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61" r:id="rId4"/>
    <p:sldId id="257" r:id="rId5"/>
    <p:sldId id="262" r:id="rId6"/>
    <p:sldId id="279" r:id="rId7"/>
  </p:sldIdLst>
  <p:sldSz cx="9144000" cy="5143500" type="screen16x9"/>
  <p:notesSz cx="6858000" cy="9144000"/>
  <p:embeddedFontLst>
    <p:embeddedFont>
      <p:font typeface="Poppins" charset="0"/>
      <p:regular r:id="rId9"/>
      <p:bold r:id="rId10"/>
      <p:italic r:id="rId11"/>
      <p:boldItalic r:id="rId12"/>
    </p:embeddedFont>
    <p:embeddedFont>
      <p:font typeface="Century Gothic" pitchFamily="34" charset="0"/>
      <p:regular r:id="rId13"/>
      <p:bold r:id="rId14"/>
      <p:italic r:id="rId15"/>
      <p:boldItalic r:id="rId16"/>
    </p:embeddedFont>
    <p:embeddedFont>
      <p:font typeface="Poppins Light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F84DA76C-795A-495A-BEFA-B778C0396278}">
  <a:tblStyle styleId="{F84DA76C-795A-495A-BEFA-B778C03962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1611BF4-621E-4B3C-804F-145F23E6AE4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677" y="-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92400" y="-407850"/>
            <a:ext cx="5959200" cy="5959200"/>
          </a:xfrm>
          <a:prstGeom prst="ellipse">
            <a:avLst/>
          </a:prstGeom>
          <a:solidFill>
            <a:srgbClr val="000000">
              <a:alpha val="2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501210" y="175873"/>
            <a:ext cx="2451351" cy="2451351"/>
            <a:chOff x="6680825" y="2549350"/>
            <a:chExt cx="1539600" cy="1539600"/>
          </a:xfrm>
        </p:grpSpPr>
        <p:sp>
          <p:nvSpPr>
            <p:cNvPr id="12" name="Google Shape;12;p2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49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6427669" y="2502633"/>
            <a:ext cx="2324700" cy="2324700"/>
            <a:chOff x="-474900" y="321200"/>
            <a:chExt cx="2324700" cy="2324700"/>
          </a:xfrm>
        </p:grpSpPr>
        <p:sp>
          <p:nvSpPr>
            <p:cNvPr id="16" name="Google Shape;16;p2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2211600" y="1991850"/>
            <a:ext cx="4720800" cy="1159800"/>
          </a:xfrm>
          <a:prstGeom prst="rect">
            <a:avLst/>
          </a:prstGeom>
          <a:effectLst>
            <a:outerShdw blurRad="857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" name="Google Shape;47;p5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48" name="Google Shape;48;p5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0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6" name="Google Shape;56;p5"/>
          <p:cNvSpPr/>
          <p:nvPr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7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71" name="Google Shape;71;p7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7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22368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￮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2"/>
          </p:nvPr>
        </p:nvSpPr>
        <p:spPr>
          <a:xfrm>
            <a:off x="3440857" y="1958050"/>
            <a:ext cx="22368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￮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0" name="Google Shape;80;p7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7"/>
          <p:cNvSpPr/>
          <p:nvPr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ype A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/>
          <p:nvPr/>
        </p:nvSpPr>
        <p:spPr>
          <a:xfrm>
            <a:off x="764000" y="-1236275"/>
            <a:ext cx="7616100" cy="76161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1"/>
          <p:cNvSpPr/>
          <p:nvPr/>
        </p:nvSpPr>
        <p:spPr>
          <a:xfrm>
            <a:off x="1198300" y="-801975"/>
            <a:ext cx="6747000" cy="67470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1"/>
          <p:cNvSpPr/>
          <p:nvPr/>
        </p:nvSpPr>
        <p:spPr>
          <a:xfrm>
            <a:off x="2267900" y="267625"/>
            <a:ext cx="4608300" cy="46083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1"/>
          <p:cNvSpPr/>
          <p:nvPr/>
        </p:nvSpPr>
        <p:spPr>
          <a:xfrm>
            <a:off x="-704850" y="-2705100"/>
            <a:ext cx="10553700" cy="10553700"/>
          </a:xfrm>
          <a:prstGeom prst="donut">
            <a:avLst>
              <a:gd name="adj" fmla="val 10467"/>
            </a:avLst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1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ype B">
  <p:cSld name="BLANK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2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grpSp>
        <p:nvGrpSpPr>
          <p:cNvPr id="124" name="Google Shape;124;p12"/>
          <p:cNvGrpSpPr/>
          <p:nvPr/>
        </p:nvGrpSpPr>
        <p:grpSpPr>
          <a:xfrm>
            <a:off x="818844" y="502333"/>
            <a:ext cx="2324700" cy="2324700"/>
            <a:chOff x="-474900" y="321200"/>
            <a:chExt cx="2324700" cy="2324700"/>
          </a:xfrm>
        </p:grpSpPr>
        <p:sp>
          <p:nvSpPr>
            <p:cNvPr id="125" name="Google Shape;125;p12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" name="Google Shape;129;p12"/>
          <p:cNvSpPr/>
          <p:nvPr/>
        </p:nvSpPr>
        <p:spPr>
          <a:xfrm>
            <a:off x="1794525" y="-407900"/>
            <a:ext cx="5959200" cy="59592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300" cy="26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7" r:id="rId4"/>
    <p:sldLayoutId id="2147483658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ctrTitle"/>
          </p:nvPr>
        </p:nvSpPr>
        <p:spPr>
          <a:xfrm>
            <a:off x="1043608" y="2859782"/>
            <a:ext cx="7256944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is your presentation title</a:t>
            </a:r>
            <a:endParaRPr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5308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0" y="123478"/>
            <a:ext cx="9144000" cy="5184576"/>
            <a:chOff x="-811248" y="188640"/>
            <a:chExt cx="10851955" cy="6577998"/>
          </a:xfrm>
        </p:grpSpPr>
        <p:pic>
          <p:nvPicPr>
            <p:cNvPr id="21" name="Picture 4" descr="C:\Users\kovalenko.UB.000\Desktop\Логотипы и изображения Т Олимпия\uni-papers-main.jw7zm5.jpg"/>
            <p:cNvPicPr>
              <a:picLocks noChangeAspect="1" noChangeArrowheads="1"/>
            </p:cNvPicPr>
            <p:nvPr/>
          </p:nvPicPr>
          <p:blipFill>
            <a:blip r:embed="rId4" cstate="print"/>
            <a:srcRect b="7703"/>
            <a:stretch>
              <a:fillRect/>
            </a:stretch>
          </p:blipFill>
          <p:spPr bwMode="auto">
            <a:xfrm>
              <a:off x="7399775" y="5396222"/>
              <a:ext cx="2640932" cy="1370416"/>
            </a:xfrm>
            <a:prstGeom prst="rect">
              <a:avLst/>
            </a:prstGeom>
            <a:noFill/>
          </p:spPr>
        </p:pic>
        <p:pic>
          <p:nvPicPr>
            <p:cNvPr id="22" name="Picture 2" descr="C:\Users\kovalenko.UB.000\Desktop\На сувенирку\кружка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0916" y="462723"/>
              <a:ext cx="8837478" cy="4546748"/>
            </a:xfrm>
            <a:prstGeom prst="rect">
              <a:avLst/>
            </a:prstGeom>
            <a:noFill/>
          </p:spPr>
        </p:pic>
        <p:pic>
          <p:nvPicPr>
            <p:cNvPr id="23" name="Picture 2" descr="C:\Users\kovalenko.UB.000\Desktop\Трошкина О.И\Публикация Терра Олимпия\unnamed (1).jpg"/>
            <p:cNvPicPr>
              <a:picLocks noChangeAspect="1" noChangeArrowheads="1"/>
            </p:cNvPicPr>
            <p:nvPr/>
          </p:nvPicPr>
          <p:blipFill>
            <a:blip r:embed="rId6" cstate="print">
              <a:lum contrast="10000"/>
            </a:blip>
            <a:srcRect l="5906" t="43410" r="6534" b="25148"/>
            <a:stretch>
              <a:fillRect/>
            </a:stretch>
          </p:blipFill>
          <p:spPr bwMode="auto">
            <a:xfrm>
              <a:off x="-811248" y="5396222"/>
              <a:ext cx="2862239" cy="13704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4" name="Picture 4" descr="C:\Users\kovalenko.UB.000\Desktop\Трошкина О.И\Публикация Терра Олимпия\unnamed (3).jpg"/>
            <p:cNvPicPr>
              <a:picLocks noChangeAspect="1" noChangeArrowheads="1"/>
            </p:cNvPicPr>
            <p:nvPr/>
          </p:nvPicPr>
          <p:blipFill>
            <a:blip r:embed="rId7" cstate="print"/>
            <a:srcRect l="10311" r="14563" b="9222"/>
            <a:stretch>
              <a:fillRect/>
            </a:stretch>
          </p:blipFill>
          <p:spPr bwMode="auto">
            <a:xfrm>
              <a:off x="2050991" y="5396222"/>
              <a:ext cx="2221907" cy="13704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5" name="Picture 3" descr="C:\Users\kovalenko.UB.000\Desktop\Трошкина О.И\Публикация Терра Олимпия\unnamed-3-300x225.jpg"/>
            <p:cNvPicPr>
              <a:picLocks noChangeAspect="1" noChangeArrowheads="1"/>
            </p:cNvPicPr>
            <p:nvPr/>
          </p:nvPicPr>
          <p:blipFill>
            <a:blip r:embed="rId8" cstate="print">
              <a:lum contrast="10000"/>
            </a:blip>
            <a:srcRect t="33693" b="9681"/>
            <a:stretch>
              <a:fillRect/>
            </a:stretch>
          </p:blipFill>
          <p:spPr bwMode="auto">
            <a:xfrm>
              <a:off x="4272898" y="5396222"/>
              <a:ext cx="3161944" cy="13428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6" name="Прямоугольник 25"/>
            <p:cNvSpPr/>
            <p:nvPr/>
          </p:nvSpPr>
          <p:spPr>
            <a:xfrm>
              <a:off x="-811248" y="5373216"/>
              <a:ext cx="10851955" cy="5800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Picture 2" descr="C:\Users\kovalenko.UB.000\Desktop\Логотипы и изображения Т Олимпия\1691478217_grizly-club-p-kartinki-krasnaya-poloska-bez-fona-49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91272" y="188640"/>
              <a:ext cx="6552728" cy="521925"/>
            </a:xfrm>
            <a:prstGeom prst="rect">
              <a:avLst/>
            </a:prstGeom>
            <a:noFill/>
          </p:spPr>
        </p:pic>
        <p:sp>
          <p:nvSpPr>
            <p:cNvPr id="28" name="TextBox 27"/>
            <p:cNvSpPr txBox="1"/>
            <p:nvPr/>
          </p:nvSpPr>
          <p:spPr>
            <a:xfrm>
              <a:off x="6804248" y="260648"/>
              <a:ext cx="10679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entury Gothic" pitchFamily="34" charset="0"/>
                </a:rPr>
                <a:t>2026-2027</a:t>
              </a:r>
              <a:endParaRPr lang="ru-RU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>
            <a:spLocks noGrp="1"/>
          </p:cNvSpPr>
          <p:nvPr>
            <p:ph type="ctrTitle" idx="4294967295"/>
          </p:nvPr>
        </p:nvSpPr>
        <p:spPr>
          <a:xfrm>
            <a:off x="2195736" y="1779662"/>
            <a:ext cx="5400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sz="2800" dirty="0" smtClean="0"/>
              <a:t>«Терра Олимпия» </a:t>
            </a:r>
            <a:r>
              <a:rPr lang="ru-RU" sz="2800" b="0" dirty="0" smtClean="0"/>
              <a:t>—</a:t>
            </a:r>
            <a:r>
              <a:rPr lang="ru-RU" sz="2800" dirty="0" smtClean="0"/>
              <a:t> это городская модульная школа для одарённых детей</a:t>
            </a:r>
            <a:endParaRPr sz="2800" dirty="0"/>
          </a:p>
        </p:txBody>
      </p:sp>
      <p:sp>
        <p:nvSpPr>
          <p:cNvPr id="168" name="Google Shape;168;p16"/>
          <p:cNvSpPr txBox="1">
            <a:spLocks noGrp="1"/>
          </p:cNvSpPr>
          <p:nvPr>
            <p:ph type="subTitle" idx="4294967295"/>
          </p:nvPr>
        </p:nvSpPr>
        <p:spPr>
          <a:xfrm>
            <a:off x="2411760" y="3147814"/>
            <a:ext cx="4680520" cy="17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dirty="0" smtClean="0"/>
              <a:t>проект МБУ «Методический центр» при поддержке Управления образования Администрации </a:t>
            </a:r>
            <a:r>
              <a:rPr lang="ru-RU" sz="1800" dirty="0" smtClean="0"/>
              <a:t>Норильска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169" name="Google Shape;169;p1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170" name="Google Shape;170;p16"/>
          <p:cNvSpPr/>
          <p:nvPr/>
        </p:nvSpPr>
        <p:spPr>
          <a:xfrm>
            <a:off x="1804239" y="1506373"/>
            <a:ext cx="339835" cy="309115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778" name="Picture 2" descr="https://avatars.mds.yandex.net/i?id=8c5545efa2ff4bb1e23154bd05e5fcd7e4184c31-5652653-images-thumbs&amp;n=13&amp;n=13&amp;w=345&amp;h=2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763688" cy="1042877"/>
          </a:xfrm>
          <a:prstGeom prst="rect">
            <a:avLst/>
          </a:prstGeom>
          <a:noFill/>
        </p:spPr>
      </p:pic>
      <p:pic>
        <p:nvPicPr>
          <p:cNvPr id="7" name="Picture 3" descr="C:\Users\kovalenko.UB.000\Desktop\unnamed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131590"/>
            <a:ext cx="1720262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C:\Users\kovalenko.UB.000\Desktop\unnamed-4-300x2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" y="2139702"/>
            <a:ext cx="1728192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5" descr="C:\Users\kovalenko.UB.000\Desktop\unnamed 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007" y="3147850"/>
            <a:ext cx="1728194" cy="987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6" descr="C:\Users\kovalenko.UB.000\Desktop\unnamed-3-300x22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991372"/>
            <a:ext cx="1728193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Овал 12"/>
          <p:cNvSpPr/>
          <p:nvPr/>
        </p:nvSpPr>
        <p:spPr>
          <a:xfrm>
            <a:off x="1763688" y="1491630"/>
            <a:ext cx="432048" cy="432048"/>
          </a:xfrm>
          <a:prstGeom prst="ellipse">
            <a:avLst/>
          </a:prstGeom>
          <a:solidFill>
            <a:schemeClr val="lt1"/>
          </a:solidFill>
          <a:ln w="63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843808" y="4299942"/>
            <a:ext cx="4003019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lvl="0" indent="0" algn="ctr">
              <a:buNone/>
            </a:pPr>
            <a:r>
              <a:rPr lang="ru-RU" b="1" dirty="0" smtClean="0"/>
              <a:t>Школа включена в Рейтинг ОУ </a:t>
            </a:r>
            <a:r>
              <a:rPr lang="ru-RU" b="1" dirty="0" smtClean="0"/>
              <a:t>Норильска</a:t>
            </a:r>
            <a:endParaRPr lang="ru-RU" b="1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150" y="1054450"/>
            <a:ext cx="3034500" cy="30345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9" name="Google Shape;189;p19"/>
          <p:cNvGrpSpPr/>
          <p:nvPr/>
        </p:nvGrpSpPr>
        <p:grpSpPr>
          <a:xfrm>
            <a:off x="5853100" y="3068600"/>
            <a:ext cx="1539600" cy="1539600"/>
            <a:chOff x="6680825" y="2549350"/>
            <a:chExt cx="1539600" cy="1539600"/>
          </a:xfrm>
        </p:grpSpPr>
        <p:sp>
          <p:nvSpPr>
            <p:cNvPr id="190" name="Google Shape;190;p19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67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467544" y="2067694"/>
            <a:ext cx="5904656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ru-RU" sz="2800" dirty="0" smtClean="0"/>
              <a:t>Обучение построено по модели модульных школ «Сириуса» </a:t>
            </a:r>
            <a:r>
              <a:rPr lang="ru-RU" sz="2000" b="0" dirty="0" smtClean="0"/>
              <a:t>(образовательного центра в Сочи). </a:t>
            </a:r>
            <a:endParaRPr lang="ru-RU" sz="2800" b="0" dirty="0" smtClean="0"/>
          </a:p>
        </p:txBody>
      </p:sp>
      <p:sp>
        <p:nvSpPr>
          <p:cNvPr id="194" name="Google Shape;194;p19"/>
          <p:cNvSpPr txBox="1">
            <a:spLocks noGrp="1"/>
          </p:cNvSpPr>
          <p:nvPr>
            <p:ph type="body" idx="1"/>
          </p:nvPr>
        </p:nvSpPr>
        <p:spPr>
          <a:xfrm>
            <a:off x="395536" y="2787774"/>
            <a:ext cx="5724128" cy="15726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000" dirty="0" smtClean="0"/>
              <a:t>Главная цель — подготовка школьников к </a:t>
            </a:r>
            <a:r>
              <a:rPr lang="ru-RU" sz="2000" b="1" dirty="0" smtClean="0"/>
              <a:t>муниципальному и региональному этапам Всероссийской олимпиады школьников (ВсОШ)</a:t>
            </a:r>
            <a:r>
              <a:rPr lang="ru-RU" sz="2000" dirty="0" smtClean="0"/>
              <a:t>.</a:t>
            </a: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￮"/>
            </a:pPr>
            <a:endParaRPr sz="1800"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grpSp>
        <p:nvGrpSpPr>
          <p:cNvPr id="196" name="Google Shape;196;p19"/>
          <p:cNvGrpSpPr/>
          <p:nvPr/>
        </p:nvGrpSpPr>
        <p:grpSpPr>
          <a:xfrm>
            <a:off x="6438110" y="3653462"/>
            <a:ext cx="369505" cy="369505"/>
            <a:chOff x="2594050" y="1631825"/>
            <a:chExt cx="439625" cy="439625"/>
          </a:xfrm>
        </p:grpSpPr>
        <p:sp>
          <p:nvSpPr>
            <p:cNvPr id="197" name="Google Shape;197;p1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" name="Picture 2" descr="https://avatars.mds.yandex.net/i?id=8c5545efa2ff4bb1e23154bd05e5fcd7e4184c31-5652653-images-thumbs&amp;n=13&amp;n=13&amp;w=345&amp;h=2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763688" cy="1042877"/>
          </a:xfrm>
          <a:prstGeom prst="rect">
            <a:avLst/>
          </a:prstGeom>
          <a:noFill/>
        </p:spPr>
      </p:pic>
      <p:pic>
        <p:nvPicPr>
          <p:cNvPr id="69633" name="Picture 1" descr="C:\Users\kovalenko.UB.000\Desktop\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60232" y="195486"/>
            <a:ext cx="1962150" cy="447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>
            <a:spLocks noGrp="1"/>
          </p:cNvSpPr>
          <p:nvPr>
            <p:ph type="title"/>
          </p:nvPr>
        </p:nvSpPr>
        <p:spPr>
          <a:xfrm>
            <a:off x="1979712" y="555526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dirty="0" smtClean="0"/>
              <a:t>Как устроено </a:t>
            </a:r>
            <a:r>
              <a:rPr lang="ru-RU" dirty="0" smtClean="0"/>
              <a:t>обучение?</a:t>
            </a:r>
            <a:endParaRPr lang="ru-RU" dirty="0" smtClean="0"/>
          </a:p>
        </p:txBody>
      </p:sp>
      <p:sp>
        <p:nvSpPr>
          <p:cNvPr id="157" name="Google Shape;157;p1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grpSp>
        <p:nvGrpSpPr>
          <p:cNvPr id="158" name="Google Shape;158;p15"/>
          <p:cNvGrpSpPr/>
          <p:nvPr/>
        </p:nvGrpSpPr>
        <p:grpSpPr>
          <a:xfrm>
            <a:off x="7227977" y="2052723"/>
            <a:ext cx="1212302" cy="1038068"/>
            <a:chOff x="1934025" y="1001650"/>
            <a:chExt cx="415300" cy="355600"/>
          </a:xfrm>
        </p:grpSpPr>
        <p:sp>
          <p:nvSpPr>
            <p:cNvPr id="159" name="Google Shape;159;p15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Текст 12"/>
          <p:cNvSpPr>
            <a:spLocks noGrp="1"/>
          </p:cNvSpPr>
          <p:nvPr>
            <p:ph type="body" idx="2"/>
          </p:nvPr>
        </p:nvSpPr>
        <p:spPr>
          <a:xfrm>
            <a:off x="683568" y="1275606"/>
            <a:ext cx="7848872" cy="324036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sz="1800" b="1" dirty="0" smtClean="0"/>
              <a:t>Формат</a:t>
            </a:r>
            <a:r>
              <a:rPr lang="ru-RU" sz="1800" b="1" dirty="0" smtClean="0"/>
              <a:t>.</a:t>
            </a:r>
            <a:r>
              <a:rPr lang="ru-RU" sz="1800" dirty="0" smtClean="0"/>
              <a:t> Занятия включают теорию, практикумы и работу над проектными заданиями. Акцент делается на развитии критического и аналитического мышления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pPr algn="just"/>
            <a:r>
              <a:rPr lang="ru-RU" sz="1800" b="1" dirty="0" smtClean="0"/>
              <a:t>Отбор.</a:t>
            </a:r>
            <a:r>
              <a:rPr lang="ru-RU" sz="1800" dirty="0" smtClean="0"/>
              <a:t> Чтобы попасть в школу, нужно пройти тестирование по выбранному предмету. Задания составлены на основе тем, которые ученик уже прошёл в рамках школьной программы к текущему </a:t>
            </a:r>
            <a:r>
              <a:rPr lang="ru-RU" sz="1800" dirty="0" smtClean="0"/>
              <a:t>классу.</a:t>
            </a:r>
            <a:endParaRPr lang="ru-RU" sz="1800" dirty="0" smtClean="0"/>
          </a:p>
          <a:p>
            <a:pPr algn="just"/>
            <a:r>
              <a:rPr lang="ru-RU" sz="1800" b="1" dirty="0" smtClean="0"/>
              <a:t>Преподаватели.</a:t>
            </a:r>
            <a:r>
              <a:rPr lang="ru-RU" sz="1800" dirty="0" smtClean="0"/>
              <a:t> С детьми работают опытные педагоги-наставники из числа учителей-практиков Норильска, которые специализируются на работе с одарёнными детьми. </a:t>
            </a:r>
          </a:p>
          <a:p>
            <a:pPr algn="just"/>
            <a:r>
              <a:rPr lang="ru-RU" sz="1800" b="1" dirty="0" smtClean="0"/>
              <a:t>Длительность.</a:t>
            </a:r>
            <a:r>
              <a:rPr lang="ru-RU" sz="1800" dirty="0" smtClean="0"/>
              <a:t> Занятия проходят в течение учебного года. </a:t>
            </a:r>
          </a:p>
        </p:txBody>
      </p:sp>
      <p:pic>
        <p:nvPicPr>
          <p:cNvPr id="15" name="Picture 2" descr="https://avatars.mds.yandex.net/i?id=8c5545efa2ff4bb1e23154bd05e5fcd7e4184c31-5652653-images-thumbs&amp;n=13&amp;n=13&amp;w=345&amp;h=2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763688" cy="10428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>
            <a:spLocks noGrp="1"/>
          </p:cNvSpPr>
          <p:nvPr>
            <p:ph type="subTitle" idx="4294967295"/>
          </p:nvPr>
        </p:nvSpPr>
        <p:spPr>
          <a:xfrm>
            <a:off x="1835696" y="843558"/>
            <a:ext cx="4958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3200" b="1" dirty="0" smtClean="0"/>
              <a:t>Какие есть </a:t>
            </a:r>
            <a:r>
              <a:rPr lang="ru-RU" sz="3200" b="1" dirty="0" smtClean="0"/>
              <a:t>модули?</a:t>
            </a:r>
            <a:endParaRPr lang="ru-RU" sz="3200" b="1" dirty="0"/>
          </a:p>
        </p:txBody>
      </p:sp>
      <p:grpSp>
        <p:nvGrpSpPr>
          <p:cNvPr id="207" name="Google Shape;207;p20"/>
          <p:cNvGrpSpPr/>
          <p:nvPr/>
        </p:nvGrpSpPr>
        <p:grpSpPr>
          <a:xfrm>
            <a:off x="6948264" y="267494"/>
            <a:ext cx="1738561" cy="1738545"/>
            <a:chOff x="6643075" y="3664250"/>
            <a:chExt cx="407950" cy="407975"/>
          </a:xfrm>
        </p:grpSpPr>
        <p:sp>
          <p:nvSpPr>
            <p:cNvPr id="208" name="Google Shape;208;p20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0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210;p20"/>
          <p:cNvGrpSpPr/>
          <p:nvPr/>
        </p:nvGrpSpPr>
        <p:grpSpPr>
          <a:xfrm rot="-587313">
            <a:off x="379085" y="4139478"/>
            <a:ext cx="714809" cy="714768"/>
            <a:chOff x="576250" y="4319400"/>
            <a:chExt cx="442075" cy="442050"/>
          </a:xfrm>
        </p:grpSpPr>
        <p:sp>
          <p:nvSpPr>
            <p:cNvPr id="211" name="Google Shape;211;p20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0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0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0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5" name="Google Shape;215;p20"/>
          <p:cNvSpPr/>
          <p:nvPr/>
        </p:nvSpPr>
        <p:spPr>
          <a:xfrm>
            <a:off x="6948264" y="123478"/>
            <a:ext cx="271742" cy="259470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0"/>
          <p:cNvSpPr/>
          <p:nvPr/>
        </p:nvSpPr>
        <p:spPr>
          <a:xfrm rot="2697553">
            <a:off x="8652627" y="1507782"/>
            <a:ext cx="412519" cy="393888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0"/>
          <p:cNvSpPr/>
          <p:nvPr/>
        </p:nvSpPr>
        <p:spPr>
          <a:xfrm>
            <a:off x="7884368" y="123478"/>
            <a:ext cx="165205" cy="157816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0"/>
          <p:cNvSpPr/>
          <p:nvPr/>
        </p:nvSpPr>
        <p:spPr>
          <a:xfrm rot="1280074">
            <a:off x="8699501" y="724187"/>
            <a:ext cx="165200" cy="15779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0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pic>
        <p:nvPicPr>
          <p:cNvPr id="17" name="Picture 2" descr="https://avatars.mds.yandex.net/i?id=8c5545efa2ff4bb1e23154bd05e5fcd7e4184c31-5652653-images-thumbs&amp;n=13&amp;n=13&amp;w=345&amp;h=2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763688" cy="1042877"/>
          </a:xfrm>
          <a:prstGeom prst="rect">
            <a:avLst/>
          </a:prstGeom>
          <a:noFill/>
        </p:spPr>
      </p:pic>
      <p:sp>
        <p:nvSpPr>
          <p:cNvPr id="18" name="Google Shape;206;p20"/>
          <p:cNvSpPr txBox="1">
            <a:spLocks/>
          </p:cNvSpPr>
          <p:nvPr/>
        </p:nvSpPr>
        <p:spPr>
          <a:xfrm>
            <a:off x="899592" y="2067694"/>
            <a:ext cx="7056784" cy="266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Poppins Light"/>
                <a:ea typeface="Poppins Light"/>
                <a:cs typeface="Poppins Light"/>
                <a:sym typeface="Poppins Light"/>
              </a:rPr>
              <a:t>В 2026-2027 учебном году идет набор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Poppins Light"/>
                <a:ea typeface="Poppins Light"/>
                <a:cs typeface="Poppins Light"/>
                <a:sym typeface="Poppins Light"/>
              </a:rPr>
              <a:t> обучающихся по направлениям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Poppins Light"/>
                <a:ea typeface="Poppins Light"/>
                <a:cs typeface="Poppins Light"/>
                <a:sym typeface="Poppins Light"/>
              </a:rPr>
              <a:t>: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1403648" y="3098162"/>
            <a:ext cx="28803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математика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информатика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химия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биология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физика</a:t>
            </a: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5032636" y="3120519"/>
            <a:ext cx="334418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обществознание, право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китайский язык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экология, экологический проект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история</a:t>
            </a:r>
            <a:endParaRPr lang="ru-RU" sz="16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русский язык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7"/>
          <p:cNvSpPr txBox="1">
            <a:spLocks noGrp="1"/>
          </p:cNvSpPr>
          <p:nvPr>
            <p:ph type="title"/>
          </p:nvPr>
        </p:nvSpPr>
        <p:spPr>
          <a:xfrm>
            <a:off x="1187624" y="771550"/>
            <a:ext cx="6923112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dirty="0" smtClean="0"/>
              <a:t>Где и как проходят </a:t>
            </a:r>
            <a:r>
              <a:rPr lang="ru-RU" dirty="0" smtClean="0"/>
              <a:t>занятия?</a:t>
            </a:r>
            <a:endParaRPr lang="ru-RU" dirty="0"/>
          </a:p>
        </p:txBody>
      </p:sp>
      <p:sp>
        <p:nvSpPr>
          <p:cNvPr id="453" name="Google Shape;453;p37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454" name="Google Shape;454;p37"/>
          <p:cNvSpPr/>
          <p:nvPr/>
        </p:nvSpPr>
        <p:spPr>
          <a:xfrm>
            <a:off x="7253423" y="2000860"/>
            <a:ext cx="1272074" cy="1141889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9525" cap="rnd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37"/>
          <p:cNvSpPr txBox="1">
            <a:spLocks noGrp="1"/>
          </p:cNvSpPr>
          <p:nvPr>
            <p:ph type="body" idx="1"/>
          </p:nvPr>
        </p:nvSpPr>
        <p:spPr>
          <a:xfrm>
            <a:off x="755576" y="1635646"/>
            <a:ext cx="7848871" cy="2618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u-RU" sz="2400" dirty="0" smtClean="0"/>
              <a:t>Модульная школа </a:t>
            </a:r>
            <a:r>
              <a:rPr lang="ru-RU" sz="2400" dirty="0" smtClean="0"/>
              <a:t>проходит в </a:t>
            </a:r>
            <a:r>
              <a:rPr lang="ru-RU" sz="2400" dirty="0" smtClean="0"/>
              <a:t>очном формате на базе учреждений дополнительного образования и общеобразовательных организаций, </a:t>
            </a:r>
            <a:r>
              <a:rPr lang="ru-RU" sz="2400" dirty="0" smtClean="0"/>
              <a:t>в том числе в </a:t>
            </a:r>
            <a:r>
              <a:rPr lang="ru-RU" sz="2400" dirty="0" smtClean="0"/>
              <a:t>Центральном районе, районах Талнах, Кайеркан. </a:t>
            </a:r>
            <a:endParaRPr sz="2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7744" y="3939902"/>
            <a:ext cx="4392488" cy="8172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entury Gothic" pitchFamily="34" charset="0"/>
              </a:rPr>
              <a:t>Зачисление обучающихся через Навигатор дополнительного образования Красноярского края</a:t>
            </a:r>
            <a:endParaRPr lang="ru-RU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ymbel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EFEFEF"/>
      </a:lt2>
      <a:accent1>
        <a:srgbClr val="485364"/>
      </a:accent1>
      <a:accent2>
        <a:srgbClr val="63728A"/>
      </a:accent2>
      <a:accent3>
        <a:srgbClr val="8B9AB3"/>
      </a:accent3>
      <a:accent4>
        <a:srgbClr val="9E8473"/>
      </a:accent4>
      <a:accent5>
        <a:srgbClr val="CAAE9C"/>
      </a:accent5>
      <a:accent6>
        <a:srgbClr val="DFCEC3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144</Words>
  <Application>Microsoft Office PowerPoint</Application>
  <PresentationFormat>Экран (16:9)</PresentationFormat>
  <Paragraphs>32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Poppins</vt:lpstr>
      <vt:lpstr>Century Gothic</vt:lpstr>
      <vt:lpstr>Poppins Light</vt:lpstr>
      <vt:lpstr>Times New Roman</vt:lpstr>
      <vt:lpstr>Cymbeline template</vt:lpstr>
      <vt:lpstr>This is your presentation title</vt:lpstr>
      <vt:lpstr>«Терра Олимпия» — это городская модульная школа для одарённых детей</vt:lpstr>
      <vt:lpstr>Обучение построено по модели модульных школ «Сириуса» (образовательного центра в Сочи). </vt:lpstr>
      <vt:lpstr>Как устроено обучение?</vt:lpstr>
      <vt:lpstr>Слайд 5</vt:lpstr>
      <vt:lpstr>Где и как проходят занятия?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kovalenko</cp:lastModifiedBy>
  <cp:revision>39</cp:revision>
  <dcterms:modified xsi:type="dcterms:W3CDTF">2026-09-14T04:13:17Z</dcterms:modified>
</cp:coreProperties>
</file>