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9" autoAdjust="0"/>
  </p:normalViewPr>
  <p:slideViewPr>
    <p:cSldViewPr>
      <p:cViewPr>
        <p:scale>
          <a:sx n="60" d="100"/>
          <a:sy n="60" d="100"/>
        </p:scale>
        <p:origin x="-1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88640"/>
            <a:ext cx="9144001" cy="6669360"/>
            <a:chOff x="0" y="188640"/>
            <a:chExt cx="9144001" cy="6669360"/>
          </a:xfrm>
        </p:grpSpPr>
        <p:pic>
          <p:nvPicPr>
            <p:cNvPr id="1028" name="Picture 4" descr="C:\Users\kovalenko.UB.000\Desktop\Логотипы и изображения Т Олимпия\uni-papers-main.jw7zm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3069" y="5373216"/>
              <a:ext cx="2640932" cy="1484784"/>
            </a:xfrm>
            <a:prstGeom prst="rect">
              <a:avLst/>
            </a:prstGeom>
            <a:noFill/>
          </p:spPr>
        </p:pic>
        <p:pic>
          <p:nvPicPr>
            <p:cNvPr id="1026" name="Picture 2" descr="C:\Users\kovalenko.UB.000\Desktop\На сувенирку\кружк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76672"/>
              <a:ext cx="8693461" cy="4546749"/>
            </a:xfrm>
            <a:prstGeom prst="rect">
              <a:avLst/>
            </a:prstGeom>
            <a:noFill/>
          </p:spPr>
        </p:pic>
        <p:pic>
          <p:nvPicPr>
            <p:cNvPr id="6" name="Picture 2" descr="C:\Users\kovalenko.UB.000\Desktop\Трошкина О.И\Публикация Терра Олимпия\unnamed (1).jpg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 l="5906" t="43410" r="12589" b="23811"/>
            <a:stretch>
              <a:fillRect/>
            </a:stretch>
          </p:blipFill>
          <p:spPr bwMode="auto">
            <a:xfrm>
              <a:off x="0" y="5429320"/>
              <a:ext cx="2664296" cy="1428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C:\Users\kovalenko.UB.000\Desktop\Трошкина О.И\Публикация Терра Олимпия\unnamed (3).jpg"/>
            <p:cNvPicPr>
              <a:picLocks noChangeAspect="1" noChangeArrowheads="1"/>
            </p:cNvPicPr>
            <p:nvPr/>
          </p:nvPicPr>
          <p:blipFill>
            <a:blip r:embed="rId5" cstate="print"/>
            <a:srcRect l="10311" r="14563" b="4641"/>
            <a:stretch>
              <a:fillRect/>
            </a:stretch>
          </p:blipFill>
          <p:spPr bwMode="auto">
            <a:xfrm>
              <a:off x="2627783" y="5418432"/>
              <a:ext cx="2016225" cy="1439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3" descr="C:\Users\kovalenko.UB.000\Desktop\Трошкина О.И\Публикация Терра Олимпия\unnamed-3-300x225.jpg"/>
            <p:cNvPicPr>
              <a:picLocks noChangeAspect="1" noChangeArrowheads="1"/>
            </p:cNvPicPr>
            <p:nvPr/>
          </p:nvPicPr>
          <p:blipFill>
            <a:blip r:embed="rId6" cstate="print">
              <a:lum contrast="10000"/>
            </a:blip>
            <a:srcRect t="29840" b="9681"/>
            <a:stretch>
              <a:fillRect/>
            </a:stretch>
          </p:blipFill>
          <p:spPr bwMode="auto">
            <a:xfrm>
              <a:off x="4644008" y="5373216"/>
              <a:ext cx="2950664" cy="1338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5373216"/>
              <a:ext cx="9144000" cy="72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 descr="C:\Users\kovalenko.UB.000\Desktop\Логотипы и изображения Т Олимпия\1691478217_grizly-club-p-kartinki-krasnaya-poloska-bez-fona-4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1272" y="188640"/>
              <a:ext cx="6552728" cy="52192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804248" y="260648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entury Gothic" pitchFamily="34" charset="0"/>
                </a:rPr>
                <a:t>2025-2026</a:t>
              </a:r>
              <a:endParaRPr lang="ru-RU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3129" y="2237521"/>
            <a:ext cx="6735775" cy="2205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62646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Проект разработан в 2023 году с целью повышения результативности участия обучающихся во всероссийской олимпиаде школьников и других значимых интеллектуальных соревнованиях.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Школа включена в Рейтинг ОУ Норильска.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Организаторы: Управление общего и дошкольного образования, Методический центр.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Партнеры: учреждения дополнительного образования детей.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endParaRPr lang="ru-RU" sz="2000" dirty="0" smtClean="0">
              <a:latin typeface="Century Gothic" pitchFamily="34" charset="0"/>
            </a:endParaRP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2051" name="Picture 3" descr="C:\Users\kovalenko.UB.000\Desktop\unnamed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6241"/>
            <a:ext cx="2293681" cy="172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kovalenko.UB.000\Desktop\unnamed-4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22425"/>
            <a:ext cx="2304255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kovalenko.UB.000\Desktop\unnamed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21" y="3578609"/>
            <a:ext cx="2304257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kovalenko.UB.000\Desktop\unnamed-3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74753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3129" y="2264904"/>
            <a:ext cx="6735775" cy="2205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917912"/>
            <a:ext cx="67687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Выявление, поддержка и развитие способностей и талантов обучающихся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Создание условий для индивидуализации обучения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Психолого-педагогическое сопровождение одаренных детей и взаимодействие с их родителями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Повышение квалификации педагогов, работающих с одаренными, способными и высокомотивированными детьми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Укрепление связей между образовательными учреждениями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endParaRPr lang="ru-RU" sz="2000" dirty="0" smtClean="0">
              <a:latin typeface="Century Gothic" pitchFamily="34" charset="0"/>
            </a:endParaRP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55272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КЛЮЧЕВЫЕ ЗАДАЧИ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55272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РЕЗУЛЬТАТИВНОСТЬ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4098" name="Picture 2" descr="C:\Users\kovalenko.UB.000\Downloads\2023-24-27-08-20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819152" cy="850701"/>
          </a:xfrm>
          <a:prstGeom prst="rect">
            <a:avLst/>
          </a:prstGeom>
          <a:noFill/>
        </p:spPr>
      </p:pic>
      <p:pic>
        <p:nvPicPr>
          <p:cNvPr id="4099" name="Picture 3" descr="C:\Users\kovalenko.UB.000\Downloads\2024-25-27-08-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083109" cy="12241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0" y="177281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8</a:t>
            </a:r>
            <a:r>
              <a:rPr lang="ru-RU" sz="2000" dirty="0" smtClean="0">
                <a:latin typeface="Century Gothic" pitchFamily="34" charset="0"/>
              </a:rPr>
              <a:t> направлений обучения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учреждения дополнительного образования </a:t>
            </a:r>
          </a:p>
          <a:p>
            <a:r>
              <a:rPr lang="ru-RU" sz="2000" dirty="0" smtClean="0">
                <a:latin typeface="Century Gothic" pitchFamily="34" charset="0"/>
              </a:rPr>
              <a:t>– партнеры проекта: МАУ ДО «Дворец творчества детей и молодежи», МБУДО «Станция юных техников»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70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учащихся, из них 7 призеров ВсОШ муниципального этапа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1</a:t>
            </a:r>
            <a:r>
              <a:rPr lang="ru-RU" sz="2000" b="1" dirty="0" smtClean="0">
                <a:latin typeface="Century Gothic" pitchFamily="34" charset="0"/>
              </a:rPr>
              <a:t>4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педагогов – руководителей образовательных модулей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5892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98884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4</a:t>
            </a:r>
            <a:r>
              <a:rPr lang="ru-RU" sz="2000" dirty="0" smtClean="0">
                <a:latin typeface="Century Gothic" pitchFamily="34" charset="0"/>
              </a:rPr>
              <a:t> направления </a:t>
            </a:r>
            <a:r>
              <a:rPr lang="ru-RU" sz="2000" dirty="0" smtClean="0">
                <a:latin typeface="Century Gothic" pitchFamily="34" charset="0"/>
              </a:rPr>
              <a:t>обучения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2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учреждения дополнительного образования </a:t>
            </a:r>
          </a:p>
          <a:p>
            <a:r>
              <a:rPr lang="ru-RU" sz="2000" dirty="0" smtClean="0">
                <a:latin typeface="Century Gothic" pitchFamily="34" charset="0"/>
              </a:rPr>
              <a:t>– партнеры проекта: МАУ ДО «Дворец творчества детей и молодежи», МБУДО «Станция юных техников»</a:t>
            </a:r>
          </a:p>
          <a:p>
            <a:endParaRPr lang="ru-RU" sz="2000" b="1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40</a:t>
            </a:r>
            <a:r>
              <a:rPr lang="ru-RU" sz="2000" dirty="0" smtClean="0">
                <a:latin typeface="Century Gothic" pitchFamily="34" charset="0"/>
              </a:rPr>
              <a:t> учащихся</a:t>
            </a:r>
            <a:endParaRPr lang="ru-RU" sz="2000" dirty="0" smtClean="0">
              <a:latin typeface="Century Gothic" pitchFamily="34" charset="0"/>
            </a:endParaRP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b="1" dirty="0" smtClean="0">
                <a:latin typeface="Century Gothic" pitchFamily="34" charset="0"/>
              </a:rPr>
              <a:t>6</a:t>
            </a:r>
            <a:r>
              <a:rPr lang="ru-RU" sz="2000" dirty="0" smtClean="0">
                <a:latin typeface="Century Gothic" pitchFamily="34" charset="0"/>
              </a:rPr>
              <a:t> педагогов </a:t>
            </a:r>
            <a:r>
              <a:rPr lang="ru-RU" sz="2000" dirty="0" smtClean="0">
                <a:latin typeface="Century Gothic" pitchFamily="34" charset="0"/>
              </a:rPr>
              <a:t>– руководителей образовательных модулей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 flipV="1">
            <a:off x="-2264906" y="2387129"/>
            <a:ext cx="6735775" cy="2205966"/>
          </a:xfrm>
          <a:prstGeom prst="rect">
            <a:avLst/>
          </a:prstGeom>
          <a:noFill/>
        </p:spPr>
      </p:pic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763284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ПРЕДСТАВЛЕНИЕ ОПЫТА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124744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XX </a:t>
            </a:r>
            <a:r>
              <a:rPr lang="ru-RU" sz="2400" dirty="0" smtClean="0">
                <a:latin typeface="Century Gothic" pitchFamily="34" charset="0"/>
              </a:rPr>
              <a:t>краевой Форум управленческих практик</a:t>
            </a:r>
            <a:r>
              <a:rPr lang="ru-RU" sz="2400" dirty="0" smtClean="0">
                <a:latin typeface="Century Gothic" pitchFamily="34" charset="0"/>
              </a:rPr>
              <a:t>;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Региональный атлас образовательных практик – присвоен продвинутый уровень</a:t>
            </a:r>
            <a:r>
              <a:rPr lang="ru-RU" sz="2400" dirty="0" smtClean="0">
                <a:latin typeface="Century Gothic" pitchFamily="34" charset="0"/>
              </a:rPr>
              <a:t>;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Федеральный журнал «Мастер-класс методиста» - </a:t>
            </a:r>
            <a:r>
              <a:rPr lang="ru-RU" sz="2400" dirty="0" smtClean="0">
                <a:latin typeface="Century Gothic" pitchFamily="34" charset="0"/>
              </a:rPr>
              <a:t>публикация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Освещение в местных СМИ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6146" name="Picture 2" descr="C:\Users\kovalenko.UB.000\Desktop\Логотипы и изображения Т Олимпия\202505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1908175" cy="1274763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47540" t="29000" r="5801" b="24800"/>
          <a:stretch>
            <a:fillRect/>
          </a:stretch>
        </p:blipFill>
        <p:spPr bwMode="auto">
          <a:xfrm>
            <a:off x="5724128" y="2348880"/>
            <a:ext cx="3203848" cy="17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 l="4134" t="11151" r="6683" b="14300"/>
          <a:stretch>
            <a:fillRect/>
          </a:stretch>
        </p:blipFill>
        <p:spPr bwMode="auto">
          <a:xfrm>
            <a:off x="5652120" y="4365104"/>
            <a:ext cx="32160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3129" y="2264904"/>
            <a:ext cx="6735775" cy="2205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67687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11</a:t>
            </a:r>
            <a:r>
              <a:rPr lang="ru-RU" sz="2400" dirty="0" smtClean="0">
                <a:latin typeface="Century Gothic" pitchFamily="34" charset="0"/>
              </a:rPr>
              <a:t> направлений обучения</a:t>
            </a:r>
          </a:p>
          <a:p>
            <a:endParaRPr lang="ru-RU" sz="2400" b="1" dirty="0" smtClean="0">
              <a:latin typeface="Century Gothic" pitchFamily="34" charset="0"/>
            </a:endParaRPr>
          </a:p>
          <a:p>
            <a:r>
              <a:rPr lang="ru-RU" sz="2400" b="1" dirty="0" smtClean="0">
                <a:latin typeface="Century Gothic" pitchFamily="34" charset="0"/>
              </a:rPr>
              <a:t>3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учреждения дополнительного образования </a:t>
            </a:r>
          </a:p>
          <a:p>
            <a:r>
              <a:rPr lang="ru-RU" sz="2400" dirty="0" smtClean="0">
                <a:latin typeface="Century Gothic" pitchFamily="34" charset="0"/>
              </a:rPr>
              <a:t>– партнеры проекта: </a:t>
            </a:r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МАУ </a:t>
            </a:r>
            <a:r>
              <a:rPr lang="ru-RU" sz="2400" dirty="0" smtClean="0">
                <a:latin typeface="Century Gothic" pitchFamily="34" charset="0"/>
              </a:rPr>
              <a:t>ДО «Дворец творчества детей и молодежи», </a:t>
            </a:r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МБУДО </a:t>
            </a:r>
            <a:r>
              <a:rPr lang="ru-RU" sz="2400" dirty="0" smtClean="0">
                <a:latin typeface="Century Gothic" pitchFamily="34" charset="0"/>
              </a:rPr>
              <a:t>«Станция юных техников», </a:t>
            </a:r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МБУДО </a:t>
            </a:r>
            <a:r>
              <a:rPr lang="ru-RU" sz="2400" dirty="0" smtClean="0">
                <a:latin typeface="Century Gothic" pitchFamily="34" charset="0"/>
              </a:rPr>
              <a:t>«Дом детского творчества»</a:t>
            </a:r>
          </a:p>
          <a:p>
            <a:endParaRPr lang="ru-RU" sz="2400" b="1" dirty="0" smtClean="0">
              <a:latin typeface="Century Gothic" pitchFamily="34" charset="0"/>
            </a:endParaRPr>
          </a:p>
          <a:p>
            <a:r>
              <a:rPr lang="ru-RU" sz="2400" b="1" dirty="0" smtClean="0">
                <a:latin typeface="Century Gothic" pitchFamily="34" charset="0"/>
              </a:rPr>
              <a:t>100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учащихся</a:t>
            </a:r>
          </a:p>
          <a:p>
            <a:endParaRPr lang="ru-RU" sz="2400" b="1" dirty="0" smtClean="0">
              <a:latin typeface="Century Gothic" pitchFamily="34" charset="0"/>
            </a:endParaRPr>
          </a:p>
          <a:p>
            <a:r>
              <a:rPr lang="ru-RU" sz="2400" b="1" dirty="0" smtClean="0">
                <a:latin typeface="Century Gothic" pitchFamily="34" charset="0"/>
              </a:rPr>
              <a:t>24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педагога – руководителя образовательных модулей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799288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ПЛАНИРУЕМЫЕ ПОКАЗАТЕЛИ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6" name="Picture 4" descr="C:\Users\kovalenko.UB.000\Downloads\2025-26-27-08-2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3539232" cy="1071447"/>
          </a:xfrm>
          <a:prstGeom prst="rect">
            <a:avLst/>
          </a:prstGeom>
          <a:noFill/>
        </p:spPr>
      </p:pic>
      <p:pic>
        <p:nvPicPr>
          <p:cNvPr id="5122" name="Picture 2" descr="C:\Users\kovalenko.UB.000\Desktop\Логотипы и изображения Т Олимпия\yemblemaddt-prozrachnaya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2"/>
            <a:ext cx="2880320" cy="1445764"/>
          </a:xfrm>
          <a:prstGeom prst="rect">
            <a:avLst/>
          </a:prstGeom>
          <a:noFill/>
        </p:spPr>
      </p:pic>
      <p:pic>
        <p:nvPicPr>
          <p:cNvPr id="5123" name="Picture 3" descr="C:\Users\kovalenko.UB.000\Desktop\Логотипы и изображения Т Олимпия\Логотип-сю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852936"/>
            <a:ext cx="1240616" cy="1240953"/>
          </a:xfrm>
          <a:prstGeom prst="rect">
            <a:avLst/>
          </a:prstGeom>
          <a:noFill/>
        </p:spPr>
      </p:pic>
      <p:pic>
        <p:nvPicPr>
          <p:cNvPr id="5124" name="Picture 4" descr="C:\Users\kovalenko.UB.000\Desktop\Логотипы и изображения Т Олимпия\logo-dtdm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340768"/>
            <a:ext cx="1199704" cy="1199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3129" y="2264904"/>
            <a:ext cx="6735775" cy="2205966"/>
          </a:xfrm>
          <a:prstGeom prst="rect">
            <a:avLst/>
          </a:prstGeom>
          <a:noFill/>
        </p:spPr>
      </p:pic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655272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НАПРАВЛЕНИЯ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720080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ФИЗИКА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ХИМИЯ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БИОЛОГИЯ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ЭКОЛОГИЯ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ИСТОРИЯ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ПРАВО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АНГЛИЙСКИЙ ЯЗЫК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КИТАЙСКИЙ ЯЗЫК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РУССКИЙ ЯЗЫК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ИНФОРМАТИКА</a:t>
            </a:r>
          </a:p>
          <a:p>
            <a:endParaRPr lang="ru-RU" sz="2800" b="1" dirty="0" smtClean="0">
              <a:latin typeface="Century Gothic" pitchFamily="34" charset="0"/>
            </a:endParaRPr>
          </a:p>
          <a:p>
            <a:r>
              <a:rPr lang="ru-RU" sz="2800" b="1" dirty="0" smtClean="0">
                <a:latin typeface="Century Gothic" pitchFamily="34" charset="0"/>
              </a:rPr>
              <a:t>МАТЕМАТИКА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8194" name="Picture 2" descr="Автоматизированная информационная система Красноярского края &quot;Навигатор дополнительного образования Красноярского кра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1728192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5589240"/>
            <a:ext cx="4392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Зачисление обучающихся через Навигатор дополнительного образования Красноярского края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3129" y="2264904"/>
            <a:ext cx="6735775" cy="2205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6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ДЕЯТЕЛЬНОСТЬ РУКОВОДИТЕЛЕЙ ОБРАЗОВАТЕЛЬНЫХ МОДУЛЕЙ-</a:t>
            </a:r>
          </a:p>
          <a:p>
            <a:r>
              <a:rPr lang="ru-RU" sz="2000" dirty="0" smtClean="0">
                <a:latin typeface="Century Gothic" pitchFamily="34" charset="0"/>
              </a:rPr>
              <a:t>ПЕДАГОГОВ ДОПОЛНИТЕЛЬНОГО ОБРАЗОВАНИЯ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1124744"/>
            <a:ext cx="4896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Разработка ДООП по профилю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Формирование групп обучающихся (8-10 человек в группе), зачисление обучающихся на дополнительную общеобразовательную программу по выбранному профилю через Навигатор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Разработка дополнительной общеобразовательной программы на 36 или 72 часа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Реализация занятий с обучающимися по программе (1-2 раза в неделю)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Организация участия обучающихся во ВсОШ и других интеллектуальных соревнованиях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Участие в мероприятиях Школы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1506" name="Picture 2" descr="C:\Users\kovalenko.UB.000\Desktop\Логотипы и изображения Т Олимпия\teacher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326" y="951309"/>
            <a:ext cx="4286250" cy="5934075"/>
          </a:xfrm>
          <a:prstGeom prst="rect">
            <a:avLst/>
          </a:prstGeom>
          <a:noFill/>
        </p:spPr>
      </p:pic>
      <p:pic>
        <p:nvPicPr>
          <p:cNvPr id="7" name="Picture 2" descr="C:\Users\kovalenko.UB.000\Desktop\На сувенирку\круж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77072"/>
            <a:ext cx="936104" cy="489590"/>
          </a:xfrm>
          <a:prstGeom prst="rect">
            <a:avLst/>
          </a:prstGeom>
          <a:noFill/>
        </p:spPr>
      </p:pic>
      <p:pic>
        <p:nvPicPr>
          <p:cNvPr id="8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81128"/>
            <a:ext cx="1032104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valenko.UB.000\Desktop\Логотипы и изображения Т Олимпия\132-1323584_eager-to-develop-intelligent-data-management-systems-triang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 flipV="1">
            <a:off x="-2264906" y="2387129"/>
            <a:ext cx="6735775" cy="2205966"/>
          </a:xfrm>
          <a:prstGeom prst="rect">
            <a:avLst/>
          </a:prstGeom>
          <a:noFill/>
        </p:spPr>
      </p:pic>
      <p:pic>
        <p:nvPicPr>
          <p:cNvPr id="3074" name="Picture 2" descr="C:\Users\kovalenko.UB.000\Desktop\Логотипы и изображения Т Олимпия\1691478217_grizly-club-p-kartinki-krasnaya-poloska-bez-fona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7632848" cy="521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НАБОР ОБУЧАЮЩИХСЯ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7170" name="Picture 2" descr="C:\Users\kovalenko.UB.000\Desktop\Логотипы и изображения Т Олимпия\ОБНОВ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101022" cy="5874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35696" y="1124744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Информационные письма</a:t>
            </a:r>
          </a:p>
          <a:p>
            <a:r>
              <a:rPr lang="ru-RU" dirty="0" smtClean="0">
                <a:latin typeface="Century Gothic" pitchFamily="34" charset="0"/>
              </a:rPr>
              <a:t>в каждое ОУ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Посты ВК на страницах Управления образования и ОУ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Рекламные афиши</a:t>
            </a: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Разработка брендбука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171" name="Picture 3" descr="C:\Users\kovalenko.UB.000\Desktop\На сувенирку\круж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941168"/>
            <a:ext cx="2719875" cy="1422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344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Трошкина Ольга Ивановна</dc:creator>
  <cp:lastModifiedBy>kovalenko</cp:lastModifiedBy>
  <cp:revision>28</cp:revision>
  <dcterms:created xsi:type="dcterms:W3CDTF">2025-08-27T04:39:43Z</dcterms:created>
  <dcterms:modified xsi:type="dcterms:W3CDTF">2025-08-27T09:16:06Z</dcterms:modified>
</cp:coreProperties>
</file>