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9" r:id="rId3"/>
    <p:sldId id="257" r:id="rId4"/>
    <p:sldId id="258" r:id="rId5"/>
    <p:sldId id="259" r:id="rId6"/>
    <p:sldId id="277" r:id="rId7"/>
    <p:sldId id="273" r:id="rId8"/>
    <p:sldId id="260" r:id="rId9"/>
    <p:sldId id="275" r:id="rId10"/>
    <p:sldId id="278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  <p:clrMru>
    <a:srgbClr val="FF0000"/>
    <a:srgbClr val="0000FF"/>
    <a:srgbClr val="FF3300"/>
    <a:srgbClr val="FF6600"/>
    <a:srgbClr val="FF9900"/>
    <a:srgbClr val="FFFF00"/>
    <a:srgbClr val="006600"/>
    <a:srgbClr val="009900"/>
    <a:srgbClr val="008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3A1D-9041-4DE1-9E57-12118926BB6D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560D2-418E-4D30-B276-DFCFBE9AD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560D2-418E-4D30-B276-DFCFBE9ADAB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EFAA83-C9AE-4261-984E-42BD60FF13CA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Документы деятельности  ШВР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268760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о создании ШВР.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деятельности ШВР.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работы на учебный год.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заседания ШВР.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Аналитическая справка по итогам работы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полугодие)</a:t>
            </a: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73016"/>
            <a:ext cx="4243171" cy="29216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Обучающие площадки</a:t>
            </a:r>
          </a:p>
        </p:txBody>
      </p:sp>
      <p:sp>
        <p:nvSpPr>
          <p:cNvPr id="15" name="Заголовок 16"/>
          <p:cNvSpPr txBox="1">
            <a:spLocks/>
          </p:cNvSpPr>
          <p:nvPr/>
        </p:nvSpPr>
        <p:spPr>
          <a:xfrm>
            <a:off x="1619672" y="2204864"/>
            <a:ext cx="2592288" cy="850106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Нейросеть</a:t>
            </a:r>
            <a:endParaRPr lang="ru-RU" sz="2600" b="1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(брифинг-холл)</a:t>
            </a:r>
          </a:p>
        </p:txBody>
      </p:sp>
      <p:sp>
        <p:nvSpPr>
          <p:cNvPr id="16" name="Заголовок 16"/>
          <p:cNvSpPr txBox="1">
            <a:spLocks/>
          </p:cNvSpPr>
          <p:nvPr/>
        </p:nvSpPr>
        <p:spPr>
          <a:xfrm>
            <a:off x="6551712" y="2276872"/>
            <a:ext cx="2592288" cy="850106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Тренинг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(малый </a:t>
            </a:r>
            <a:r>
              <a:rPr lang="ru-RU" sz="24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медиа-холл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6"/>
          <p:cNvSpPr txBox="1">
            <a:spLocks/>
          </p:cNvSpPr>
          <p:nvPr/>
        </p:nvSpPr>
        <p:spPr>
          <a:xfrm>
            <a:off x="1547664" y="5445224"/>
            <a:ext cx="2592288" cy="108012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Вектор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kern="1200" cap="none" spc="0" normalizeH="0" baseline="0" noProof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азвития</a:t>
            </a:r>
            <a:endParaRPr kumimoji="0" lang="ru-RU" sz="2800" b="1" i="0" u="none" strike="noStrike" kern="1200" cap="none" spc="0" normalizeH="0" baseline="0" noProof="0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dirty="0" err="1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медиа-холл</a:t>
            </a:r>
            <a:r>
              <a:rPr lang="ru-RU" sz="26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Заголовок 16"/>
          <p:cNvSpPr txBox="1">
            <a:spLocks/>
          </p:cNvSpPr>
          <p:nvPr/>
        </p:nvSpPr>
        <p:spPr>
          <a:xfrm>
            <a:off x="3707904" y="3140968"/>
            <a:ext cx="331236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Вулкан впечатлений!!!!!</a:t>
            </a:r>
          </a:p>
        </p:txBody>
      </p:sp>
      <p:pic>
        <p:nvPicPr>
          <p:cNvPr id="22" name="Рисунок 21" descr="https://i.pinimg.com/originals/1a/07/00/1a070041e9a1bac5adc0a0d1933a5ae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7799">
            <a:off x="6601863" y="828183"/>
            <a:ext cx="2226070" cy="1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i.pinimg.com/originals/1a/07/00/1a070041e9a1bac5adc0a0d1933a5ae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5989">
            <a:off x="1549571" y="3738876"/>
            <a:ext cx="2350519" cy="18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s://i.pinimg.com/originals/1a/07/00/1a070041e9a1bac5adc0a0d1933a5ae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5989">
            <a:off x="2028278" y="635988"/>
            <a:ext cx="2279132" cy="163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i.pinimg.com/originals/1a/07/00/1a070041e9a1bac5adc0a0d1933a5ae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5989">
            <a:off x="6618948" y="3884509"/>
            <a:ext cx="2333719" cy="163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16"/>
          <p:cNvSpPr txBox="1">
            <a:spLocks/>
          </p:cNvSpPr>
          <p:nvPr/>
        </p:nvSpPr>
        <p:spPr>
          <a:xfrm>
            <a:off x="6228184" y="5517232"/>
            <a:ext cx="2592288" cy="100811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Содружество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n w="3175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конференцзал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8064896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Организация воспитания в общеобразовательном учреждении: комплексный подход СИСТЕМЫ</a:t>
            </a:r>
            <a:endParaRPr lang="ru-RU" sz="36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8460432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МЕТОДИЧЕСКИЙ ЦЕНТР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воспитательной системы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340768"/>
            <a:ext cx="7498080" cy="2304256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воспитательной  системы: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становления разносторонне развитой личности с активной жизненной позицией, испытывающей потребность в творчестве и в самореализации, стремящейся к самоанализу и рефлексии, способной к свободному и ответственному социальному действию, умеющей принимать решения и отвечать за свои поступки.</a:t>
            </a:r>
          </a:p>
          <a:p>
            <a:pPr>
              <a:buNone/>
            </a:pPr>
            <a:endParaRPr lang="ru-RU" b="1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5100586" cy="324036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принципы и подходы к организации воспитательного процесса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21431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9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Комплексный подход 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включает объединение усилий всех воспитательных институтов для успешного решения воспитательных целей и задач.</a:t>
            </a:r>
          </a:p>
          <a:p>
            <a:pPr algn="just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96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сотрудничества 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взаимодействие учителей и обучающихся в продвижении детей к определенным целям.</a:t>
            </a:r>
          </a:p>
          <a:p>
            <a:pPr algn="just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96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 диалогичности и толерантности 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воспитание должно основываться на общечеловеческих ценностях культуры и учитывать ценности и нормы конкретных национальных и региональных культур.</a:t>
            </a:r>
          </a:p>
          <a:p>
            <a:pPr algn="just"/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96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информационной открытости </a:t>
            </a:r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образовательное учреждение информирует общественность о мероприятиях, проведенных в школе, через работу школьного сайта.</a:t>
            </a: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4211960" y="5445224"/>
            <a:ext cx="178595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Структура воспитательной системы образовательного учреждения и ее описание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Взаимодействие участников воспитательного  процесса</a:t>
            </a:r>
            <a:endParaRPr lang="ru-RU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372" y="1428736"/>
            <a:ext cx="1785950" cy="7143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071934" y="3214686"/>
            <a:ext cx="2071702" cy="10064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86578" y="3212976"/>
            <a:ext cx="1785950" cy="9361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571604" y="3214686"/>
            <a:ext cx="1785950" cy="10064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- психолог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4143372" y="3571876"/>
            <a:ext cx="1071570" cy="433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</a:t>
            </a:r>
          </a:p>
        </p:txBody>
      </p:sp>
      <p:sp>
        <p:nvSpPr>
          <p:cNvPr id="16" name="Овал 15"/>
          <p:cNvSpPr/>
          <p:nvPr/>
        </p:nvSpPr>
        <p:spPr>
          <a:xfrm>
            <a:off x="1907704" y="5373216"/>
            <a:ext cx="178595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6372200" y="5373216"/>
            <a:ext cx="1785950" cy="8640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14810" y="150017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директора по ВР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357686" y="3357562"/>
            <a:ext cx="1457325" cy="35947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Классный коллектив</a:t>
            </a:r>
            <a:endParaRPr lang="ru-RU" sz="3600" b="1" kern="10" spc="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 Black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051720" y="5509252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 педагог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732240" y="5512441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руководитель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858016" y="3321415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Педагог-организатор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cxnSp>
        <p:nvCxnSpPr>
          <p:cNvPr id="31" name="Прямая со стрелкой 30"/>
          <p:cNvCxnSpPr>
            <a:stCxn id="5" idx="2"/>
          </p:cNvCxnSpPr>
          <p:nvPr/>
        </p:nvCxnSpPr>
        <p:spPr>
          <a:xfrm rot="10800000" flipV="1">
            <a:off x="2000232" y="1785926"/>
            <a:ext cx="2143140" cy="1428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26" idx="3"/>
          </p:cNvCxnSpPr>
          <p:nvPr/>
        </p:nvCxnSpPr>
        <p:spPr>
          <a:xfrm>
            <a:off x="5929322" y="1761784"/>
            <a:ext cx="2428892" cy="14529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835696" y="4149080"/>
            <a:ext cx="576064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452320" y="4149080"/>
            <a:ext cx="648072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940152" y="5733256"/>
            <a:ext cx="432048" cy="2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4"/>
          </p:cNvCxnSpPr>
          <p:nvPr/>
        </p:nvCxnSpPr>
        <p:spPr>
          <a:xfrm>
            <a:off x="2464579" y="4221088"/>
            <a:ext cx="2467461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5004048" y="4221088"/>
            <a:ext cx="2448272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699792" y="1928802"/>
            <a:ext cx="1443580" cy="34444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929322" y="1928802"/>
            <a:ext cx="1162958" cy="33724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" idx="4"/>
          </p:cNvCxnSpPr>
          <p:nvPr/>
        </p:nvCxnSpPr>
        <p:spPr>
          <a:xfrm rot="16200000" flipH="1">
            <a:off x="4554140" y="2625322"/>
            <a:ext cx="1000132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4" idx="6"/>
            <a:endCxn id="12" idx="2"/>
          </p:cNvCxnSpPr>
          <p:nvPr/>
        </p:nvCxnSpPr>
        <p:spPr>
          <a:xfrm>
            <a:off x="3357554" y="3717887"/>
            <a:ext cx="7143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2" idx="6"/>
            <a:endCxn id="13" idx="2"/>
          </p:cNvCxnSpPr>
          <p:nvPr/>
        </p:nvCxnSpPr>
        <p:spPr>
          <a:xfrm flipV="1">
            <a:off x="6143636" y="3681028"/>
            <a:ext cx="642942" cy="368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635896" y="4149080"/>
            <a:ext cx="721220" cy="13681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724128" y="4149080"/>
            <a:ext cx="720080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3707904" y="5733256"/>
            <a:ext cx="432048" cy="28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4427984" y="5589240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Советник по воспитанию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076056" y="3573016"/>
            <a:ext cx="1152128" cy="4320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</a:t>
            </a:r>
            <a:endParaRPr lang="ru-RU" sz="115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6563"/>
            <a:ext cx="9144000" cy="7554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honoteka.org/uploads/posts/2021-04/1619607891_9-phonoteka_org-p-fon-dlya-zapiski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07079">
            <a:off x="5726742" y="-172219"/>
            <a:ext cx="3257053" cy="32757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115616" y="836712"/>
            <a:ext cx="4248472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Штаб воспитательной работы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2864352"/>
            <a:ext cx="77048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1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 воспитательной работы (ШВР) </a:t>
            </a:r>
            <a:r>
              <a:rPr lang="ru-RU" sz="2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 это коллективный орган, который выстраивает и реализует стратегию воспитания школы. ШВР объединяет сотрудников администрации школы, педагогов, родителей, представителей от различных ведомств и инспекций. Это обеспечивает единство и согласованность работы.</a:t>
            </a:r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905372"/>
            <a:ext cx="4248472" cy="19526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944322">
            <a:off x="5909734" y="556543"/>
            <a:ext cx="2829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Штаб воспитательной работы,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как инструмент реализации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воспитательных возможностей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 современной школе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Состав штаба воспитательной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688" y="1556797"/>
          <a:ext cx="7128792" cy="4519886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ШВР(Заместитель директора по ВР)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74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Секретарь ШВР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Советник директора по воспитанию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Педагог-организатор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Социальный педагог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ШМО классных руководителей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ШСК или учитель физкультуры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Заведующий библиотекой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школьного музея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Учитель ОБЗР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Представитель родительской общественности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026">
                <a:tc>
                  <a:txBody>
                    <a:bodyPr/>
                    <a:lstStyle/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Член ученического самоуправления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284</Words>
  <Application>Microsoft Office PowerPoint</Application>
  <PresentationFormat>Экран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  Организация воспитания в общеобразовательном учреждении: комплексный подход СИСТЕМЫ</vt:lpstr>
      <vt:lpstr>Цель воспитательной системы </vt:lpstr>
      <vt:lpstr>   Основные принципы и подходы к организации воспитательного процесса  </vt:lpstr>
      <vt:lpstr>   Структура воспитательной системы образовательного учреждения и ее описание  </vt:lpstr>
      <vt:lpstr>Слайд 6</vt:lpstr>
      <vt:lpstr>Штаб воспитательной работы</vt:lpstr>
      <vt:lpstr>Слайд 8</vt:lpstr>
      <vt:lpstr>Состав штаба воспитательной работы </vt:lpstr>
      <vt:lpstr>Документы деятельности  ШВР</vt:lpstr>
      <vt:lpstr>Обучающие площадки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uchenik</cp:lastModifiedBy>
  <cp:revision>122</cp:revision>
  <dcterms:created xsi:type="dcterms:W3CDTF">2012-10-11T18:52:19Z</dcterms:created>
  <dcterms:modified xsi:type="dcterms:W3CDTF">2025-02-18T05:04:18Z</dcterms:modified>
</cp:coreProperties>
</file>