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9" r:id="rId3"/>
    <p:sldId id="270" r:id="rId4"/>
    <p:sldId id="274" r:id="rId5"/>
    <p:sldId id="275" r:id="rId6"/>
    <p:sldId id="265" r:id="rId7"/>
    <p:sldId id="271" r:id="rId8"/>
    <p:sldId id="257" r:id="rId9"/>
    <p:sldId id="268" r:id="rId10"/>
    <p:sldId id="272" r:id="rId11"/>
    <p:sldId id="273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3922" autoAdjust="0"/>
  </p:normalViewPr>
  <p:slideViewPr>
    <p:cSldViewPr>
      <p:cViewPr varScale="1">
        <p:scale>
          <a:sx n="109" d="100"/>
          <a:sy n="109" d="100"/>
        </p:scale>
        <p:origin x="-630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4464000"/>
            <a:ext cx="9144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2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9687A894-023D-4237-87D6-74D11C87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-kk.ru/certification-teaching/" TargetMode="External"/><Relationship Id="rId2" Type="http://schemas.openxmlformats.org/officeDocument/2006/relationships/hyperlink" Target="https://sferum.ru/?p=messages&amp;join=R_4R0cWrX/OoznWXNZ1_Bg7bZ7hyoYO6xZc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hyperlink" Target="https://forms.gle/pM7nYYoGYnvH9RL1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a-kk.ru/certification-teaching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ca-kk.ru/certification-teaching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6.svg"/><Relationship Id="rId4" Type="http://schemas.openxmlformats.org/officeDocument/2006/relationships/image" Target="../media/image12.png"/><Relationship Id="rId9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000" y="4059000"/>
            <a:ext cx="7650000" cy="1305000"/>
          </a:xfrm>
        </p:spPr>
        <p:txBody>
          <a:bodyPr>
            <a:noAutofit/>
          </a:bodyPr>
          <a:lstStyle/>
          <a:p>
            <a:r>
              <a:rPr lang="ru-RU" dirty="0" smtClean="0"/>
              <a:t>Аттестация педагогических работников</a:t>
            </a:r>
            <a:br>
              <a:rPr lang="ru-RU" dirty="0" smtClean="0"/>
            </a:br>
            <a:r>
              <a:rPr lang="ru-RU" b="0" dirty="0" smtClean="0"/>
              <a:t>2025-2026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учебный год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56000" y="5274000"/>
            <a:ext cx="3042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Заместитель директора</a:t>
            </a:r>
          </a:p>
          <a:p>
            <a:pPr algn="ctr"/>
            <a:r>
              <a:rPr lang="ru-RU" dirty="0" smtClean="0"/>
              <a:t> МБУ «Методический центр»</a:t>
            </a:r>
          </a:p>
          <a:p>
            <a:pPr algn="ctr"/>
            <a:r>
              <a:rPr lang="ru-RU" dirty="0" smtClean="0"/>
              <a:t>А.В. Кошкина</a:t>
            </a:r>
            <a:endParaRPr lang="ru-RU" dirty="0"/>
          </a:p>
        </p:txBody>
      </p:sp>
      <p:pic>
        <p:nvPicPr>
          <p:cNvPr id="13314" name="Picture 2" descr="http://qrcoder.ru/code/?https%3A%2F%2Fforms.gle%2FpM7nYYoGYnvH9RL19&amp;8&amp;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25000" cy="2025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3D8FF0-30C2-49C2-B43E-5FA1B956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Аттестация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1000" y="1719000"/>
            <a:ext cx="10515600" cy="46800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Если педагогический работник уволился и уехал с территории муниципалитета, то с аттестации его снимаем.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Если педагогический работник уволился и не планирует аттестацию в обязательном порядке подготовить </a:t>
            </a:r>
            <a:r>
              <a:rPr lang="ru-RU" dirty="0" err="1" smtClean="0"/>
              <a:t>инф.письмо</a:t>
            </a:r>
            <a:r>
              <a:rPr lang="ru-RU" dirty="0" smtClean="0"/>
              <a:t> на бланке учреждения за подписью и печатью  руководителя передать мне и забрать документы.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 smtClean="0"/>
              <a:t>Если педагог сменил образовательное учреждение, самостоятельно решаете от кого подаются документы (для передачи подписанного заявления).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 smtClean="0"/>
              <a:t>ДОКУМЕНЫ ОФОРМЛЯЕМ ТОЛЬКО НА ОСНОВАНИИ ОФИЦИАЛЬНЫХ ДОКУМЕНТОВ И РЕГИОНАЛЬНЫХ ТРЕБОВАНИЙ (не берем информацию с групп и т.п.).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 smtClean="0"/>
              <a:t>Аттестуемые не размещают в группах вопросы от экспертов с вопросами, чтобы ему помогли коллеги или написали было ли у них такое.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 smtClean="0"/>
              <a:t>Если заявление не согласует руководитель учреждения или руководитель ГМО необходимо подготовить обоснование с указанием причин (если это руководитель учреждения, то обоснование делается на бланке учреждения с печатью).</a:t>
            </a:r>
          </a:p>
        </p:txBody>
      </p:sp>
    </p:spTree>
    <p:extLst>
      <p:ext uri="{BB962C8B-B14F-4D97-AF65-F5344CB8AC3E}">
        <p14:creationId xmlns="" xmlns:p14="http://schemas.microsoft.com/office/powerpoint/2010/main" val="2398999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3D8FF0-30C2-49C2-B43E-5FA1B956C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00" y="0"/>
            <a:ext cx="10342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Аттестация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(изменения, уточнения)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1000" y="1719000"/>
            <a:ext cx="10515600" cy="46800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Сдаем только заявление.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При поправках в заявлении после согласования с руководителем ГМО и необходимости переподписать делается это самостоятельно.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 случае если заявление было переподписано необходимо передавать лично мне в руки ( ни на вахту, ни методисту по направлению, ни  какому третьему лицу).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Больше регистрации на мой электронный адрес проводится не будет.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Заявки нами не будут подаваться за аттестуемого. </a:t>
            </a:r>
          </a:p>
        </p:txBody>
      </p:sp>
    </p:spTree>
    <p:extLst>
      <p:ext uri="{BB962C8B-B14F-4D97-AF65-F5344CB8AC3E}">
        <p14:creationId xmlns="" xmlns:p14="http://schemas.microsoft.com/office/powerpoint/2010/main" val="2398999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91000" y="1494000"/>
            <a:ext cx="10515600" cy="4097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https://sferum.ru/?p=messages&amp;join=R_4R0cWrX/OoznWXNZ1_Bg7bZ7hyoYO6xZc</a:t>
            </a:r>
            <a:r>
              <a:rPr lang="en-US" dirty="0" smtClean="0"/>
              <a:t>=</a:t>
            </a:r>
            <a:r>
              <a:rPr lang="ru-RU" dirty="0" smtClean="0"/>
              <a:t> ссылка на группу в </a:t>
            </a:r>
            <a:r>
              <a:rPr lang="ru-RU" dirty="0" err="1" smtClean="0"/>
              <a:t>Сферум</a:t>
            </a:r>
            <a:endParaRPr lang="ru-RU" dirty="0" smtClean="0"/>
          </a:p>
          <a:p>
            <a:pPr fontAlgn="base"/>
            <a:r>
              <a:rPr lang="en-US" dirty="0" smtClean="0">
                <a:hlinkClick r:id="rId3"/>
              </a:rPr>
              <a:t>https://www.ca-kk.ru/certification-teaching/</a:t>
            </a:r>
            <a:r>
              <a:rPr lang="ru-RU" dirty="0" smtClean="0"/>
              <a:t>  - Аттестация педагогических работников (</a:t>
            </a:r>
            <a:r>
              <a:rPr lang="ru-RU" sz="2400" dirty="0" smtClean="0"/>
              <a:t>Автономная некоммерческая организация «Центр оценки профессионального мастерства и квалификации педагогов» (АНО ЦОПМКП))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https://forms.gle/pM7nYYoGYnvH9RL19</a:t>
            </a:r>
            <a:r>
              <a:rPr lang="ru-RU" dirty="0" smtClean="0"/>
              <a:t> - регистрация</a:t>
            </a:r>
            <a:endParaRPr lang="ru-RU" dirty="0"/>
          </a:p>
        </p:txBody>
      </p:sp>
      <p:pic>
        <p:nvPicPr>
          <p:cNvPr id="7170" name="Picture 2" descr="http://qrcoder.ru/code/?https%3A%2F%2Fforms.gle%2FpM7nYYoGYnvH9RL19&amp;8&amp;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1000" y="3654000"/>
            <a:ext cx="2819400" cy="2819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6648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Аттестация (ошибки)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000" y="1584000"/>
            <a:ext cx="10515600" cy="4680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В части оформления заявления: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Шрифты, отступы.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Заявление (с большой буквы, с маленькой, жирное, все заглавные, с точкой без точки, с пробелом после, без пробела после).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Неправильный учебный год.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Должность кавычки, без кавычек.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Не знание срока действия аттестации (путаница даты заседания аттестационной комиссии и дата выхода приказа).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На листе согласования проставлены даты.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ГРАММАТИЧЕСКИЕ И ОРФОГРАФИЧЕСКИЕ ОШИБКИ.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Скан последнего листа с подписями присылается отдельно от заявления.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Аттестация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(приходим к </a:t>
            </a:r>
            <a:r>
              <a:rPr lang="ru-RU" dirty="0" err="1" smtClean="0">
                <a:solidFill>
                  <a:schemeClr val="bg1"/>
                </a:solidFill>
              </a:rPr>
              <a:t>единобразию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4000"/>
            <a:ext cx="6276000" cy="172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6922"/>
          <a:stretch>
            <a:fillRect/>
          </a:stretch>
        </p:blipFill>
        <p:spPr bwMode="auto">
          <a:xfrm>
            <a:off x="6199187" y="1359000"/>
            <a:ext cx="5992813" cy="2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Умножение 6"/>
          <p:cNvSpPr/>
          <p:nvPr/>
        </p:nvSpPr>
        <p:spPr>
          <a:xfrm>
            <a:off x="741000" y="2889000"/>
            <a:ext cx="1755000" cy="1260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/>
          <p:cNvSpPr/>
          <p:nvPr/>
        </p:nvSpPr>
        <p:spPr>
          <a:xfrm>
            <a:off x="8661000" y="4104000"/>
            <a:ext cx="1755000" cy="1260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 t="12433"/>
          <a:stretch>
            <a:fillRect/>
          </a:stretch>
        </p:blipFill>
        <p:spPr bwMode="auto">
          <a:xfrm>
            <a:off x="4836000" y="5589000"/>
            <a:ext cx="6678613" cy="6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6000" y="4329000"/>
            <a:ext cx="66690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hlinkClick r:id="rId2"/>
              </a:rPr>
              <a:t>https://www.ca-kk.ru/certification-teaching/</a:t>
            </a:r>
            <a:endParaRPr lang="ru-RU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6000" y="1494000"/>
            <a:ext cx="7200000" cy="509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hlinkClick r:id="rId2"/>
              </a:rPr>
              <a:t>https://www.ca-kk.ru/certification-teaching/</a:t>
            </a:r>
            <a:endParaRPr lang="ru-RU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00" y="1466874"/>
            <a:ext cx="10575000" cy="507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3D8FF0-30C2-49C2-B43E-5FA1B956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Аттестация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(оформление документов)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61000" y="1674000"/>
          <a:ext cx="10515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Зона ответственности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Учреждение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Руководитель ГМО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Аттестуемый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Оформление документов (проверка на соответствие:</a:t>
                      </a:r>
                      <a:r>
                        <a:rPr lang="ru-RU" baseline="0" dirty="0" smtClean="0"/>
                        <a:t> шрифт, размер, отступы, даты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Оформление документов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соответствии с требованиями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Предоставление данных об</a:t>
                      </a:r>
                      <a:r>
                        <a:rPr lang="ru-RU" baseline="0" dirty="0" smtClean="0"/>
                        <a:t> оценочных процедурах (ВПР, КДР, ОГЭ, ЕГЭ) аттестуемому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Консультирование</a:t>
                      </a:r>
                      <a:r>
                        <a:rPr lang="ru-RU" baseline="0" dirty="0" smtClean="0"/>
                        <a:t> аттестуемых по содержанию предоставляемой информации в документах (корректировка, добавление)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Достоверность данных по всем критериям оценки результатов и достижений на категорию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Достоверность данных по всем критериям оценки результатов и достижений на категорию</a:t>
                      </a:r>
                      <a:r>
                        <a:rPr lang="ru-RU" baseline="0" dirty="0" smtClean="0"/>
                        <a:t> (проверка за аттестуемыми)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Согласование</a:t>
                      </a:r>
                      <a:r>
                        <a:rPr lang="ru-RU" baseline="0" dirty="0" smtClean="0"/>
                        <a:t> заявления только при условии полного соответствия всем критериям заявленной категории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Приведение документов в соответствие</a:t>
                      </a:r>
                      <a:r>
                        <a:rPr lang="ru-RU" baseline="0" dirty="0" smtClean="0"/>
                        <a:t> после работы с руководителем ГМО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98999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3D8FF0-30C2-49C2-B43E-5FA1B956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Аттестация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(оформление </a:t>
            </a:r>
            <a:r>
              <a:rPr lang="ru-RU" smtClean="0">
                <a:solidFill>
                  <a:schemeClr val="bg1"/>
                </a:solidFill>
              </a:rPr>
              <a:t>личного кабинета)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1000" y="1449000"/>
            <a:ext cx="10515600" cy="40979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Если аттестация была ранее на территории муниципалитета, то номер СНИЛС для входа всегда будет отличаться на одну цифру от реального.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Ошибки в ФИО (приходится писать официальное письмо за подписью Начальника Управления с обоснованием внесения изменений в краевой приказ).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Указана неправильная почта (ящики которые нельзя указывать, ошибки в буквах). Ответственный не знает какая почта указана.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Не проверяют папку </a:t>
            </a:r>
            <a:r>
              <a:rPr lang="ru-RU" dirty="0" smtClean="0"/>
              <a:t>Спам.</a:t>
            </a:r>
            <a:endParaRPr lang="ru-RU" dirty="0" smtClean="0"/>
          </a:p>
          <a:p>
            <a:pPr marL="514350" indent="-514350" algn="just">
              <a:buNone/>
            </a:pPr>
            <a:r>
              <a:rPr lang="ru-RU" dirty="0" smtClean="0"/>
              <a:t>4.  Логин и пароль не приходит от нас, а от системы АСА «Педагог».</a:t>
            </a:r>
          </a:p>
          <a:p>
            <a:pPr marL="514350" indent="-514350" algn="just">
              <a:buAutoNum type="arabicPeriod"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6000" y="5373000"/>
            <a:ext cx="8156833" cy="148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98999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>
            <a:extLst>
              <a:ext uri="{FF2B5EF4-FFF2-40B4-BE49-F238E27FC236}">
                <a16:creationId xmlns="" xmlns:a16="http://schemas.microsoft.com/office/drawing/2014/main" id="{38FE9021-FB69-45FD-B33D-E4E25DEE8C07}"/>
              </a:ext>
            </a:extLst>
          </p:cNvPr>
          <p:cNvGrpSpPr/>
          <p:nvPr/>
        </p:nvGrpSpPr>
        <p:grpSpPr>
          <a:xfrm>
            <a:off x="511199" y="3541500"/>
            <a:ext cx="2431547" cy="2722500"/>
            <a:chOff x="511199" y="3429000"/>
            <a:chExt cx="2431547" cy="2722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A3923047-99D4-470A-88D9-848A6CC8163F}"/>
                </a:ext>
              </a:extLst>
            </p:cNvPr>
            <p:cNvSpPr/>
            <p:nvPr/>
          </p:nvSpPr>
          <p:spPr>
            <a:xfrm>
              <a:off x="511199" y="3429000"/>
              <a:ext cx="2430000" cy="49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4CBE2089-40DD-4EEA-8305-BB2E85053C5F}"/>
                </a:ext>
              </a:extLst>
            </p:cNvPr>
            <p:cNvSpPr/>
            <p:nvPr/>
          </p:nvSpPr>
          <p:spPr>
            <a:xfrm>
              <a:off x="512746" y="3924000"/>
              <a:ext cx="2430000" cy="8325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6E3738D-A9B7-467C-BF21-07ADFA42A112}"/>
                </a:ext>
              </a:extLst>
            </p:cNvPr>
            <p:cNvSpPr/>
            <p:nvPr/>
          </p:nvSpPr>
          <p:spPr>
            <a:xfrm>
              <a:off x="511932" y="4756500"/>
              <a:ext cx="2430000" cy="139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="" xmlns:a16="http://schemas.microsoft.com/office/drawing/2014/main" id="{4D3A2AE6-726A-46C1-928B-DFD0D287318E}"/>
              </a:ext>
            </a:extLst>
          </p:cNvPr>
          <p:cNvGrpSpPr/>
          <p:nvPr/>
        </p:nvGrpSpPr>
        <p:grpSpPr>
          <a:xfrm>
            <a:off x="3436251" y="3046500"/>
            <a:ext cx="2433254" cy="3217500"/>
            <a:chOff x="3436251" y="2934000"/>
            <a:chExt cx="2433254" cy="3217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3FC7EE0E-CDF1-4F39-9EF8-FCFA53F608AD}"/>
                </a:ext>
              </a:extLst>
            </p:cNvPr>
            <p:cNvSpPr/>
            <p:nvPr/>
          </p:nvSpPr>
          <p:spPr>
            <a:xfrm>
              <a:off x="3439505" y="2934000"/>
              <a:ext cx="2430000" cy="495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1AED8A07-FD59-4D3C-9964-5D8A89408808}"/>
                </a:ext>
              </a:extLst>
            </p:cNvPr>
            <p:cNvSpPr/>
            <p:nvPr/>
          </p:nvSpPr>
          <p:spPr>
            <a:xfrm>
              <a:off x="3436251" y="3429000"/>
              <a:ext cx="2430000" cy="8325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D6EBE45D-4F9B-41E6-8035-48A409FF1C72}"/>
                </a:ext>
              </a:extLst>
            </p:cNvPr>
            <p:cNvSpPr/>
            <p:nvPr/>
          </p:nvSpPr>
          <p:spPr>
            <a:xfrm>
              <a:off x="3436932" y="4261500"/>
              <a:ext cx="2430000" cy="189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="" xmlns:a16="http://schemas.microsoft.com/office/drawing/2014/main" id="{3F15E8EA-4396-4EFF-AF0F-96BDC7C0B6E7}"/>
              </a:ext>
            </a:extLst>
          </p:cNvPr>
          <p:cNvGrpSpPr/>
          <p:nvPr/>
        </p:nvGrpSpPr>
        <p:grpSpPr>
          <a:xfrm>
            <a:off x="6353248" y="2551500"/>
            <a:ext cx="2430752" cy="3712500"/>
            <a:chOff x="6353248" y="2439000"/>
            <a:chExt cx="2430752" cy="3712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ABFA10E8-259E-414D-8ABB-B74F930DBFE6}"/>
                </a:ext>
              </a:extLst>
            </p:cNvPr>
            <p:cNvSpPr/>
            <p:nvPr/>
          </p:nvSpPr>
          <p:spPr>
            <a:xfrm>
              <a:off x="6354000" y="2439000"/>
              <a:ext cx="2430000" cy="495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2D52232C-FFE9-4F46-9D80-DF733E5DC125}"/>
                </a:ext>
              </a:extLst>
            </p:cNvPr>
            <p:cNvSpPr/>
            <p:nvPr/>
          </p:nvSpPr>
          <p:spPr>
            <a:xfrm>
              <a:off x="6353248" y="2934000"/>
              <a:ext cx="2430000" cy="8325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D1E12058-491A-40B2-8CCD-56C72EDE870B}"/>
                </a:ext>
              </a:extLst>
            </p:cNvPr>
            <p:cNvSpPr/>
            <p:nvPr/>
          </p:nvSpPr>
          <p:spPr>
            <a:xfrm>
              <a:off x="6354000" y="3766500"/>
              <a:ext cx="2430000" cy="238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1B8406FD-A98E-44A1-8C2F-F8E94C50E81F}"/>
              </a:ext>
            </a:extLst>
          </p:cNvPr>
          <p:cNvSpPr/>
          <p:nvPr/>
        </p:nvSpPr>
        <p:spPr>
          <a:xfrm>
            <a:off x="9291600" y="2056500"/>
            <a:ext cx="2430000" cy="49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53BD5251-FC14-4F67-9448-9DF649205764}"/>
              </a:ext>
            </a:extLst>
          </p:cNvPr>
          <p:cNvSpPr/>
          <p:nvPr/>
        </p:nvSpPr>
        <p:spPr>
          <a:xfrm>
            <a:off x="9290450" y="2551500"/>
            <a:ext cx="2430000" cy="832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30DB174B-9E50-4B86-B0BA-55D83CBFFCC9}"/>
              </a:ext>
            </a:extLst>
          </p:cNvPr>
          <p:cNvSpPr/>
          <p:nvPr/>
        </p:nvSpPr>
        <p:spPr>
          <a:xfrm>
            <a:off x="9290450" y="3384000"/>
            <a:ext cx="2430000" cy="288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FC120A7-CF4D-49D8-B55F-BEFFC9C71890}"/>
              </a:ext>
            </a:extLst>
          </p:cNvPr>
          <p:cNvSpPr txBox="1"/>
          <p:nvPr/>
        </p:nvSpPr>
        <p:spPr>
          <a:xfrm>
            <a:off x="639020" y="4867888"/>
            <a:ext cx="2175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 дистанционном режиме согласование с руководителями ГМО</a:t>
            </a:r>
            <a:endParaRPr lang="ru-RU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C60F4178-6426-4622-9522-43826F96CF54}"/>
              </a:ext>
            </a:extLst>
          </p:cNvPr>
          <p:cNvSpPr txBox="1"/>
          <p:nvPr/>
        </p:nvSpPr>
        <p:spPr>
          <a:xfrm>
            <a:off x="3577081" y="3061911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Май (12-13.05)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6504518" y="2568167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Май (15-16.05)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036412" y="2073168"/>
            <a:ext cx="938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Июнь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2970ABF0-5D42-4D86-B0BE-791B4C293630}"/>
              </a:ext>
            </a:extLst>
          </p:cNvPr>
          <p:cNvSpPr/>
          <p:nvPr/>
        </p:nvSpPr>
        <p:spPr>
          <a:xfrm>
            <a:off x="1315873" y="4251583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Заявление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69FA226F-89A8-4129-AEB8-E280731940D7}"/>
              </a:ext>
            </a:extLst>
          </p:cNvPr>
          <p:cNvSpPr/>
          <p:nvPr/>
        </p:nvSpPr>
        <p:spPr>
          <a:xfrm>
            <a:off x="4326342" y="3609000"/>
            <a:ext cx="1470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Заявления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 описания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DCF0B5D1-28C3-4EAC-B73D-699CAFA745EE}"/>
              </a:ext>
            </a:extLst>
          </p:cNvPr>
          <p:cNvSpPr/>
          <p:nvPr/>
        </p:nvSpPr>
        <p:spPr>
          <a:xfrm>
            <a:off x="7174423" y="3251350"/>
            <a:ext cx="13628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Заявления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9089D37A-2B95-4AB4-97B0-7B83AA25AB66}"/>
              </a:ext>
            </a:extLst>
          </p:cNvPr>
          <p:cNvSpPr/>
          <p:nvPr/>
        </p:nvSpPr>
        <p:spPr>
          <a:xfrm>
            <a:off x="10101000" y="2574000"/>
            <a:ext cx="15752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Список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аттестуемых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100" y="42362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688846" y="3732626"/>
            <a:ext cx="432000" cy="4320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D60F84A1-6BF8-47EA-95CB-734BFBD3A66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7836" y="3246750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25143" y="2769750"/>
            <a:ext cx="396000" cy="3960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D7A50CE-223B-42EC-8453-6F47F0B0CF0C}"/>
              </a:ext>
            </a:extLst>
          </p:cNvPr>
          <p:cNvSpPr txBox="1"/>
          <p:nvPr/>
        </p:nvSpPr>
        <p:spPr>
          <a:xfrm>
            <a:off x="3576000" y="4374001"/>
            <a:ext cx="217582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Сдаются в МБУ «Методический центр» ответственным за аттестацию в ОУ</a:t>
            </a:r>
          </a:p>
          <a:p>
            <a:pPr algn="ctr"/>
            <a:r>
              <a:rPr lang="ru-RU" sz="1300" dirty="0" smtClean="0"/>
              <a:t>(заявление - подписанные заявителем и руководителем ОУ)</a:t>
            </a:r>
            <a:endParaRPr lang="ru-RU" sz="1300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35CA774-2D76-40C6-9BA5-335FD2E81651}"/>
              </a:ext>
            </a:extLst>
          </p:cNvPr>
          <p:cNvSpPr txBox="1"/>
          <p:nvPr/>
        </p:nvSpPr>
        <p:spPr>
          <a:xfrm>
            <a:off x="6490778" y="3953852"/>
            <a:ext cx="21758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Руководители ГМО подписывают печатные варианты ранее согласованных аттестационных заявлений согласно спискам</a:t>
            </a:r>
            <a:endParaRPr lang="ru-RU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32120625-2D95-4847-912D-D838426A94DA}"/>
              </a:ext>
            </a:extLst>
          </p:cNvPr>
          <p:cNvSpPr txBox="1"/>
          <p:nvPr/>
        </p:nvSpPr>
        <p:spPr>
          <a:xfrm>
            <a:off x="9417537" y="3458852"/>
            <a:ext cx="21758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Сформированный список аттестуемых педагогических работников  направляется в Министерство образования Красноярского края</a:t>
            </a:r>
            <a:endParaRPr lang="ru-RU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144143" y="3600817"/>
            <a:ext cx="1165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Апрель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40883D-ACBF-462A-8056-050E3BA4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00" y="0"/>
            <a:ext cx="10342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Регламент работы с заявлениями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66549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14A81A7E-7FD4-4983-805D-771D781C8751}"/>
              </a:ext>
            </a:extLst>
          </p:cNvPr>
          <p:cNvCxnSpPr>
            <a:cxnSpLocks/>
          </p:cNvCxnSpPr>
          <p:nvPr/>
        </p:nvCxnSpPr>
        <p:spPr>
          <a:xfrm flipV="1">
            <a:off x="6060751" y="1629605"/>
            <a:ext cx="0" cy="1561798"/>
          </a:xfrm>
          <a:prstGeom prst="line">
            <a:avLst/>
          </a:prstGeom>
          <a:ln w="635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A1D76F99-F115-4523-B495-1F1338A9AC9E}"/>
              </a:ext>
            </a:extLst>
          </p:cNvPr>
          <p:cNvCxnSpPr>
            <a:cxnSpLocks/>
          </p:cNvCxnSpPr>
          <p:nvPr/>
        </p:nvCxnSpPr>
        <p:spPr>
          <a:xfrm flipV="1">
            <a:off x="8259908" y="4491000"/>
            <a:ext cx="0" cy="1800771"/>
          </a:xfrm>
          <a:prstGeom prst="line">
            <a:avLst/>
          </a:prstGeom>
          <a:ln w="635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23F730C4-F774-4101-97DE-2404EB5BCA4C}"/>
              </a:ext>
            </a:extLst>
          </p:cNvPr>
          <p:cNvCxnSpPr>
            <a:cxnSpLocks/>
          </p:cNvCxnSpPr>
          <p:nvPr/>
        </p:nvCxnSpPr>
        <p:spPr>
          <a:xfrm flipV="1">
            <a:off x="10459065" y="1629605"/>
            <a:ext cx="0" cy="1511397"/>
          </a:xfrm>
          <a:prstGeom prst="line">
            <a:avLst/>
          </a:prstGeom>
          <a:ln w="635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2E6701BB-0D4C-4F74-B080-0ED463280887}"/>
              </a:ext>
            </a:extLst>
          </p:cNvPr>
          <p:cNvCxnSpPr>
            <a:cxnSpLocks/>
          </p:cNvCxnSpPr>
          <p:nvPr/>
        </p:nvCxnSpPr>
        <p:spPr>
          <a:xfrm flipV="1">
            <a:off x="3861594" y="4490999"/>
            <a:ext cx="0" cy="1800772"/>
          </a:xfrm>
          <a:prstGeom prst="line">
            <a:avLst/>
          </a:prstGeom>
          <a:ln w="635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00EEEC19-97EB-44F7-B920-77E8D87D3B56}"/>
              </a:ext>
            </a:extLst>
          </p:cNvPr>
          <p:cNvCxnSpPr>
            <a:cxnSpLocks/>
          </p:cNvCxnSpPr>
          <p:nvPr/>
        </p:nvCxnSpPr>
        <p:spPr>
          <a:xfrm flipV="1">
            <a:off x="1656093" y="1629605"/>
            <a:ext cx="0" cy="1561719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="" xmlns:a16="http://schemas.microsoft.com/office/drawing/2014/main" id="{6AC39155-5CDD-4F22-B3BF-A95CE75F6730}"/>
              </a:ext>
            </a:extLst>
          </p:cNvPr>
          <p:cNvSpPr/>
          <p:nvPr/>
        </p:nvSpPr>
        <p:spPr>
          <a:xfrm>
            <a:off x="-4496" y="369344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="" xmlns:a16="http://schemas.microsoft.com/office/drawing/2014/main" id="{04DBA5C9-3979-4DB8-B545-DD186C8A1B8A}"/>
              </a:ext>
            </a:extLst>
          </p:cNvPr>
          <p:cNvSpPr/>
          <p:nvPr/>
        </p:nvSpPr>
        <p:spPr>
          <a:xfrm>
            <a:off x="2196595" y="369344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E7CBDC92-1E99-40C4-886D-B51AE33C8BC2}"/>
              </a:ext>
            </a:extLst>
          </p:cNvPr>
          <p:cNvSpPr/>
          <p:nvPr/>
        </p:nvSpPr>
        <p:spPr>
          <a:xfrm>
            <a:off x="11001000" y="369344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="" xmlns:a16="http://schemas.microsoft.com/office/drawing/2014/main" id="{E1BCF50E-814B-4ED7-8286-E68457B00209}"/>
              </a:ext>
            </a:extLst>
          </p:cNvPr>
          <p:cNvSpPr/>
          <p:nvPr/>
        </p:nvSpPr>
        <p:spPr>
          <a:xfrm>
            <a:off x="8794066" y="3685196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="" xmlns:a16="http://schemas.microsoft.com/office/drawing/2014/main" id="{EA4B202C-3C80-42A0-9518-2CA5B2117EA2}"/>
              </a:ext>
            </a:extLst>
          </p:cNvPr>
          <p:cNvSpPr/>
          <p:nvPr/>
        </p:nvSpPr>
        <p:spPr>
          <a:xfrm>
            <a:off x="6594909" y="3685196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B6033E88-9232-4015-BD75-CF85F55FDE24}"/>
              </a:ext>
            </a:extLst>
          </p:cNvPr>
          <p:cNvSpPr/>
          <p:nvPr/>
        </p:nvSpPr>
        <p:spPr>
          <a:xfrm>
            <a:off x="4395752" y="3685196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3505BDEA-CB6B-4675-AFA8-719804B93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00" y="0"/>
            <a:ext cx="10342800" cy="1325563"/>
          </a:xfrm>
        </p:spPr>
        <p:txBody>
          <a:bodyPr/>
          <a:lstStyle/>
          <a:p>
            <a:r>
              <a:rPr lang="ru-RU" dirty="0" smtClean="0"/>
              <a:t>График проведения аттестации</a:t>
            </a:r>
            <a:endParaRPr lang="ru-RU" dirty="0"/>
          </a:p>
        </p:txBody>
      </p:sp>
      <p:sp>
        <p:nvSpPr>
          <p:cNvPr id="13" name="ссылка" hidden="1">
            <a:extLst>
              <a:ext uri="{FF2B5EF4-FFF2-40B4-BE49-F238E27FC236}">
                <a16:creationId xmlns=""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=""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: прозрачная заливка 1">
            <a:extLst>
              <a:ext uri="{FF2B5EF4-FFF2-40B4-BE49-F238E27FC236}">
                <a16:creationId xmlns="" xmlns:a16="http://schemas.microsoft.com/office/drawing/2014/main" id="{E7038086-CFE3-4E66-9A0C-472F0EC3BF2B}"/>
              </a:ext>
            </a:extLst>
          </p:cNvPr>
          <p:cNvSpPr/>
          <p:nvPr/>
        </p:nvSpPr>
        <p:spPr>
          <a:xfrm>
            <a:off x="5385753" y="3141002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51D5FA4-2AD7-4E75-B141-583AEBFEFF53}"/>
              </a:ext>
            </a:extLst>
          </p:cNvPr>
          <p:cNvSpPr txBox="1"/>
          <p:nvPr/>
        </p:nvSpPr>
        <p:spPr>
          <a:xfrm>
            <a:off x="5556000" y="3564000"/>
            <a:ext cx="1032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01.2024</a:t>
            </a:r>
            <a:endParaRPr lang="ru-RU" sz="2000" b="1" dirty="0"/>
          </a:p>
        </p:txBody>
      </p:sp>
      <p:sp>
        <p:nvSpPr>
          <p:cNvPr id="29" name="Круг: прозрачная заливка 28">
            <a:extLst>
              <a:ext uri="{FF2B5EF4-FFF2-40B4-BE49-F238E27FC236}">
                <a16:creationId xmlns="" xmlns:a16="http://schemas.microsoft.com/office/drawing/2014/main" id="{D9F73655-A39B-4DB9-BAD2-0048F55015B8}"/>
              </a:ext>
            </a:extLst>
          </p:cNvPr>
          <p:cNvSpPr/>
          <p:nvPr/>
        </p:nvSpPr>
        <p:spPr>
          <a:xfrm>
            <a:off x="7584910" y="3141002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99FD691-8BD0-4681-AADB-9B95900AB49F}"/>
              </a:ext>
            </a:extLst>
          </p:cNvPr>
          <p:cNvSpPr txBox="1"/>
          <p:nvPr/>
        </p:nvSpPr>
        <p:spPr>
          <a:xfrm>
            <a:off x="7806000" y="3519000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02.2024-</a:t>
            </a:r>
          </a:p>
          <a:p>
            <a:r>
              <a:rPr lang="ru-RU" b="1" dirty="0" smtClean="0"/>
              <a:t>04.2024</a:t>
            </a:r>
            <a:endParaRPr lang="ru-RU" b="1" dirty="0"/>
          </a:p>
        </p:txBody>
      </p:sp>
      <p:sp>
        <p:nvSpPr>
          <p:cNvPr id="33" name="Круг: прозрачная заливка 32">
            <a:extLst>
              <a:ext uri="{FF2B5EF4-FFF2-40B4-BE49-F238E27FC236}">
                <a16:creationId xmlns="" xmlns:a16="http://schemas.microsoft.com/office/drawing/2014/main" id="{E8E60BE0-1FF4-412C-9950-FADE697C7B2B}"/>
              </a:ext>
            </a:extLst>
          </p:cNvPr>
          <p:cNvSpPr/>
          <p:nvPr/>
        </p:nvSpPr>
        <p:spPr>
          <a:xfrm>
            <a:off x="9784067" y="3141002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248B254D-6E99-406E-88A3-1CAC11E9F9D7}"/>
              </a:ext>
            </a:extLst>
          </p:cNvPr>
          <p:cNvSpPr txBox="1"/>
          <p:nvPr/>
        </p:nvSpPr>
        <p:spPr>
          <a:xfrm>
            <a:off x="9966000" y="3564000"/>
            <a:ext cx="1032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05.2024</a:t>
            </a:r>
            <a:endParaRPr lang="ru-RU" sz="2000" b="1" dirty="0"/>
          </a:p>
        </p:txBody>
      </p:sp>
      <p:sp>
        <p:nvSpPr>
          <p:cNvPr id="37" name="Круг: прозрачная заливка 36">
            <a:extLst>
              <a:ext uri="{FF2B5EF4-FFF2-40B4-BE49-F238E27FC236}">
                <a16:creationId xmlns="" xmlns:a16="http://schemas.microsoft.com/office/drawing/2014/main" id="{8AFCD26B-71F5-4DC5-9848-B2DBE26F1B5E}"/>
              </a:ext>
            </a:extLst>
          </p:cNvPr>
          <p:cNvSpPr/>
          <p:nvPr/>
        </p:nvSpPr>
        <p:spPr>
          <a:xfrm>
            <a:off x="3186596" y="314925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CC619528-C8CA-48CA-8684-CB42F5F57885}"/>
              </a:ext>
            </a:extLst>
          </p:cNvPr>
          <p:cNvSpPr txBox="1"/>
          <p:nvPr/>
        </p:nvSpPr>
        <p:spPr>
          <a:xfrm>
            <a:off x="3396000" y="3519000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10.2024-</a:t>
            </a:r>
          </a:p>
          <a:p>
            <a:r>
              <a:rPr lang="ru-RU" b="1" dirty="0" smtClean="0"/>
              <a:t>12.2024</a:t>
            </a:r>
            <a:endParaRPr lang="ru-RU" b="1" dirty="0"/>
          </a:p>
        </p:txBody>
      </p:sp>
      <p:sp>
        <p:nvSpPr>
          <p:cNvPr id="41" name="Круг: прозрачная заливка 40">
            <a:extLst>
              <a:ext uri="{FF2B5EF4-FFF2-40B4-BE49-F238E27FC236}">
                <a16:creationId xmlns="" xmlns:a16="http://schemas.microsoft.com/office/drawing/2014/main" id="{0514172A-6239-4CE7-A129-DE9F6ED82B23}"/>
              </a:ext>
            </a:extLst>
          </p:cNvPr>
          <p:cNvSpPr/>
          <p:nvPr/>
        </p:nvSpPr>
        <p:spPr>
          <a:xfrm>
            <a:off x="985505" y="314925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D2D4258-6D58-4EF6-B23D-7BE782FDAC57}"/>
              </a:ext>
            </a:extLst>
          </p:cNvPr>
          <p:cNvSpPr txBox="1"/>
          <p:nvPr/>
        </p:nvSpPr>
        <p:spPr>
          <a:xfrm>
            <a:off x="1129751" y="3564000"/>
            <a:ext cx="1032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09.2024</a:t>
            </a:r>
            <a:endParaRPr lang="ru-RU" sz="2000" b="1" dirty="0"/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575E148-00FB-4E85-A087-438E0C690AC1}"/>
              </a:ext>
            </a:extLst>
          </p:cNvPr>
          <p:cNvSpPr txBox="1"/>
          <p:nvPr/>
        </p:nvSpPr>
        <p:spPr>
          <a:xfrm>
            <a:off x="1731000" y="1584000"/>
            <a:ext cx="1496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/>
                </a:solidFill>
              </a:rPr>
              <a:t>Подготовка </a:t>
            </a:r>
          </a:p>
          <a:p>
            <a:pPr algn="ctr"/>
            <a:r>
              <a:rPr lang="ru-RU" sz="1800" b="1" dirty="0" smtClean="0">
                <a:solidFill>
                  <a:schemeClr val="accent1"/>
                </a:solidFill>
              </a:rPr>
              <a:t>к аттестации </a:t>
            </a:r>
          </a:p>
          <a:p>
            <a:pPr algn="ctr"/>
            <a:r>
              <a:rPr lang="ru-RU" sz="1800" b="1" dirty="0" smtClean="0">
                <a:solidFill>
                  <a:schemeClr val="accent1"/>
                </a:solidFill>
              </a:rPr>
              <a:t>в октябре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E64BC680-1CAD-4BAA-840C-F37DE33A3A3F}"/>
              </a:ext>
            </a:extLst>
          </p:cNvPr>
          <p:cNvSpPr txBox="1"/>
          <p:nvPr/>
        </p:nvSpPr>
        <p:spPr>
          <a:xfrm>
            <a:off x="6163561" y="1421229"/>
            <a:ext cx="1496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Подготовка </a:t>
            </a:r>
          </a:p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к аттестации </a:t>
            </a:r>
          </a:p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в феврале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41DE7E1C-2647-43CB-90CF-ACAD8E7C23E4}"/>
              </a:ext>
            </a:extLst>
          </p:cNvPr>
          <p:cNvSpPr txBox="1"/>
          <p:nvPr/>
        </p:nvSpPr>
        <p:spPr>
          <a:xfrm>
            <a:off x="10514104" y="2079000"/>
            <a:ext cx="167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Аттестации нет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F140E611-26CD-4D74-B49A-AA55B3B3A149}"/>
              </a:ext>
            </a:extLst>
          </p:cNvPr>
          <p:cNvSpPr txBox="1"/>
          <p:nvPr/>
        </p:nvSpPr>
        <p:spPr>
          <a:xfrm>
            <a:off x="3891000" y="4554000"/>
            <a:ext cx="23276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Аттестация</a:t>
            </a:r>
          </a:p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 педагогических работников </a:t>
            </a:r>
          </a:p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в октябре, ноябре, декабре </a:t>
            </a:r>
          </a:p>
          <a:p>
            <a:pPr algn="ctr"/>
            <a:r>
              <a:rPr lang="ru-RU" sz="1800" b="1" dirty="0" smtClean="0">
                <a:solidFill>
                  <a:schemeClr val="accent2"/>
                </a:solidFill>
              </a:rPr>
              <a:t>согласно краевому графику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79FC4C00-EAD8-489C-9314-AC67B6A3C97E}"/>
              </a:ext>
            </a:extLst>
          </p:cNvPr>
          <p:cNvSpPr txBox="1"/>
          <p:nvPr/>
        </p:nvSpPr>
        <p:spPr>
          <a:xfrm>
            <a:off x="8301000" y="4509000"/>
            <a:ext cx="211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Аттестация</a:t>
            </a:r>
          </a:p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 педагогических работников </a:t>
            </a:r>
          </a:p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в феврале, марте, апреле</a:t>
            </a:r>
          </a:p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согласно краевому графику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9375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25373"/>
      </a:dk2>
      <a:lt2>
        <a:srgbClr val="E7E6E6"/>
      </a:lt2>
      <a:accent1>
        <a:srgbClr val="025373"/>
      </a:accent1>
      <a:accent2>
        <a:srgbClr val="0378A6"/>
      </a:accent2>
      <a:accent3>
        <a:srgbClr val="F2CB05"/>
      </a:accent3>
      <a:accent4>
        <a:srgbClr val="D6D6D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664</Words>
  <Application>Microsoft Office PowerPoint</Application>
  <PresentationFormat>Произвольный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Аттестация педагогических работников 2025-2026  учебный год</vt:lpstr>
      <vt:lpstr>Аттестация (ошибки)</vt:lpstr>
      <vt:lpstr>Аттестация  (приходим к единобразию)</vt:lpstr>
      <vt:lpstr>https://www.ca-kk.ru/certification-teaching/</vt:lpstr>
      <vt:lpstr>https://www.ca-kk.ru/certification-teaching/</vt:lpstr>
      <vt:lpstr>Аттестация  (оформление документов)</vt:lpstr>
      <vt:lpstr>Аттестация  (оформление личного кабинета)</vt:lpstr>
      <vt:lpstr>Регламент работы с заявлениями</vt:lpstr>
      <vt:lpstr>График проведения аттестации</vt:lpstr>
      <vt:lpstr>!Аттестация!</vt:lpstr>
      <vt:lpstr>!Аттестация! (изменения, уточнения)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zam2</cp:lastModifiedBy>
  <cp:revision>61</cp:revision>
  <dcterms:created xsi:type="dcterms:W3CDTF">2020-07-05T17:04:43Z</dcterms:created>
  <dcterms:modified xsi:type="dcterms:W3CDTF">2025-03-04T07:26:10Z</dcterms:modified>
</cp:coreProperties>
</file>