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82" r:id="rId5"/>
    <p:sldId id="265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FF"/>
    <a:srgbClr val="CCFF66"/>
    <a:srgbClr val="07D7EE"/>
    <a:srgbClr val="990000"/>
    <a:srgbClr val="AD6946"/>
    <a:srgbClr val="074B6F"/>
    <a:srgbClr val="03A2CF"/>
    <a:srgbClr val="FFFFFF"/>
    <a:srgbClr val="3773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98" d="100"/>
          <a:sy n="98" d="100"/>
        </p:scale>
        <p:origin x="-990" y="-36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DF3267-1025-8F97-84C7-6D6F1B26E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2687"/>
            <a:ext cx="9144000" cy="2387600"/>
          </a:xfrm>
        </p:spPr>
        <p:txBody>
          <a:bodyPr anchor="ctr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9DCCD8-336F-5B6E-3D7A-C197ADC4E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72236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766868-B6E3-0C7F-2F98-44ABA83A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18A31D-2EA7-2D07-4E55-942D8EA0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E91F7A-BA25-9C40-5147-632CDA97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5749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0B172-37AB-9C92-E2CC-164192D1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99AD25-74B4-0B23-D1B7-4CBC09AF6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ABB94A-F3EB-BFBF-0786-30CF4020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3AD872-9F34-8E29-3901-E7F41D58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0252B0-F413-AEE1-65A4-72BC80A5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758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0364E3-DEFE-384E-874E-CFE6BAB5B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B3B02D-7CF6-A0EA-23CD-25518099C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A58812-845A-DBCA-0E6E-58A42D9F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CA56FF-DD40-2CB9-0030-B9FBA70F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7D17E0-69B1-A6AD-2312-C86F3657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279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790B68-8F96-411F-AAE8-9EEC655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396" y="365125"/>
            <a:ext cx="9769033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B2A2F1-E7B1-7893-5A19-AD14132A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396" y="1825625"/>
            <a:ext cx="9769033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BDC211-E2B1-0E8A-9CDA-F7BF249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90AE10-595B-BA4F-757F-0D952E49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D7ECD9-62AD-2ED3-0DE8-5C33549B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FBE0797-8440-3EB9-6A78-2DD2D09201B7}"/>
              </a:ext>
            </a:extLst>
          </p:cNvPr>
          <p:cNvCxnSpPr>
            <a:cxnSpLocks/>
          </p:cNvCxnSpPr>
          <p:nvPr userDrawn="1"/>
        </p:nvCxnSpPr>
        <p:spPr>
          <a:xfrm>
            <a:off x="2013997" y="1690688"/>
            <a:ext cx="4632102" cy="0"/>
          </a:xfrm>
          <a:prstGeom prst="line">
            <a:avLst/>
          </a:prstGeom>
          <a:ln w="31750">
            <a:solidFill>
              <a:srgbClr val="3773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3408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C3C622-07CE-1784-8746-BAEE04C6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60F502-C499-4611-3F82-6450B1736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A7542D-213D-02E1-AF6C-9E29A8C0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8D7B38-E6A4-7E3C-B690-CBC6DD3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B6065C-AD2A-D8F0-1E2D-D2CD813C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512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F2446-78F4-64D9-3BCE-B9B91273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5A39EB-795F-5834-CDD8-29B155F0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0D5F12-8ED9-32B4-BB3B-3E01DD801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FE1BD5-5603-A051-14D1-A7C4B24E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7FE315-FA80-84A9-E1B9-8416AA27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326ED5-2606-B40D-F5E5-77149B7C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67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81981-2075-0694-7437-B911A70A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ACD91A-0078-E00B-DD0A-4AC86EE9F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A6177F6-3FB6-7F47-4026-151E329E5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6AAFA44-ED3A-4C88-36DE-546D666C8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E2EF0E0-4204-8A2D-788E-8A68A484D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BAF9F21-2C53-54FC-954A-28888E02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9F40D8F-3FF1-B013-9E23-0F5CCA6B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1B5BFD-34E4-920A-D0E3-75F10FB1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502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2150FF-7599-CC84-9385-2CE33961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DBD902-BE9F-D468-C220-5A6EE243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B1DB4D-98BF-AEC3-954C-FFA43138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B812E473-AEC7-6C14-E0B8-AF7544561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396" y="365125"/>
            <a:ext cx="9769033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7E3A3B81-D7F3-DA1E-575B-AA675E1111FE}"/>
              </a:ext>
            </a:extLst>
          </p:cNvPr>
          <p:cNvCxnSpPr>
            <a:cxnSpLocks/>
          </p:cNvCxnSpPr>
          <p:nvPr userDrawn="1"/>
        </p:nvCxnSpPr>
        <p:spPr>
          <a:xfrm>
            <a:off x="2013997" y="1690688"/>
            <a:ext cx="4632102" cy="0"/>
          </a:xfrm>
          <a:prstGeom prst="line">
            <a:avLst/>
          </a:prstGeom>
          <a:ln w="31750">
            <a:solidFill>
              <a:srgbClr val="3773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7705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C25A582-B8F3-D896-3894-4126EE55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4BD34A-A509-1A8E-7751-54B78A86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89B74E2-6255-3BF7-E53A-CF19F0BB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20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64AF3-E71C-F0BC-1964-F4E4F97F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4B0028-AA70-4D34-B623-DCA42E47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25CAC5-73A4-6A14-2862-26B2F34F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B9F47A-338A-F9B4-C5BC-E36C588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46B6B3-E169-2693-1A50-7F8EF0E8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1D5CC7-2DD3-61E1-014C-07FA3810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83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03ECE-CB5B-3F96-328B-747AA9D5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4E46DD8-16C2-0AB0-7CDB-92680FFCF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8036F4-98F8-A308-233D-A211459D9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C9AFC1-D75B-EA63-8936-6E709A93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798E78-E48C-49E2-1978-305BC5E9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284CEC-2C05-0F62-428F-0939AE6F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51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9135E0D-0038-412F-7A8E-40CEC637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FABF78-79CA-46B4-C1B2-3891D2DC1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EC76DF-8B83-4025-02A8-3BE948E6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85384C-6B6C-EDC3-46C0-9BFB44D79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4CD001-6171-B71F-A678-1D1A06DAF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:a16="http://schemas.microsoft.com/office/drawing/2014/main" xmlns="" id="{897A19B5-97F5-4E9A-1613-D5654B987D4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759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apteva1970@yandex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users.antiplagiat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6AACC2-987C-EC31-7079-F1BA92032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285" y="583660"/>
            <a:ext cx="8852170" cy="1692612"/>
          </a:xfrm>
        </p:spPr>
        <p:txBody>
          <a:bodyPr>
            <a:normAutofit fontScale="90000"/>
          </a:bodyPr>
          <a:lstStyle/>
          <a:p>
            <a:r>
              <a:rPr lang="ru-RU" sz="50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Педагогические чтения – 2024</a:t>
            </a:r>
            <a:r>
              <a:rPr lang="ru-RU" sz="5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0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5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157AC8E-1B9A-B8A2-2886-D82070E1B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740" y="2732089"/>
            <a:ext cx="7762673" cy="1655762"/>
          </a:xfrm>
        </p:spPr>
        <p:txBody>
          <a:bodyPr>
            <a:normAutofit fontScale="47500" lnSpcReduction="20000"/>
          </a:bodyPr>
          <a:lstStyle/>
          <a:p>
            <a:r>
              <a:rPr lang="ru-RU" sz="9100" b="1" dirty="0" smtClean="0">
                <a:ln>
                  <a:solidFill>
                    <a:schemeClr val="tx1"/>
                  </a:solidFill>
                </a:ln>
                <a:solidFill>
                  <a:srgbClr val="00CCFF"/>
                </a:solidFill>
                <a:latin typeface="Arial Black" pitchFamily="34" charset="0"/>
                <a:ea typeface="+mj-ea"/>
                <a:cs typeface="+mj-cs"/>
              </a:rPr>
              <a:t>Обобщение передового педагогического опыта - 2024</a:t>
            </a:r>
            <a:endParaRPr lang="en-US" sz="9100" b="1" dirty="0">
              <a:ln>
                <a:solidFill>
                  <a:schemeClr val="tx1"/>
                </a:solidFill>
              </a:ln>
              <a:solidFill>
                <a:srgbClr val="00CCFF"/>
              </a:solidFill>
              <a:latin typeface="Arial Black" pitchFamily="34" charset="0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529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523" y="384580"/>
            <a:ext cx="10460477" cy="101620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Предоставляются в электронном виде документы и материалы ППО: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68" y="1605064"/>
            <a:ext cx="10131174" cy="5000017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 lvl="0" algn="just">
              <a:buFont typeface="Wingdings" pitchFamily="2" charset="2"/>
              <a:buChar char="q"/>
            </a:pPr>
            <a:r>
              <a:rPr lang="ru-RU" sz="2200" dirty="0" smtClean="0"/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решение об обобщении педагогического опыта работника (протокол или выписка из протокола методического объединения образовательного учреждения);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рекомендация администрации образовательного учреждения (справка по итогам деятельности или приказ);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материалы передового педагогического опыта работника МБ(А)ОУ , МБ(А)У ДО, МБ(А)ДОУ.</a:t>
            </a:r>
          </a:p>
          <a:p>
            <a:pPr lvl="0">
              <a:buNone/>
            </a:pPr>
            <a:endParaRPr lang="ru-RU" sz="2200" b="1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ОППО педагогических работников МБ(А)ОУ и МБ(А)У ДО  принимает  методист Лаптева Л.Н.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2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2"/>
              </a:rPr>
              <a:t>Lapteva</a:t>
            </a:r>
            <a:r>
              <a:rPr lang="ru-RU" sz="2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2"/>
              </a:rPr>
              <a:t>1970@</a:t>
            </a:r>
            <a:r>
              <a:rPr lang="en-US" sz="22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2"/>
              </a:rPr>
              <a:t>yandex</a:t>
            </a:r>
            <a:r>
              <a:rPr lang="ru-RU" sz="2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2200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 срок до 22 апреля 2024 года.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ОППО МБ(А)ДОУ принимает методист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Литвяк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С.В.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gsml@bk.ru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срок до 29 апреля 2024 года.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523" y="384580"/>
            <a:ext cx="8385243" cy="1016203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 может  быть опытом? 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68" y="1741251"/>
            <a:ext cx="10131174" cy="486383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 indent="306388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200" dirty="0" smtClean="0"/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алгоритмы учебных действий по предмету;</a:t>
            </a:r>
          </a:p>
          <a:p>
            <a:pPr indent="306388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технология урока или элементы технологий;</a:t>
            </a:r>
          </a:p>
          <a:p>
            <a:pPr indent="306388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авторская программа (учебная, воспитательная);</a:t>
            </a:r>
          </a:p>
          <a:p>
            <a:pPr indent="306388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система методических приемов (набор упражнений, задач для усиления чего-либо);</a:t>
            </a:r>
          </a:p>
          <a:p>
            <a:pPr indent="306388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эффективные средства обучения (пособия, карточки, тренажеры);</a:t>
            </a:r>
          </a:p>
          <a:p>
            <a:pPr indent="306388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реализация принципов обучения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креативности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комфортности, вариативности и др.)</a:t>
            </a:r>
          </a:p>
          <a:p>
            <a:pPr indent="306388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эффективная система оценки знаний и др.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4443" y="330740"/>
            <a:ext cx="2409217" cy="200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792" y="384580"/>
            <a:ext cx="10447506" cy="101620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Авторами (претендентами на обобщение) инновационного и передового опыта могут выступать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68" y="2013625"/>
            <a:ext cx="10131174" cy="4591455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 marL="447675" indent="360363" algn="just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педагогический коллектив МБ(А)ОУ, МБДОУ, МБ(А)ОУ ДОД;</a:t>
            </a:r>
          </a:p>
          <a:p>
            <a:pPr marL="447675" lvl="0" indent="360363" algn="just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творческие профессиональные объединения педагогов;</a:t>
            </a:r>
          </a:p>
          <a:p>
            <a:pPr marL="447675" lvl="0" indent="360363" algn="just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руководитель, заместитель руководителя учреждения образования;</a:t>
            </a:r>
          </a:p>
          <a:p>
            <a:pPr marL="447675" indent="360363" algn="just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педагогические работники</a:t>
            </a:r>
          </a:p>
          <a:p>
            <a:pPr indent="306388" algn="just">
              <a:lnSpc>
                <a:spcPct val="80000"/>
              </a:lnSpc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https://dvgups.ru/images/stories/news/2020/06/03/02/IMG_01g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5124" y="4271741"/>
            <a:ext cx="3637795" cy="234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792" y="384580"/>
            <a:ext cx="10447506" cy="101620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СХЕМА ОПИСАНИЯ ППО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68" y="1575881"/>
            <a:ext cx="10131174" cy="502920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 marL="622300" lvl="0" indent="27305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титульный лист;</a:t>
            </a:r>
          </a:p>
          <a:p>
            <a:pPr marL="622300" lvl="0" indent="27305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информационный лист;</a:t>
            </a:r>
          </a:p>
          <a:p>
            <a:pPr marL="622300" lvl="0" indent="27305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аннотация;</a:t>
            </a:r>
          </a:p>
          <a:p>
            <a:pPr marL="622300" lvl="0" indent="27305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оглавление (содержание);</a:t>
            </a:r>
          </a:p>
          <a:p>
            <a:pPr marL="622300" lvl="0" indent="27305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введение;</a:t>
            </a:r>
          </a:p>
          <a:p>
            <a:pPr marL="622300" lvl="0" indent="27305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основная часть;</a:t>
            </a:r>
          </a:p>
          <a:p>
            <a:pPr marL="622300" lvl="0" indent="27305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заключение;</a:t>
            </a:r>
          </a:p>
          <a:p>
            <a:pPr marL="622300" lvl="0" indent="27305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литература;</a:t>
            </a:r>
          </a:p>
          <a:p>
            <a:pPr marL="622300" lvl="0" indent="27305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приложение (составляется при необходимости).</a:t>
            </a:r>
          </a:p>
          <a:p>
            <a:pPr indent="306388" algn="just">
              <a:lnSpc>
                <a:spcPct val="80000"/>
              </a:lnSpc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792" y="384580"/>
            <a:ext cx="10447506" cy="1016203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Титульный лист содержит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68" y="2013625"/>
            <a:ext cx="10131174" cy="4591455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 marL="890588" lvl="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наименование образовательного учреждения</a:t>
            </a:r>
          </a:p>
          <a:p>
            <a:pPr marL="890588" lvl="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заглавие (краткое и информативное название представляемого материала);</a:t>
            </a:r>
          </a:p>
          <a:p>
            <a:pPr marL="890588" lvl="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Ф.И.О., должность того, кто представляет материал;</a:t>
            </a:r>
          </a:p>
          <a:p>
            <a:pPr marL="890588" lvl="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Ф.И.О., должность того, кто обобщил материал;</a:t>
            </a:r>
          </a:p>
          <a:p>
            <a:pPr marL="890588" lvl="0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год представления материала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638162" y="4494180"/>
            <a:ext cx="2743200" cy="2130356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792" y="384580"/>
            <a:ext cx="10447506" cy="1016203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Информационный лист содержит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68" y="2081719"/>
            <a:ext cx="10131174" cy="4523361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 lvl="2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Ф.И.О. авторов (группы авторов).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Образование. Какое, когда окончил учебное заведение.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Педагогический стаж. Квалификационная категория.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Награды.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В чем и как выразился педагогический успех в его работе.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3" descr="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03531" y="4318723"/>
            <a:ext cx="2772383" cy="236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20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28800" y="145914"/>
            <a:ext cx="10214043" cy="6527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750" b="1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Аннотация.</a:t>
            </a:r>
            <a:r>
              <a:rPr lang="ru-RU" sz="1750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Это сокращенное (на 1/3 страницы) изложение содержания материала об опыте в следующей последовательности:</a:t>
            </a:r>
            <a:endParaRPr lang="ru-RU" sz="1750" dirty="0" smtClean="0">
              <a:latin typeface="Arial" pitchFamily="34" charset="0"/>
              <a:cs typeface="Arial" pitchFamily="34" charset="0"/>
            </a:endParaRPr>
          </a:p>
          <a:p>
            <a:pPr marL="174625" lvl="0" indent="4476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47675" algn="l"/>
              </a:tabLst>
            </a:pP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представление автора (</a:t>
            </a:r>
            <a:r>
              <a:rPr lang="ru-RU" sz="175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ов</a:t>
            </a: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), составителя;</a:t>
            </a:r>
            <a:endParaRPr lang="ru-RU" sz="1750" dirty="0" smtClean="0">
              <a:latin typeface="Arial" pitchFamily="34" charset="0"/>
              <a:cs typeface="Arial" pitchFamily="34" charset="0"/>
            </a:endParaRPr>
          </a:p>
          <a:p>
            <a:pPr marL="174625" lvl="0" indent="4476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основное содержание материала об опыте;</a:t>
            </a:r>
            <a:endParaRPr lang="ru-RU" sz="1750" dirty="0" smtClean="0">
              <a:latin typeface="Arial" pitchFamily="34" charset="0"/>
              <a:cs typeface="Arial" pitchFamily="34" charset="0"/>
            </a:endParaRPr>
          </a:p>
          <a:p>
            <a:pPr marL="174625" lvl="0" indent="4476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читательское назначение материала.</a:t>
            </a:r>
            <a:endParaRPr lang="ru-RU" sz="175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750" b="1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Оглавление (содержание)</a:t>
            </a:r>
            <a:r>
              <a:rPr lang="ru-RU" sz="1750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Дает развернутый перечень всех рубрик (разделов, глав, параграфов) , должно отражать основные аспекты рассматриваемой в работе проблемы.</a:t>
            </a:r>
            <a:endParaRPr lang="ru-RU" sz="175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750" b="1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Введение.</a:t>
            </a: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Указываются актуальность рассматриваемого опыта, тема, предмет материала, сформулированные в заглавии. Необходимо доказать научно-практическую значимость, проблематичность представленного опыта, его перспективность, значение для совершенствования учебно-воспитательного, воспитательно-образовательного процесса. Отразить теоретическую базу опыта, область</a:t>
            </a:r>
            <a:r>
              <a:rPr lang="ru-RU" sz="175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научных положений откуда исходит данный опыт. Введение не должно повторять аннотацию. </a:t>
            </a:r>
            <a:endParaRPr lang="ru-RU" sz="175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750" b="1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Основная часть</a:t>
            </a:r>
            <a:r>
              <a:rPr lang="ru-RU" sz="17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Дается изложение рассматриваемого опыта работы, освещаются существующие подходы и пути их решения. При описании опыта в частных и общих выводах и их обоснований должно проявиться авторское отношение к нему.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ru-RU" sz="1750" b="1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Заключение.</a:t>
            </a: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Содержит сведения о фактическом состоянии проанализированной проблемы. Здесь прослеживаются причинно-следственные связи между используемыми педагогом средствами и полученными результатами. В заключительной части могут быть даны выводы и рекомендации, а также прогнозы, отражающие перспективы развития данного опыта. </a:t>
            </a:r>
            <a:endParaRPr lang="ru-RU" sz="175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ru-RU" sz="1750" b="1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Литература.</a:t>
            </a:r>
            <a:r>
              <a:rPr lang="ru-RU" sz="1750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литературы, используемой в работе.</a:t>
            </a:r>
            <a:endParaRPr lang="ru-RU" sz="175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ru-RU" sz="1750" b="1" u="sng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</a:t>
            </a:r>
            <a:r>
              <a:rPr lang="ru-RU" sz="175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17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Составляется при необходимости. Таблицы, примеры, материалы справочного характера и пр. </a:t>
            </a:r>
            <a:endParaRPr lang="ru-RU" sz="17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20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28800" y="145914"/>
            <a:ext cx="10214043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7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7999" y="885217"/>
            <a:ext cx="74286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  <a:t>У каждого учителя  должен быть обобщенный опыт.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Arial Black" pitchFamily="34" charset="0"/>
              </a:rPr>
              <a:t>Это стимулирует учителя к новому творчеству, к профессиональному росту</a:t>
            </a:r>
            <a:r>
              <a:rPr lang="ru-RU" sz="3600" b="1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  <a:endParaRPr lang="ru-RU" sz="36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82911" y="3667328"/>
            <a:ext cx="2686436" cy="30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396" y="365125"/>
            <a:ext cx="9769033" cy="111347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Педагогические чтения - 2024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Городские педагогические чтения «Норильский учитель: опыт прошлого – взгляд в будущее» состоятся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очном режиме 26.04.2024</a:t>
            </a:r>
          </a:p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Целью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педагогических чтений является достижение нового качества образования через выявление и обобщение передового педагогического опыта, в том числе молодых педагогических работников муниципальных бюджетных, автономных общеобразовательных учреждений, муниципальных бюджетных, автономных учреждений дополнительного образования, муниципальных бюджетных, автономных дошкольных образовательных учреждений. 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396" y="365125"/>
            <a:ext cx="9769033" cy="111347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Педагогические чтения - 2024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 участию в педагогических чтениях приглашаются: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руководители общеобразовательных учреждений, заместители директоров, учителя-предметники, педагоги-психологи, социальные педагоги, учителя-логопеды, педагоги-организаторы ОБЖ, школьные библиотекари, педагоги учреждений дополнительного образования, педагоги дошкольных образовательных учреждений, 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опыт которых содержит элементы новизны и получил общественное признание.</a:t>
            </a:r>
            <a:r>
              <a:rPr lang="ru-RU" dirty="0" smtClean="0"/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учреждений дошкольного образования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принимается не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более 2 докладов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 от специалиста и 1 от воспитателя или старшего воспитателя). 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 целях получения оценки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востребованности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материалов, представленных на педагогических чтениях, количества педагогических работников, принявших участие в качестве слушателей,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каждой секции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будет организована анкета обратной связи.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Доступ к анкете обратной связи будет доступен в формате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-формы через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-код.</a:t>
            </a:r>
          </a:p>
          <a:p>
            <a:pPr marL="273050" indent="-27305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20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 txBox="1">
            <a:spLocks/>
          </p:cNvSpPr>
          <p:nvPr/>
        </p:nvSpPr>
        <p:spPr>
          <a:xfrm>
            <a:off x="1921396" y="0"/>
            <a:ext cx="9769033" cy="9727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Педагогические чтения - 2024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02340" y="622570"/>
            <a:ext cx="9893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928938" algn="l"/>
              </a:tabLst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2024 году планируется работа секций по следующим направлениям: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 txBox="1">
            <a:spLocks/>
          </p:cNvSpPr>
          <p:nvPr/>
        </p:nvSpPr>
        <p:spPr>
          <a:xfrm>
            <a:off x="1770434" y="904673"/>
            <a:ext cx="10421566" cy="573931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q"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современная цифровая образовательная среда в образовательных учреждениях города Норильска</a:t>
            </a:r>
            <a:r>
              <a:rPr lang="ru-RU" sz="1400" dirty="0" smtClean="0"/>
              <a:t>;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функциональная грамотность в современной системе образования;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организация системы наставничества в образовательном учреждении;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воспитание в современном образовательном пространстве: новые контексты – новые решения;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семья и образовательное учреждение: пути эффективного взаимодействия;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инновационные образовательные практики как механизм достижения предметных и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метапредметных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результатов;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инклюзивное образование: проблемы, инновации, эффективность;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духовно-нравственные ценности в образовательном учреждении как основа развития личности ребенка: опыт, задачи, перспективы;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организация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социально-психолого-педагогического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сопровождения обучающихся;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интеграция современных и традиционных педагогических технологий – основа достижения качественного образовательного результата;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реализация приоритетных направлений развития образования. Успешные практики методической работы;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современные подходы и организационно-педагогическое сопровождение детей раннего и дошкольного возраста в условиях дошкольного образовательного учреждения (для воспитателей МБ(А)ДОУ);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состояние и перспективы развития системы коррекционного воздействия на обучающихся с ОВЗ и инвалидностью в условиях ФГОС и ФОП ДО (для учителей - логопедов и учителей-дефектологов МБ(А)ДОУ);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современные педагогические технологии – основа достижения качественного образовательного результата ФГОС и ФОП ДО (для инструкторов по физическому воспитанию и музыкальных руководителей);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состояние и перспективы развития системы коррекционно-развивающей  работы с обучающимися группы психологического риска и детей с особыми образовательными потребностями, психолого-педагогическое сопровождения воспитанников в условиях ДОУ (для педагогов-психологов МБ(А)ДОУ);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реализация приоритетных направлений развития дошкольного образования. Успешные практики методической работы ДОУ (для старших воспитателей МБ(А)ДОУ;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состояние и перспективы развития системы коррекционно-логопедического воздействия на обучающихся с речевыми расстройствами и психолого-педагогического сопровождения воспитанников в условиях образовательных стандартов;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Педагогические чтения 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проходят в 3 этапа:</a:t>
            </a: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xmlns="" id="{FD188264-A421-AAAD-3562-A6C78C240A6C}"/>
              </a:ext>
            </a:extLst>
          </p:cNvPr>
          <p:cNvSpPr/>
          <p:nvPr/>
        </p:nvSpPr>
        <p:spPr>
          <a:xfrm>
            <a:off x="2006678" y="2217601"/>
            <a:ext cx="2886075" cy="3180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4">
            <a:extLst>
              <a:ext uri="{FF2B5EF4-FFF2-40B4-BE49-F238E27FC236}">
                <a16:creationId xmlns:a16="http://schemas.microsoft.com/office/drawing/2014/main" xmlns="" id="{EED208F2-AFA1-594B-A780-42C6F734EA6D}"/>
              </a:ext>
            </a:extLst>
          </p:cNvPr>
          <p:cNvSpPr/>
          <p:nvPr/>
        </p:nvSpPr>
        <p:spPr>
          <a:xfrm>
            <a:off x="3073478" y="1876299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1C4C12D-6D97-AA46-FEC1-73A70C4CE952}"/>
              </a:ext>
            </a:extLst>
          </p:cNvPr>
          <p:cNvSpPr txBox="1"/>
          <p:nvPr/>
        </p:nvSpPr>
        <p:spPr>
          <a:xfrm>
            <a:off x="3083004" y="188371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1</a:t>
            </a:r>
          </a:p>
        </p:txBody>
      </p:sp>
      <p:sp>
        <p:nvSpPr>
          <p:cNvPr id="8" name="Прямоугольник 6">
            <a:extLst>
              <a:ext uri="{FF2B5EF4-FFF2-40B4-BE49-F238E27FC236}">
                <a16:creationId xmlns:a16="http://schemas.microsoft.com/office/drawing/2014/main" xmlns="" id="{39922B81-B152-4647-DA2D-38DAC987A169}"/>
              </a:ext>
            </a:extLst>
          </p:cNvPr>
          <p:cNvSpPr/>
          <p:nvPr/>
        </p:nvSpPr>
        <p:spPr>
          <a:xfrm>
            <a:off x="5380115" y="2217601"/>
            <a:ext cx="2886075" cy="3180550"/>
          </a:xfrm>
          <a:prstGeom prst="rect">
            <a:avLst/>
          </a:prstGeom>
          <a:solidFill>
            <a:srgbClr val="07D7EE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(02 апреля 2024 года – </a:t>
            </a:r>
          </a:p>
          <a:p>
            <a:pPr lvl="0" algn="ctr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08 апреля 2024 года)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 lvl="0" algn="ctr"/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проведение независимой экспертизы представленных работ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5380114" y="2655750"/>
            <a:ext cx="2809876" cy="2667001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8">
            <a:extLst>
              <a:ext uri="{FF2B5EF4-FFF2-40B4-BE49-F238E27FC236}">
                <a16:creationId xmlns:a16="http://schemas.microsoft.com/office/drawing/2014/main" xmlns="" id="{F5517632-BBCA-CB91-AF9D-33468C633A8D}"/>
              </a:ext>
            </a:extLst>
          </p:cNvPr>
          <p:cNvSpPr/>
          <p:nvPr/>
        </p:nvSpPr>
        <p:spPr>
          <a:xfrm>
            <a:off x="6446915" y="1876299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AB20322-3DA3-6965-191B-5AB30F8EB235}"/>
              </a:ext>
            </a:extLst>
          </p:cNvPr>
          <p:cNvSpPr txBox="1"/>
          <p:nvPr/>
        </p:nvSpPr>
        <p:spPr>
          <a:xfrm>
            <a:off x="6456441" y="187383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2</a:t>
            </a:r>
            <a:endParaRPr lang="ru-RU" sz="4000" b="1" dirty="0"/>
          </a:p>
        </p:txBody>
      </p:sp>
      <p:sp>
        <p:nvSpPr>
          <p:cNvPr id="12" name="Прямоугольник 10">
            <a:extLst>
              <a:ext uri="{FF2B5EF4-FFF2-40B4-BE49-F238E27FC236}">
                <a16:creationId xmlns:a16="http://schemas.microsoft.com/office/drawing/2014/main" xmlns="" id="{683E73E9-FA81-530C-017E-0037E2586A1D}"/>
              </a:ext>
            </a:extLst>
          </p:cNvPr>
          <p:cNvSpPr/>
          <p:nvPr/>
        </p:nvSpPr>
        <p:spPr>
          <a:xfrm>
            <a:off x="8833537" y="2227329"/>
            <a:ext cx="2886075" cy="3180550"/>
          </a:xfrm>
          <a:prstGeom prst="rect">
            <a:avLst/>
          </a:prstGeom>
          <a:solidFill>
            <a:srgbClr val="CCFF66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(26 апреля 2024 года)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 lvl="0"/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представление работ на педагогических чтениях.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CFB6665-209A-920A-A9AC-CC1109186FF9}"/>
              </a:ext>
            </a:extLst>
          </p:cNvPr>
          <p:cNvSpPr txBox="1">
            <a:spLocks/>
          </p:cNvSpPr>
          <p:nvPr/>
        </p:nvSpPr>
        <p:spPr>
          <a:xfrm>
            <a:off x="8804353" y="265575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Овал 12">
            <a:extLst>
              <a:ext uri="{FF2B5EF4-FFF2-40B4-BE49-F238E27FC236}">
                <a16:creationId xmlns:a16="http://schemas.microsoft.com/office/drawing/2014/main" xmlns="" id="{17EFAC16-E4E8-8D74-941C-5F67F6D8A533}"/>
              </a:ext>
            </a:extLst>
          </p:cNvPr>
          <p:cNvSpPr/>
          <p:nvPr/>
        </p:nvSpPr>
        <p:spPr>
          <a:xfrm>
            <a:off x="9871154" y="1876299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A15B968-1F68-1E47-4F85-76F4595FCABC}"/>
              </a:ext>
            </a:extLst>
          </p:cNvPr>
          <p:cNvSpPr txBox="1"/>
          <p:nvPr/>
        </p:nvSpPr>
        <p:spPr>
          <a:xfrm>
            <a:off x="9880679" y="187305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3</a:t>
            </a:r>
            <a:endParaRPr lang="ru-RU" sz="4000" b="1" dirty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2032074" y="2918298"/>
            <a:ext cx="2809876" cy="24044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ru-RU" sz="2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(18 марта 2024 года – 25 марта 2024 года</a:t>
            </a:r>
            <a:r>
              <a:rPr lang="ru-RU" sz="29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–</a:t>
            </a:r>
          </a:p>
          <a:p>
            <a:pPr marL="0" lvl="0" indent="0" algn="ctr">
              <a:buNone/>
            </a:pPr>
            <a:r>
              <a:rPr lang="ru-RU" sz="29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ОУ проводят обсуждение возможных докладов и принимают решение о выдвижении педагога к участию в педагогических чтениях, готовят рекомендации к участию.  </a:t>
            </a:r>
            <a:endParaRPr lang="ru-RU" sz="2900" dirty="0" smtClean="0">
              <a:solidFill>
                <a:srgbClr val="0000FF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87167" y="5739318"/>
            <a:ext cx="998057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CCFF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01.04.2024</a:t>
            </a:r>
            <a:r>
              <a:rPr lang="ru-RU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направить заявки и материалы педагогических работников для участия в педагогических чтениях по форме согласно положению методисту МБУ «Методический центр» Л.Н. Лаптевой (ул. Кирова, д. 20-А, кабинет 8)</a:t>
            </a:r>
            <a:endParaRPr lang="ru-RU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70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486" y="165370"/>
            <a:ext cx="10160358" cy="105058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Проведение экспертизы работ участников Педагогических чтений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396" y="1371601"/>
            <a:ext cx="10131174" cy="52529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00FF"/>
                </a:solidFill>
              </a:rPr>
              <a:t>Проведение экспертизы организуется по следующим критериям</a:t>
            </a:r>
            <a:r>
              <a:rPr lang="ru-RU" sz="1800" b="1" dirty="0" smtClean="0">
                <a:solidFill>
                  <a:srgbClr val="0000FF"/>
                </a:solidFill>
              </a:rPr>
              <a:t>: </a:t>
            </a:r>
          </a:p>
          <a:p>
            <a:pPr marL="0" lvl="1" indent="268288" algn="just">
              <a:buFont typeface="Wingdings" pitchFamily="2" charset="2"/>
              <a:buChar char="q"/>
            </a:pPr>
            <a:r>
              <a:rPr lang="ru-RU" sz="1800" dirty="0" smtClean="0"/>
              <a:t>Актуальность темы, теоретическая и практическая значимость работы (своеобразие и новизна рассматриваемых в работе вопросов; возможность использования представленного опыта (системы проведенной работы) в практической деятельности педагогов, реальность распространения опыта в массовой педагогической практике);</a:t>
            </a:r>
          </a:p>
          <a:p>
            <a:pPr marL="0" lvl="1" indent="268288" algn="just">
              <a:buFont typeface="Wingdings" pitchFamily="2" charset="2"/>
              <a:buChar char="q"/>
            </a:pPr>
            <a:r>
              <a:rPr lang="ru-RU" sz="1800" dirty="0" smtClean="0"/>
              <a:t>содержательный уровень работы (соответствие выводов представленной работы поставленным цели и задачам, решению выявленных проблем; доказательность, аргументированность заявленной автором профессиональной позиции);</a:t>
            </a:r>
          </a:p>
          <a:p>
            <a:pPr marL="0" lvl="1" indent="268288" algn="just">
              <a:buFont typeface="Wingdings" pitchFamily="2" charset="2"/>
              <a:buChar char="q"/>
            </a:pPr>
            <a:r>
              <a:rPr lang="ru-RU" sz="1800" dirty="0" smtClean="0"/>
              <a:t>механизмы реализации идей (наличие диагностики/анализа по выявлению проблем; направленность рассматриваемых вопросов на профессионально значимые проблемы, касающиеся содержания и организации образовательного процесса);</a:t>
            </a:r>
          </a:p>
          <a:p>
            <a:pPr marL="0" lvl="1" indent="268288" algn="just">
              <a:buFont typeface="Wingdings" pitchFamily="2" charset="2"/>
              <a:buChar char="q"/>
            </a:pPr>
            <a:r>
              <a:rPr lang="ru-RU" sz="1800" dirty="0" smtClean="0"/>
              <a:t>полученный и прогнозируемый результат (прогнозирование путей решения проблемы в целом и выстраивание перспектив дальнейшей работы над темой).</a:t>
            </a:r>
          </a:p>
          <a:p>
            <a:endParaRPr lang="ru-RU" sz="1800" dirty="0" smtClean="0"/>
          </a:p>
          <a:p>
            <a:pPr marL="0" indent="452438" algn="just">
              <a:buNone/>
            </a:pPr>
            <a:endParaRPr lang="ru-RU" sz="1800" dirty="0" smtClean="0"/>
          </a:p>
          <a:p>
            <a:pPr marL="0" indent="452438" algn="just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Работы, в которых отсутствуют практический компонент, механизмы реализации педагогической практики и ее результативность, к педагогическим чтениям </a:t>
            </a:r>
            <a:r>
              <a:rPr lang="ru-RU" sz="1800" b="1" u="sng" dirty="0" smtClean="0">
                <a:solidFill>
                  <a:srgbClr val="FF0000"/>
                </a:solidFill>
              </a:rPr>
              <a:t>не допускаются.</a:t>
            </a:r>
            <a:endParaRPr lang="ru-RU" sz="1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4" descr="man-with-symbol-0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0661" y="5024920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060" y="384580"/>
            <a:ext cx="10826885" cy="101620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выдвижения и оформления докладов на педагогических чтениях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485" y="1692612"/>
            <a:ext cx="10131174" cy="492219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ru-RU" sz="19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Работа на педагогические чтения предоставляется индивидуально. </a:t>
            </a:r>
          </a:p>
          <a:p>
            <a:pPr marL="0" lv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Для участия в педагогических чтениях автор в срок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 апреля 2024 года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предоставляет в МБУ «Методический центр» Лаптевой Людмиле Николаевне (по адресу: ул. Кирова, д. 20-А, кабинет 8) следующие материалы:</a:t>
            </a:r>
          </a:p>
          <a:p>
            <a:pPr marL="0" lvl="0" indent="0" algn="just"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982663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заявку для регистрации участия (в печатном виде): 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982663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доклад выступления (в печатном виде); 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1079500" lvl="0" indent="-96838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отчет о проверке уникальности текста через систему «</a:t>
            </a:r>
            <a:r>
              <a:rPr lang="ru-RU" sz="18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антиплагиат</a:t>
            </a: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» 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https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://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users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.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antiplagiat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.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ru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/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, </a:t>
            </a:r>
            <a:r>
              <a:rPr lang="ru-RU" sz="1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 печатном виде.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/>
          </a:p>
          <a:p>
            <a:pPr marL="0" indent="452438" algn="just">
              <a:buNone/>
            </a:pPr>
            <a:endParaRPr lang="ru-RU" sz="1800" dirty="0" smtClean="0"/>
          </a:p>
        </p:txBody>
      </p:sp>
      <p:pic>
        <p:nvPicPr>
          <p:cNvPr id="4" name="Рисунок 4" descr="man-with-symbol-0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6348" y="3589507"/>
            <a:ext cx="1098060" cy="121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485" y="384580"/>
            <a:ext cx="9769033" cy="1016203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Подведение итогов 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педагогических   чтений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68" y="1799617"/>
            <a:ext cx="10131174" cy="480546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 marL="0" lvl="0" indent="452438" algn="ctr"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 участники педагогических чтений награждаются дипломами лауреатов начальника Управления общего и дошкольного образования</a:t>
            </a:r>
          </a:p>
          <a:p>
            <a:pPr marL="0" indent="452438" algn="just">
              <a:buNone/>
            </a:pPr>
            <a:endParaRPr lang="ru-RU" sz="1800" dirty="0" smtClean="0"/>
          </a:p>
        </p:txBody>
      </p:sp>
      <p:sp>
        <p:nvSpPr>
          <p:cNvPr id="5" name="Овал 4"/>
          <p:cNvSpPr/>
          <p:nvPr/>
        </p:nvSpPr>
        <p:spPr>
          <a:xfrm>
            <a:off x="3265429" y="4520863"/>
            <a:ext cx="1700098" cy="170009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Picture 2" descr="http://hafr-e.com/flying-high/level-six/images/finish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4481" y="4392387"/>
            <a:ext cx="1980468" cy="19792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485" y="384580"/>
            <a:ext cx="9769033" cy="10162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Обобщение передового педагогического опыта - 2024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668" y="1857983"/>
            <a:ext cx="10131174" cy="474709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Передовой педагогический опыт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это опыт, позволяющий достигать хороших результатов в учебно-воспитательной работе при сравнительно  невысоких затратах сил, средств и времени</a:t>
            </a:r>
            <a:r>
              <a:rPr lang="ru-RU" sz="3600" dirty="0" smtClean="0"/>
              <a:t>.</a:t>
            </a:r>
          </a:p>
          <a:p>
            <a:pPr marL="0" indent="452438" algn="just">
              <a:buNone/>
            </a:pPr>
            <a:endParaRPr lang="ru-RU" sz="1800" dirty="0" smtClean="0"/>
          </a:p>
        </p:txBody>
      </p:sp>
      <p:pic>
        <p:nvPicPr>
          <p:cNvPr id="7" name="Рисунок 6" descr="planforsucces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5453" y="4193920"/>
            <a:ext cx="3005386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9923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1445</Words>
  <Application>Microsoft Office PowerPoint</Application>
  <PresentationFormat>Произвольный</PresentationFormat>
  <Paragraphs>129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Педагогические чтения – 2024 </vt:lpstr>
      <vt:lpstr>Педагогические чтения - 2024</vt:lpstr>
      <vt:lpstr>Педагогические чтения - 2024</vt:lpstr>
      <vt:lpstr>Слайд 4</vt:lpstr>
      <vt:lpstr>Педагогические чтения  проходят в 3 этапа:</vt:lpstr>
      <vt:lpstr>Проведение экспертизы работ участников Педагогических чтений</vt:lpstr>
      <vt:lpstr>Порядок выдвижения и оформления докладов на педагогических чтениях</vt:lpstr>
      <vt:lpstr>Подведение итогов    педагогических   чтений</vt:lpstr>
      <vt:lpstr>Обобщение передового педагогического опыта - 2024</vt:lpstr>
      <vt:lpstr>Предоставляются в электронном виде документы и материалы ППО:</vt:lpstr>
      <vt:lpstr>Что может  быть опытом? </vt:lpstr>
      <vt:lpstr>Авторами (претендентами на обобщение) инновационного и передового опыта могут выступать:</vt:lpstr>
      <vt:lpstr>СХЕМА ОПИСАНИЯ ППО</vt:lpstr>
      <vt:lpstr>Титульный лист содержит</vt:lpstr>
      <vt:lpstr>Информационный лист содержит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Книги, шаблон презентации с сайта presentation-creation.ru</dc:title>
  <dc:creator>User Obstinate</dc:creator>
  <cp:lastModifiedBy>uchenik</cp:lastModifiedBy>
  <cp:revision>29</cp:revision>
  <dcterms:created xsi:type="dcterms:W3CDTF">2023-08-23T11:31:43Z</dcterms:created>
  <dcterms:modified xsi:type="dcterms:W3CDTF">2024-03-05T03:14:07Z</dcterms:modified>
</cp:coreProperties>
</file>