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65" r:id="rId3"/>
    <p:sldId id="257" r:id="rId4"/>
    <p:sldId id="268" r:id="rId5"/>
    <p:sldId id="269"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5" autoAdjust="0"/>
    <p:restoredTop sz="93922" autoAdjust="0"/>
  </p:normalViewPr>
  <p:slideViewPr>
    <p:cSldViewPr>
      <p:cViewPr varScale="1">
        <p:scale>
          <a:sx n="109" d="100"/>
          <a:sy n="109" d="100"/>
        </p:scale>
        <p:origin x="-63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49" d="100"/>
          <a:sy n="49" d="100"/>
        </p:scale>
        <p:origin x="1842" y="60"/>
      </p:cViewPr>
      <p:guideLst/>
    </p:cSldViewPr>
  </p:notesViewPr>
  <p:gridSpacing cx="46080363" cy="46080363"/>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64841CAF-A07E-41D8-BD8F-52F73295D5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a:extLst>
              <a:ext uri="{FF2B5EF4-FFF2-40B4-BE49-F238E27FC236}">
                <a16:creationId xmlns="" xmlns:a16="http://schemas.microsoft.com/office/drawing/2014/main" id="{0188BD95-FBAB-4D16-BD86-CE51C95070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DA3847C-6236-49F0-8959-82DC0EBC11ED}" type="datetimeFigureOut">
              <a:rPr lang="ru-RU" smtClean="0"/>
              <a:pPr/>
              <a:t>25.03.2024</a:t>
            </a:fld>
            <a:endParaRPr lang="ru-RU"/>
          </a:p>
        </p:txBody>
      </p:sp>
      <p:sp>
        <p:nvSpPr>
          <p:cNvPr id="4" name="Нижний колонтитул 3">
            <a:extLst>
              <a:ext uri="{FF2B5EF4-FFF2-40B4-BE49-F238E27FC236}">
                <a16:creationId xmlns="" xmlns:a16="http://schemas.microsoft.com/office/drawing/2014/main" id="{F7E1B677-B06C-4E64-BFEC-82AE7D552D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a:extLst>
              <a:ext uri="{FF2B5EF4-FFF2-40B4-BE49-F238E27FC236}">
                <a16:creationId xmlns="" xmlns:a16="http://schemas.microsoft.com/office/drawing/2014/main" id="{9768CD68-BDDA-40E2-B24A-A8ACE53D9EB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08E3F0-51D1-4467-BF31-1BD72ECE435A}" type="slidenum">
              <a:rPr lang="ru-RU" smtClean="0"/>
              <a:pPr/>
              <a:t>‹#›</a:t>
            </a:fld>
            <a:endParaRPr lang="ru-RU"/>
          </a:p>
        </p:txBody>
      </p:sp>
    </p:spTree>
    <p:extLst>
      <p:ext uri="{BB962C8B-B14F-4D97-AF65-F5344CB8AC3E}">
        <p14:creationId xmlns="" xmlns:p14="http://schemas.microsoft.com/office/powerpoint/2010/main" val="2401802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EEB5F3-46D5-4827-9176-87B3ED40876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E9C46714-EA01-4BA8-B3F4-1804E1ADD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7FFA0AC6-9EBA-40E1-BBC8-87B9F008BC42}"/>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5" name="Нижний колонтитул 4">
            <a:extLst>
              <a:ext uri="{FF2B5EF4-FFF2-40B4-BE49-F238E27FC236}">
                <a16:creationId xmlns="" xmlns:a16="http://schemas.microsoft.com/office/drawing/2014/main" id="{2BDAAFA1-B9E1-4CF6-9E6D-8761377676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2847870-C82B-4F62-91CF-02C2A8DE6872}"/>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63900910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4F60D616-074D-47B4-B726-E9928A98B061}"/>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3" name="Нижний колонтитул 2">
            <a:extLst>
              <a:ext uri="{FF2B5EF4-FFF2-40B4-BE49-F238E27FC236}">
                <a16:creationId xmlns="" xmlns:a16="http://schemas.microsoft.com/office/drawing/2014/main" id="{89EA2C6B-320E-404F-B8A0-821D1093280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ABFE942B-7393-4B73-A8D9-DB6C12184CBE}"/>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77342578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87CEB6D-ED6D-4526-81A8-6B48D45004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752732C-DB42-4FF4-B63F-BDB95C239D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1D427B4B-0BA1-4E32-AC35-3A7656175D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C8EFE849-CF36-4DF7-B3AA-B5613D2784D0}"/>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6" name="Нижний колонтитул 5">
            <a:extLst>
              <a:ext uri="{FF2B5EF4-FFF2-40B4-BE49-F238E27FC236}">
                <a16:creationId xmlns="" xmlns:a16="http://schemas.microsoft.com/office/drawing/2014/main" id="{00B612AF-149D-40FD-81B8-0BEF0CA21FB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2186FBBA-6EDD-41C1-83F2-A92D6A1E126C}"/>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6352420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4E0E3E9-2EA0-4F93-ACF3-69B3BFD810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28FF30DC-8368-4617-B796-6D8CD1AA9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990E88DC-1E9E-475D-B470-7C75BF6F8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B7651535-13B0-4736-B6E0-8114A25C323A}"/>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6" name="Нижний колонтитул 5">
            <a:extLst>
              <a:ext uri="{FF2B5EF4-FFF2-40B4-BE49-F238E27FC236}">
                <a16:creationId xmlns="" xmlns:a16="http://schemas.microsoft.com/office/drawing/2014/main" id="{A85029B0-26CA-4FD7-8F74-A5910734672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5CFDCF4F-29F3-434F-93BF-7145496CAFAC}"/>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268650310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5119624-59D1-41E3-AEA2-748028B5789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B761F556-4960-4FFB-84B0-6DD9DECFF68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BF3852AA-44AB-40DE-ABB5-D989F49F6D2F}"/>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5" name="Нижний колонтитул 4">
            <a:extLst>
              <a:ext uri="{FF2B5EF4-FFF2-40B4-BE49-F238E27FC236}">
                <a16:creationId xmlns="" xmlns:a16="http://schemas.microsoft.com/office/drawing/2014/main" id="{4FF99121-21B5-44CE-A3CC-FB750D00133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BA2C88A-CBD1-4F5D-AFDA-B87C66F4D23A}"/>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145963336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29D2C97F-DA00-4FE0-831A-7C4145CC871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69E203A0-4947-4CC0-B314-D5F901EC7BF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B39999C7-CA6F-4918-9A59-E4F9979B2FB3}"/>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5" name="Нижний колонтитул 4">
            <a:extLst>
              <a:ext uri="{FF2B5EF4-FFF2-40B4-BE49-F238E27FC236}">
                <a16:creationId xmlns="" xmlns:a16="http://schemas.microsoft.com/office/drawing/2014/main" id="{17F7D328-60F9-4536-BF6F-A153291207C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CC5CB392-EC5F-4163-9BD2-AD0959FD76D0}"/>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248844182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BCF96D8-8510-4EF3-B422-332DC57E5B5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B3007763-0BB5-4DD5-BC47-1C50AB65A693}"/>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4" name="Нижний колонтитул 3">
            <a:extLst>
              <a:ext uri="{FF2B5EF4-FFF2-40B4-BE49-F238E27FC236}">
                <a16:creationId xmlns="" xmlns:a16="http://schemas.microsoft.com/office/drawing/2014/main" id="{1048DF2C-669A-4DCA-8793-1F7410D7F83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5933E309-0F6F-484F-98FA-46AB4551E6E4}"/>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417806324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EEB5F3-46D5-4827-9176-87B3ED40876A}"/>
              </a:ext>
            </a:extLst>
          </p:cNvPr>
          <p:cNvSpPr>
            <a:spLocks noGrp="1"/>
          </p:cNvSpPr>
          <p:nvPr>
            <p:ph type="ctrTitle"/>
          </p:nvPr>
        </p:nvSpPr>
        <p:spPr>
          <a:xfrm>
            <a:off x="156000" y="4464000"/>
            <a:ext cx="9144000" cy="1305000"/>
          </a:xfrm>
        </p:spPr>
        <p:txBody>
          <a:bodyPr anchor="b"/>
          <a:lstStyle>
            <a:lvl1pPr algn="ctr">
              <a:defRPr sz="6000" b="1">
                <a:solidFill>
                  <a:schemeClr val="accent2"/>
                </a:solidFill>
                <a:effectLst/>
              </a:defRPr>
            </a:lvl1pPr>
          </a:lstStyle>
          <a:p>
            <a:r>
              <a:rPr lang="ru-RU" dirty="0"/>
              <a:t>Образец заголовка</a:t>
            </a:r>
          </a:p>
        </p:txBody>
      </p:sp>
    </p:spTree>
    <p:extLst>
      <p:ext uri="{BB962C8B-B14F-4D97-AF65-F5344CB8AC3E}">
        <p14:creationId xmlns="" xmlns:p14="http://schemas.microsoft.com/office/powerpoint/2010/main" val="290464801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BD4EC29-EC9D-4966-9B2F-5A81BAAA141E}"/>
              </a:ext>
            </a:extLst>
          </p:cNvPr>
          <p:cNvSpPr>
            <a:spLocks noGrp="1"/>
          </p:cNvSpPr>
          <p:nvPr>
            <p:ph type="title"/>
          </p:nvPr>
        </p:nvSpPr>
        <p:spPr>
          <a:xfrm>
            <a:off x="291000" y="63255"/>
            <a:ext cx="10342800" cy="1325563"/>
          </a:xfrm>
        </p:spPr>
        <p:txBody>
          <a:bodyPr>
            <a:normAutofit/>
          </a:bodyPr>
          <a:lstStyle>
            <a:lvl1pPr>
              <a:defRPr sz="6000" b="1">
                <a:solidFill>
                  <a:schemeClr val="bg2"/>
                </a:solidFill>
              </a:defRPr>
            </a:lvl1pPr>
          </a:lstStyle>
          <a:p>
            <a:r>
              <a:rPr lang="ru-RU" dirty="0"/>
              <a:t>Образец заголовка</a:t>
            </a:r>
          </a:p>
        </p:txBody>
      </p:sp>
      <p:sp>
        <p:nvSpPr>
          <p:cNvPr id="3" name="Объект 2">
            <a:extLst>
              <a:ext uri="{FF2B5EF4-FFF2-40B4-BE49-F238E27FC236}">
                <a16:creationId xmlns="" xmlns:a16="http://schemas.microsoft.com/office/drawing/2014/main" id="{C2AF823D-AA6C-41CE-8369-D43088671A37}"/>
              </a:ext>
            </a:extLst>
          </p:cNvPr>
          <p:cNvSpPr>
            <a:spLocks noGrp="1"/>
          </p:cNvSpPr>
          <p:nvPr>
            <p:ph idx="1"/>
          </p:nvPr>
        </p:nvSpPr>
        <p:spPr>
          <a:xfrm>
            <a:off x="1461000" y="2034000"/>
            <a:ext cx="10515600" cy="40979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 xmlns:p14="http://schemas.microsoft.com/office/powerpoint/2010/main" val="373379529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Заголовок 1">
            <a:extLst>
              <a:ext uri="{FF2B5EF4-FFF2-40B4-BE49-F238E27FC236}">
                <a16:creationId xmlns="" xmlns:a16="http://schemas.microsoft.com/office/drawing/2014/main" id="{9687A894-023D-4237-87D6-74D11C874380}"/>
              </a:ext>
            </a:extLst>
          </p:cNvPr>
          <p:cNvSpPr>
            <a:spLocks noGrp="1"/>
          </p:cNvSpPr>
          <p:nvPr>
            <p:ph type="title"/>
          </p:nvPr>
        </p:nvSpPr>
        <p:spPr>
          <a:xfrm>
            <a:off x="291000" y="63255"/>
            <a:ext cx="10342800" cy="1325563"/>
          </a:xfrm>
        </p:spPr>
        <p:txBody>
          <a:bodyPr>
            <a:normAutofit/>
          </a:bodyPr>
          <a:lstStyle>
            <a:lvl1pPr>
              <a:defRPr sz="6000" b="1">
                <a:solidFill>
                  <a:schemeClr val="bg1"/>
                </a:solidFill>
              </a:defRPr>
            </a:lvl1pPr>
          </a:lstStyle>
          <a:p>
            <a:r>
              <a:rPr lang="ru-RU" dirty="0"/>
              <a:t>Образец заголовка</a:t>
            </a:r>
          </a:p>
        </p:txBody>
      </p:sp>
    </p:spTree>
    <p:extLst>
      <p:ext uri="{BB962C8B-B14F-4D97-AF65-F5344CB8AC3E}">
        <p14:creationId xmlns="" xmlns:p14="http://schemas.microsoft.com/office/powerpoint/2010/main" val="317031289"/>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278A106-66FA-4DD6-BAB3-B8D8393A6AA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1C6B7C11-BF9E-408C-887F-6B9BC1863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0579E133-BC16-4FB3-9BC0-B6A568D98145}"/>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5" name="Нижний колонтитул 4">
            <a:extLst>
              <a:ext uri="{FF2B5EF4-FFF2-40B4-BE49-F238E27FC236}">
                <a16:creationId xmlns="" xmlns:a16="http://schemas.microsoft.com/office/drawing/2014/main" id="{F95CB5E0-055B-4886-BB25-0C7618D3006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5410B8AC-7215-4E96-8E27-FC440628EC60}"/>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208950253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B456F72-33A8-4910-A853-F0EF915F065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E3EF7DE8-23CA-4D99-8CC9-4903DDD552D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38C177F8-D6AF-47A0-B490-1B3CDFEE6E6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2B72E65B-AF1C-4F65-9941-D855AC96A780}"/>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6" name="Нижний колонтитул 5">
            <a:extLst>
              <a:ext uri="{FF2B5EF4-FFF2-40B4-BE49-F238E27FC236}">
                <a16:creationId xmlns="" xmlns:a16="http://schemas.microsoft.com/office/drawing/2014/main" id="{108AAEDA-38B0-46A7-BB17-DB378E2D8EBD}"/>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C07335DD-857A-49BC-BF94-7878B3D9B95E}"/>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359499000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27FFB23-FD3E-408F-A23F-4855215496B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3557B89F-6135-4F2B-893F-E89610007D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F995CA68-6719-40C1-95A2-F647EA7FA46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2A4B353A-0A39-4E56-A1C1-2DDA22C59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B2A394CB-908A-4E67-874E-EA58FD2B228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DA4D78FF-9BDC-47EE-AD08-F85FEF056D37}"/>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8" name="Нижний колонтитул 7">
            <a:extLst>
              <a:ext uri="{FF2B5EF4-FFF2-40B4-BE49-F238E27FC236}">
                <a16:creationId xmlns="" xmlns:a16="http://schemas.microsoft.com/office/drawing/2014/main" id="{8B64B697-85E0-44B7-99FA-9C7AC685928D}"/>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32D574AC-5168-4E22-8835-2D38CC2BBF14}"/>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84235059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E9317D4-8ACB-498D-8524-4257775409B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358D9979-8217-47E8-9E8D-B2D0F8032BA7}"/>
              </a:ext>
            </a:extLst>
          </p:cNvPr>
          <p:cNvSpPr>
            <a:spLocks noGrp="1"/>
          </p:cNvSpPr>
          <p:nvPr>
            <p:ph type="dt" sz="half" idx="10"/>
          </p:nvPr>
        </p:nvSpPr>
        <p:spPr/>
        <p:txBody>
          <a:bodyPr/>
          <a:lstStyle/>
          <a:p>
            <a:fld id="{7D89DCA0-1BB0-4A78-B9FD-CBA4791AF177}" type="datetimeFigureOut">
              <a:rPr lang="ru-RU" smtClean="0"/>
              <a:pPr/>
              <a:t>25.03.2024</a:t>
            </a:fld>
            <a:endParaRPr lang="ru-RU"/>
          </a:p>
        </p:txBody>
      </p:sp>
      <p:sp>
        <p:nvSpPr>
          <p:cNvPr id="4" name="Нижний колонтитул 3">
            <a:extLst>
              <a:ext uri="{FF2B5EF4-FFF2-40B4-BE49-F238E27FC236}">
                <a16:creationId xmlns="" xmlns:a16="http://schemas.microsoft.com/office/drawing/2014/main" id="{987BFD1B-2793-4D83-B874-8CE6EE8A1FB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5293DF3D-5BBD-49D4-B217-881FB138978B}"/>
              </a:ext>
            </a:extLst>
          </p:cNvPr>
          <p:cNvSpPr>
            <a:spLocks noGrp="1"/>
          </p:cNvSpPr>
          <p:nvPr>
            <p:ph type="sldNum" sz="quarter" idx="12"/>
          </p:nvPr>
        </p:nvSpPr>
        <p:spPr/>
        <p:txBody>
          <a:body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32582339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97ACF60-303D-438B-ADDF-FD8A00C5B5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9D57D61A-5D1E-48D1-8F9F-72DCC6131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66FE97FC-8D71-4940-B6BB-6862C7659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9DCA0-1BB0-4A78-B9FD-CBA4791AF177}" type="datetimeFigureOut">
              <a:rPr lang="ru-RU" smtClean="0"/>
              <a:pPr/>
              <a:t>25.03.2024</a:t>
            </a:fld>
            <a:endParaRPr lang="ru-RU"/>
          </a:p>
        </p:txBody>
      </p:sp>
      <p:sp>
        <p:nvSpPr>
          <p:cNvPr id="5" name="Нижний колонтитул 4">
            <a:extLst>
              <a:ext uri="{FF2B5EF4-FFF2-40B4-BE49-F238E27FC236}">
                <a16:creationId xmlns="" xmlns:a16="http://schemas.microsoft.com/office/drawing/2014/main" id="{05017A4A-6BE4-47CB-9CD4-A285E2D43D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99B2747D-D825-4A66-8A60-C4EE4BC746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41388-63F8-4FEC-99A6-4E4A5CF5E88B}" type="slidenum">
              <a:rPr lang="ru-RU" smtClean="0"/>
              <a:pPr/>
              <a:t>‹#›</a:t>
            </a:fld>
            <a:endParaRPr lang="ru-RU"/>
          </a:p>
        </p:txBody>
      </p:sp>
    </p:spTree>
    <p:extLst>
      <p:ext uri="{BB962C8B-B14F-4D97-AF65-F5344CB8AC3E}">
        <p14:creationId xmlns="" xmlns:p14="http://schemas.microsoft.com/office/powerpoint/2010/main" val="88825199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6.svg"/><Relationship Id="rId10" Type="http://schemas.openxmlformats.org/officeDocument/2006/relationships/image" Target="../media/image3.gif"/><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1084;&#1094;.&#1085;&#1086;&#1088;&#1080;&#1083;&#1100;&#1089;&#1082;-&#1086;&#1073;&#1088;.&#1088;&#1092;/" TargetMode="External"/><Relationship Id="rId1" Type="http://schemas.openxmlformats.org/officeDocument/2006/relationships/slideLayout" Target="../slideLayouts/slideLayout4.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3.gi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49DE0BE0-A2C4-4428-86D8-D9DE377D5404}"/>
              </a:ext>
            </a:extLst>
          </p:cNvPr>
          <p:cNvSpPr>
            <a:spLocks noGrp="1"/>
          </p:cNvSpPr>
          <p:nvPr>
            <p:ph type="ctrTitle"/>
          </p:nvPr>
        </p:nvSpPr>
        <p:spPr>
          <a:xfrm>
            <a:off x="291000" y="4059000"/>
            <a:ext cx="7650000" cy="1305000"/>
          </a:xfrm>
        </p:spPr>
        <p:txBody>
          <a:bodyPr>
            <a:noAutofit/>
          </a:bodyPr>
          <a:lstStyle/>
          <a:p>
            <a:r>
              <a:rPr lang="ru-RU" dirty="0" smtClean="0"/>
              <a:t>Аттестация педагогических работников</a:t>
            </a:r>
            <a:br>
              <a:rPr lang="ru-RU" dirty="0" smtClean="0"/>
            </a:br>
            <a:r>
              <a:rPr lang="ru-RU" dirty="0" smtClean="0"/>
              <a:t>2024-2025 </a:t>
            </a:r>
            <a:br>
              <a:rPr lang="ru-RU" dirty="0" smtClean="0"/>
            </a:br>
            <a:r>
              <a:rPr lang="ru-RU" dirty="0" smtClean="0"/>
              <a:t>учебный год</a:t>
            </a:r>
            <a:endParaRPr lang="ru-RU" dirty="0"/>
          </a:p>
        </p:txBody>
      </p:sp>
      <p:sp>
        <p:nvSpPr>
          <p:cNvPr id="3" name="TextBox 2"/>
          <p:cNvSpPr txBox="1"/>
          <p:nvPr/>
        </p:nvSpPr>
        <p:spPr>
          <a:xfrm>
            <a:off x="8256000" y="5274000"/>
            <a:ext cx="3042308" cy="923330"/>
          </a:xfrm>
          <a:prstGeom prst="rect">
            <a:avLst/>
          </a:prstGeom>
          <a:noFill/>
        </p:spPr>
        <p:txBody>
          <a:bodyPr wrap="none" rtlCol="0">
            <a:spAutoFit/>
          </a:bodyPr>
          <a:lstStyle/>
          <a:p>
            <a:pPr algn="ctr"/>
            <a:r>
              <a:rPr lang="ru-RU" dirty="0" smtClean="0"/>
              <a:t>Заместитель директора</a:t>
            </a:r>
          </a:p>
          <a:p>
            <a:pPr algn="ctr"/>
            <a:r>
              <a:rPr lang="ru-RU" dirty="0" smtClean="0"/>
              <a:t> МБУ «Методический центр»</a:t>
            </a:r>
          </a:p>
          <a:p>
            <a:pPr algn="ctr"/>
            <a:r>
              <a:rPr lang="ru-RU" dirty="0" smtClean="0"/>
              <a:t>А.В. Кошкина</a:t>
            </a:r>
            <a:endParaRPr lang="ru-RU" dirty="0"/>
          </a:p>
        </p:txBody>
      </p:sp>
      <p:pic>
        <p:nvPicPr>
          <p:cNvPr id="7170" name="Picture 2" descr="http://qrcoder.ru/code/?https%3A%2F%2Fforms.gle%2FBCksrPocFwVrPZhu6&amp;4&amp;0"/>
          <p:cNvPicPr>
            <a:picLocks noChangeAspect="1" noChangeArrowheads="1"/>
          </p:cNvPicPr>
          <p:nvPr/>
        </p:nvPicPr>
        <p:blipFill>
          <a:blip r:embed="rId2" cstate="print"/>
          <a:srcRect/>
          <a:stretch>
            <a:fillRect/>
          </a:stretch>
        </p:blipFill>
        <p:spPr bwMode="auto">
          <a:xfrm>
            <a:off x="156000" y="5274000"/>
            <a:ext cx="1409700" cy="1409700"/>
          </a:xfrm>
          <a:prstGeom prst="rect">
            <a:avLst/>
          </a:prstGeom>
          <a:noFill/>
        </p:spPr>
      </p:pic>
    </p:spTree>
    <p:extLst>
      <p:ext uri="{BB962C8B-B14F-4D97-AF65-F5344CB8AC3E}">
        <p14:creationId xmlns="" xmlns:p14="http://schemas.microsoft.com/office/powerpoint/2010/main" val="111784439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A3D8FF0-30C2-49C2-B43E-5FA1B956C926}"/>
              </a:ext>
            </a:extLst>
          </p:cNvPr>
          <p:cNvSpPr>
            <a:spLocks noGrp="1"/>
          </p:cNvSpPr>
          <p:nvPr>
            <p:ph type="title"/>
          </p:nvPr>
        </p:nvSpPr>
        <p:spPr/>
        <p:txBody>
          <a:bodyPr>
            <a:normAutofit fontScale="90000"/>
          </a:bodyPr>
          <a:lstStyle/>
          <a:p>
            <a:r>
              <a:rPr lang="ru-RU" dirty="0" smtClean="0">
                <a:solidFill>
                  <a:schemeClr val="bg1"/>
                </a:solidFill>
              </a:rPr>
              <a:t>Аттестация (основные моменты)</a:t>
            </a:r>
            <a:endParaRPr lang="ru-RU" dirty="0">
              <a:solidFill>
                <a:schemeClr val="bg1"/>
              </a:solidFill>
            </a:endParaRPr>
          </a:p>
        </p:txBody>
      </p:sp>
      <p:sp>
        <p:nvSpPr>
          <p:cNvPr id="3" name="Объект 2">
            <a:extLst>
              <a:ext uri="{FF2B5EF4-FFF2-40B4-BE49-F238E27FC236}">
                <a16:creationId xmlns="" xmlns:a16="http://schemas.microsoft.com/office/drawing/2014/main" id="{E78A402B-EC8F-4913-9E37-C2F778C4FF01}"/>
              </a:ext>
            </a:extLst>
          </p:cNvPr>
          <p:cNvSpPr>
            <a:spLocks noGrp="1"/>
          </p:cNvSpPr>
          <p:nvPr>
            <p:ph idx="1"/>
          </p:nvPr>
        </p:nvSpPr>
        <p:spPr>
          <a:xfrm>
            <a:off x="606000" y="1674000"/>
            <a:ext cx="10515600" cy="4097963"/>
          </a:xfrm>
        </p:spPr>
        <p:txBody>
          <a:bodyPr>
            <a:normAutofit fontScale="92500" lnSpcReduction="10000"/>
          </a:bodyPr>
          <a:lstStyle/>
          <a:p>
            <a:pPr algn="just"/>
            <a:r>
              <a:rPr lang="ru-RU" dirty="0" smtClean="0"/>
              <a:t>На 1 и высшую категорию аттестация проходит без изменений.</a:t>
            </a:r>
            <a:endParaRPr lang="en-US" dirty="0"/>
          </a:p>
          <a:p>
            <a:pPr algn="just"/>
            <a:r>
              <a:rPr lang="ru-RU" dirty="0" smtClean="0"/>
              <a:t>Категория присваивается бессрочно.</a:t>
            </a:r>
            <a:endParaRPr lang="en-US" dirty="0"/>
          </a:p>
          <a:p>
            <a:pPr algn="just"/>
            <a:r>
              <a:rPr lang="ru-RU" dirty="0" smtClean="0"/>
              <a:t>Можно аттестоваться на «Педагог – методист» и «Педагог – Наставник». </a:t>
            </a:r>
            <a:endParaRPr lang="en-US" dirty="0"/>
          </a:p>
          <a:p>
            <a:pPr algn="just"/>
            <a:r>
              <a:rPr lang="ru-RU" dirty="0" smtClean="0"/>
              <a:t>Если есть желание после аттестации на 1 категорию подать заявление на высшую (возможно ли это). Обращаю внимание, что пунктом 36 Порядка установлены показатели профессиональной деятельности, на основе которых педагогическим работникам может быть установлена высшая квалификационная категория. Они существенно отличаются от показателей, являющихся основой для установления  первой квалификационной категории.</a:t>
            </a:r>
          </a:p>
          <a:p>
            <a:endParaRPr lang="en-US" dirty="0"/>
          </a:p>
          <a:p>
            <a:pPr marL="0" indent="0">
              <a:buNone/>
            </a:pPr>
            <a:endParaRPr lang="ru-RU" dirty="0"/>
          </a:p>
        </p:txBody>
      </p:sp>
      <p:pic>
        <p:nvPicPr>
          <p:cNvPr id="4" name="Picture 2" descr="http://qrcoder.ru/code/?https%3A%2F%2Fforms.gle%2FBCksrPocFwVrPZhu6&amp;4&amp;0"/>
          <p:cNvPicPr>
            <a:picLocks noChangeAspect="1" noChangeArrowheads="1"/>
          </p:cNvPicPr>
          <p:nvPr/>
        </p:nvPicPr>
        <p:blipFill>
          <a:blip r:embed="rId2" cstate="print"/>
          <a:srcRect/>
          <a:stretch>
            <a:fillRect/>
          </a:stretch>
        </p:blipFill>
        <p:spPr bwMode="auto">
          <a:xfrm>
            <a:off x="10641000" y="5184000"/>
            <a:ext cx="1409700" cy="1409700"/>
          </a:xfrm>
          <a:prstGeom prst="rect">
            <a:avLst/>
          </a:prstGeom>
          <a:noFill/>
        </p:spPr>
      </p:pic>
      <p:pic>
        <p:nvPicPr>
          <p:cNvPr id="5" name="Picture 2" descr="http://qrcoder.ru/code/?https%3A%2F%2Fforms.gle%2FBCksrPocFwVrPZhu6&amp;4&amp;0"/>
          <p:cNvPicPr>
            <a:picLocks noChangeAspect="1" noChangeArrowheads="1"/>
          </p:cNvPicPr>
          <p:nvPr/>
        </p:nvPicPr>
        <p:blipFill>
          <a:blip r:embed="rId2" cstate="print"/>
          <a:srcRect/>
          <a:stretch>
            <a:fillRect/>
          </a:stretch>
        </p:blipFill>
        <p:spPr bwMode="auto">
          <a:xfrm>
            <a:off x="10793400" y="5336400"/>
            <a:ext cx="1409700" cy="1409700"/>
          </a:xfrm>
          <a:prstGeom prst="rect">
            <a:avLst/>
          </a:prstGeom>
          <a:noFill/>
        </p:spPr>
      </p:pic>
    </p:spTree>
    <p:extLst>
      <p:ext uri="{BB962C8B-B14F-4D97-AF65-F5344CB8AC3E}">
        <p14:creationId xmlns="" xmlns:p14="http://schemas.microsoft.com/office/powerpoint/2010/main" val="239899954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Группа 38">
            <a:extLst>
              <a:ext uri="{FF2B5EF4-FFF2-40B4-BE49-F238E27FC236}">
                <a16:creationId xmlns="" xmlns:a16="http://schemas.microsoft.com/office/drawing/2014/main" id="{38FE9021-FB69-45FD-B33D-E4E25DEE8C07}"/>
              </a:ext>
            </a:extLst>
          </p:cNvPr>
          <p:cNvGrpSpPr/>
          <p:nvPr/>
        </p:nvGrpSpPr>
        <p:grpSpPr>
          <a:xfrm>
            <a:off x="511199" y="3541500"/>
            <a:ext cx="2431547" cy="2722500"/>
            <a:chOff x="511199" y="3429000"/>
            <a:chExt cx="2431547" cy="2722500"/>
          </a:xfrm>
          <a:effectLst>
            <a:outerShdw blurRad="63500" sx="102000" sy="102000" algn="ctr" rotWithShape="0">
              <a:prstClr val="black">
                <a:alpha val="40000"/>
              </a:prstClr>
            </a:outerShdw>
          </a:effectLst>
        </p:grpSpPr>
        <p:sp>
          <p:nvSpPr>
            <p:cNvPr id="5" name="Прямоугольник 4">
              <a:extLst>
                <a:ext uri="{FF2B5EF4-FFF2-40B4-BE49-F238E27FC236}">
                  <a16:creationId xmlns="" xmlns:a16="http://schemas.microsoft.com/office/drawing/2014/main" id="{A3923047-99D4-470A-88D9-848A6CC8163F}"/>
                </a:ext>
              </a:extLst>
            </p:cNvPr>
            <p:cNvSpPr/>
            <p:nvPr/>
          </p:nvSpPr>
          <p:spPr>
            <a:xfrm>
              <a:off x="511199" y="3429000"/>
              <a:ext cx="2430000" cy="49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6" name="Прямоугольник 5">
              <a:extLst>
                <a:ext uri="{FF2B5EF4-FFF2-40B4-BE49-F238E27FC236}">
                  <a16:creationId xmlns="" xmlns:a16="http://schemas.microsoft.com/office/drawing/2014/main" id="{4CBE2089-40DD-4EEA-8305-BB2E85053C5F}"/>
                </a:ext>
              </a:extLst>
            </p:cNvPr>
            <p:cNvSpPr/>
            <p:nvPr/>
          </p:nvSpPr>
          <p:spPr>
            <a:xfrm>
              <a:off x="512746" y="3924000"/>
              <a:ext cx="2430000" cy="8325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7" name="Прямоугольник 6">
              <a:extLst>
                <a:ext uri="{FF2B5EF4-FFF2-40B4-BE49-F238E27FC236}">
                  <a16:creationId xmlns="" xmlns:a16="http://schemas.microsoft.com/office/drawing/2014/main" id="{36E3738D-A9B7-467C-BF21-07ADFA42A112}"/>
                </a:ext>
              </a:extLst>
            </p:cNvPr>
            <p:cNvSpPr/>
            <p:nvPr/>
          </p:nvSpPr>
          <p:spPr>
            <a:xfrm>
              <a:off x="511932" y="4756500"/>
              <a:ext cx="2430000" cy="139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grpSp>
      <p:grpSp>
        <p:nvGrpSpPr>
          <p:cNvPr id="41" name="Группа 40">
            <a:extLst>
              <a:ext uri="{FF2B5EF4-FFF2-40B4-BE49-F238E27FC236}">
                <a16:creationId xmlns="" xmlns:a16="http://schemas.microsoft.com/office/drawing/2014/main" id="{4D3A2AE6-726A-46C1-928B-DFD0D287318E}"/>
              </a:ext>
            </a:extLst>
          </p:cNvPr>
          <p:cNvGrpSpPr/>
          <p:nvPr/>
        </p:nvGrpSpPr>
        <p:grpSpPr>
          <a:xfrm>
            <a:off x="3436251" y="3046500"/>
            <a:ext cx="2433254" cy="3217500"/>
            <a:chOff x="3436251" y="2934000"/>
            <a:chExt cx="2433254" cy="3217500"/>
          </a:xfrm>
          <a:effectLst>
            <a:outerShdw blurRad="63500" sx="102000" sy="102000" algn="ctr" rotWithShape="0">
              <a:prstClr val="black">
                <a:alpha val="40000"/>
              </a:prstClr>
            </a:outerShdw>
          </a:effectLst>
        </p:grpSpPr>
        <p:sp>
          <p:nvSpPr>
            <p:cNvPr id="8" name="Прямоугольник 7">
              <a:extLst>
                <a:ext uri="{FF2B5EF4-FFF2-40B4-BE49-F238E27FC236}">
                  <a16:creationId xmlns="" xmlns:a16="http://schemas.microsoft.com/office/drawing/2014/main" id="{3FC7EE0E-CDF1-4F39-9EF8-FCFA53F608AD}"/>
                </a:ext>
              </a:extLst>
            </p:cNvPr>
            <p:cNvSpPr/>
            <p:nvPr/>
          </p:nvSpPr>
          <p:spPr>
            <a:xfrm>
              <a:off x="3439505" y="2934000"/>
              <a:ext cx="2430000" cy="49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9" name="Прямоугольник 8">
              <a:extLst>
                <a:ext uri="{FF2B5EF4-FFF2-40B4-BE49-F238E27FC236}">
                  <a16:creationId xmlns="" xmlns:a16="http://schemas.microsoft.com/office/drawing/2014/main" id="{1AED8A07-FD59-4D3C-9964-5D8A89408808}"/>
                </a:ext>
              </a:extLst>
            </p:cNvPr>
            <p:cNvSpPr/>
            <p:nvPr/>
          </p:nvSpPr>
          <p:spPr>
            <a:xfrm>
              <a:off x="3436251" y="3429000"/>
              <a:ext cx="2430000" cy="8325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0" name="Прямоугольник 9">
              <a:extLst>
                <a:ext uri="{FF2B5EF4-FFF2-40B4-BE49-F238E27FC236}">
                  <a16:creationId xmlns="" xmlns:a16="http://schemas.microsoft.com/office/drawing/2014/main" id="{D6EBE45D-4F9B-41E6-8035-48A409FF1C72}"/>
                </a:ext>
              </a:extLst>
            </p:cNvPr>
            <p:cNvSpPr/>
            <p:nvPr/>
          </p:nvSpPr>
          <p:spPr>
            <a:xfrm>
              <a:off x="3436932" y="4261500"/>
              <a:ext cx="2430000" cy="189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grpSp>
      <p:grpSp>
        <p:nvGrpSpPr>
          <p:cNvPr id="42" name="Группа 41">
            <a:extLst>
              <a:ext uri="{FF2B5EF4-FFF2-40B4-BE49-F238E27FC236}">
                <a16:creationId xmlns="" xmlns:a16="http://schemas.microsoft.com/office/drawing/2014/main" id="{3F15E8EA-4396-4EFF-AF0F-96BDC7C0B6E7}"/>
              </a:ext>
            </a:extLst>
          </p:cNvPr>
          <p:cNvGrpSpPr/>
          <p:nvPr/>
        </p:nvGrpSpPr>
        <p:grpSpPr>
          <a:xfrm>
            <a:off x="6353248" y="2551500"/>
            <a:ext cx="2430752" cy="3712500"/>
            <a:chOff x="6353248" y="2439000"/>
            <a:chExt cx="2430752" cy="3712500"/>
          </a:xfrm>
          <a:effectLst>
            <a:outerShdw blurRad="63500" sx="102000" sy="102000" algn="ctr" rotWithShape="0">
              <a:prstClr val="black">
                <a:alpha val="40000"/>
              </a:prstClr>
            </a:outerShdw>
          </a:effectLst>
        </p:grpSpPr>
        <p:sp>
          <p:nvSpPr>
            <p:cNvPr id="11" name="Прямоугольник 10">
              <a:extLst>
                <a:ext uri="{FF2B5EF4-FFF2-40B4-BE49-F238E27FC236}">
                  <a16:creationId xmlns="" xmlns:a16="http://schemas.microsoft.com/office/drawing/2014/main" id="{ABFA10E8-259E-414D-8ABB-B74F930DBFE6}"/>
                </a:ext>
              </a:extLst>
            </p:cNvPr>
            <p:cNvSpPr/>
            <p:nvPr/>
          </p:nvSpPr>
          <p:spPr>
            <a:xfrm>
              <a:off x="6354000" y="2439000"/>
              <a:ext cx="2430000" cy="495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2" name="Прямоугольник 11">
              <a:extLst>
                <a:ext uri="{FF2B5EF4-FFF2-40B4-BE49-F238E27FC236}">
                  <a16:creationId xmlns="" xmlns:a16="http://schemas.microsoft.com/office/drawing/2014/main" id="{2D52232C-FFE9-4F46-9D80-DF733E5DC125}"/>
                </a:ext>
              </a:extLst>
            </p:cNvPr>
            <p:cNvSpPr/>
            <p:nvPr/>
          </p:nvSpPr>
          <p:spPr>
            <a:xfrm>
              <a:off x="6353248" y="2934000"/>
              <a:ext cx="2430000" cy="8325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3" name="Прямоугольник 12">
              <a:extLst>
                <a:ext uri="{FF2B5EF4-FFF2-40B4-BE49-F238E27FC236}">
                  <a16:creationId xmlns="" xmlns:a16="http://schemas.microsoft.com/office/drawing/2014/main" id="{D1E12058-491A-40B2-8CCD-56C72EDE870B}"/>
                </a:ext>
              </a:extLst>
            </p:cNvPr>
            <p:cNvSpPr/>
            <p:nvPr/>
          </p:nvSpPr>
          <p:spPr>
            <a:xfrm>
              <a:off x="6354000" y="3766500"/>
              <a:ext cx="2430000" cy="2385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grpSp>
      <p:sp>
        <p:nvSpPr>
          <p:cNvPr id="14" name="Прямоугольник 13">
            <a:extLst>
              <a:ext uri="{FF2B5EF4-FFF2-40B4-BE49-F238E27FC236}">
                <a16:creationId xmlns="" xmlns:a16="http://schemas.microsoft.com/office/drawing/2014/main" id="{1B8406FD-A98E-44A1-8C2F-F8E94C50E81F}"/>
              </a:ext>
            </a:extLst>
          </p:cNvPr>
          <p:cNvSpPr/>
          <p:nvPr/>
        </p:nvSpPr>
        <p:spPr>
          <a:xfrm>
            <a:off x="9291600" y="2056500"/>
            <a:ext cx="2430000" cy="49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accent6"/>
              </a:solidFill>
            </a:endParaRPr>
          </a:p>
        </p:txBody>
      </p:sp>
      <p:sp>
        <p:nvSpPr>
          <p:cNvPr id="15" name="Прямоугольник 14">
            <a:extLst>
              <a:ext uri="{FF2B5EF4-FFF2-40B4-BE49-F238E27FC236}">
                <a16:creationId xmlns="" xmlns:a16="http://schemas.microsoft.com/office/drawing/2014/main" id="{53BD5251-FC14-4F67-9448-9DF649205764}"/>
              </a:ext>
            </a:extLst>
          </p:cNvPr>
          <p:cNvSpPr/>
          <p:nvPr/>
        </p:nvSpPr>
        <p:spPr>
          <a:xfrm>
            <a:off x="9290450" y="2551500"/>
            <a:ext cx="2430000" cy="8325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6" name="Прямоугольник 15">
            <a:extLst>
              <a:ext uri="{FF2B5EF4-FFF2-40B4-BE49-F238E27FC236}">
                <a16:creationId xmlns="" xmlns:a16="http://schemas.microsoft.com/office/drawing/2014/main" id="{30DB174B-9E50-4B86-B0BA-55D83CBFFCC9}"/>
              </a:ext>
            </a:extLst>
          </p:cNvPr>
          <p:cNvSpPr/>
          <p:nvPr/>
        </p:nvSpPr>
        <p:spPr>
          <a:xfrm>
            <a:off x="9290450" y="3384000"/>
            <a:ext cx="2430000" cy="288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bg1"/>
              </a:solidFill>
            </a:endParaRPr>
          </a:p>
        </p:txBody>
      </p:sp>
      <p:sp>
        <p:nvSpPr>
          <p:cNvPr id="17" name="TextBox 16">
            <a:extLst>
              <a:ext uri="{FF2B5EF4-FFF2-40B4-BE49-F238E27FC236}">
                <a16:creationId xmlns="" xmlns:a16="http://schemas.microsoft.com/office/drawing/2014/main" id="{9FC120A7-CF4D-49D8-B55F-BEFFC9C71890}"/>
              </a:ext>
            </a:extLst>
          </p:cNvPr>
          <p:cNvSpPr txBox="1"/>
          <p:nvPr/>
        </p:nvSpPr>
        <p:spPr>
          <a:xfrm>
            <a:off x="639020" y="4867888"/>
            <a:ext cx="2175824" cy="738664"/>
          </a:xfrm>
          <a:prstGeom prst="rect">
            <a:avLst/>
          </a:prstGeom>
          <a:noFill/>
        </p:spPr>
        <p:txBody>
          <a:bodyPr wrap="square" rtlCol="0">
            <a:spAutoFit/>
          </a:bodyPr>
          <a:lstStyle/>
          <a:p>
            <a:pPr algn="ctr"/>
            <a:r>
              <a:rPr lang="ru-RU" sz="1400" dirty="0" smtClean="0"/>
              <a:t>В дистанционном режиме согласование с руководителями ГМО</a:t>
            </a:r>
            <a:endParaRPr lang="ru-RU" sz="1400" dirty="0"/>
          </a:p>
        </p:txBody>
      </p:sp>
      <p:sp>
        <p:nvSpPr>
          <p:cNvPr id="18" name="TextBox 17">
            <a:extLst>
              <a:ext uri="{FF2B5EF4-FFF2-40B4-BE49-F238E27FC236}">
                <a16:creationId xmlns="" xmlns:a16="http://schemas.microsoft.com/office/drawing/2014/main" id="{C60F4178-6426-4622-9522-43826F96CF54}"/>
              </a:ext>
            </a:extLst>
          </p:cNvPr>
          <p:cNvSpPr txBox="1"/>
          <p:nvPr/>
        </p:nvSpPr>
        <p:spPr>
          <a:xfrm>
            <a:off x="3577081" y="3061911"/>
            <a:ext cx="2148345" cy="461665"/>
          </a:xfrm>
          <a:prstGeom prst="rect">
            <a:avLst/>
          </a:prstGeom>
          <a:noFill/>
        </p:spPr>
        <p:txBody>
          <a:bodyPr wrap="none" rtlCol="0">
            <a:spAutoFit/>
          </a:bodyPr>
          <a:lstStyle/>
          <a:p>
            <a:pPr algn="ctr"/>
            <a:r>
              <a:rPr lang="ru-RU" sz="2400" b="1" dirty="0" smtClean="0">
                <a:solidFill>
                  <a:schemeClr val="bg1"/>
                </a:solidFill>
              </a:rPr>
              <a:t>Май (13-14.05)</a:t>
            </a:r>
            <a:endParaRPr lang="ru-RU" sz="2400" b="1" dirty="0">
              <a:solidFill>
                <a:schemeClr val="bg1"/>
              </a:solidFill>
            </a:endParaRPr>
          </a:p>
        </p:txBody>
      </p:sp>
      <p:sp>
        <p:nvSpPr>
          <p:cNvPr id="19" name="TextBox 18">
            <a:extLst>
              <a:ext uri="{FF2B5EF4-FFF2-40B4-BE49-F238E27FC236}">
                <a16:creationId xmlns="" xmlns:a16="http://schemas.microsoft.com/office/drawing/2014/main" id="{4D180843-7FBF-4691-B34B-59512CE3A474}"/>
              </a:ext>
            </a:extLst>
          </p:cNvPr>
          <p:cNvSpPr txBox="1"/>
          <p:nvPr/>
        </p:nvSpPr>
        <p:spPr>
          <a:xfrm>
            <a:off x="6504518" y="2568167"/>
            <a:ext cx="2148345" cy="461665"/>
          </a:xfrm>
          <a:prstGeom prst="rect">
            <a:avLst/>
          </a:prstGeom>
          <a:noFill/>
        </p:spPr>
        <p:txBody>
          <a:bodyPr wrap="none" rtlCol="0">
            <a:spAutoFit/>
          </a:bodyPr>
          <a:lstStyle/>
          <a:p>
            <a:pPr algn="ctr"/>
            <a:r>
              <a:rPr lang="ru-RU" sz="2400" b="1" dirty="0" smtClean="0">
                <a:solidFill>
                  <a:schemeClr val="bg1"/>
                </a:solidFill>
              </a:rPr>
              <a:t>Май (16-17.05)</a:t>
            </a:r>
            <a:endParaRPr lang="ru-RU" sz="2400" b="1" dirty="0">
              <a:solidFill>
                <a:schemeClr val="bg1"/>
              </a:solidFill>
            </a:endParaRPr>
          </a:p>
        </p:txBody>
      </p:sp>
      <p:sp>
        <p:nvSpPr>
          <p:cNvPr id="20" name="TextBox 19">
            <a:extLst>
              <a:ext uri="{FF2B5EF4-FFF2-40B4-BE49-F238E27FC236}">
                <a16:creationId xmlns="" xmlns:a16="http://schemas.microsoft.com/office/drawing/2014/main" id="{448FD914-AE6F-463C-A045-02FFA962142E}"/>
              </a:ext>
            </a:extLst>
          </p:cNvPr>
          <p:cNvSpPr txBox="1"/>
          <p:nvPr/>
        </p:nvSpPr>
        <p:spPr>
          <a:xfrm>
            <a:off x="10036412" y="2073168"/>
            <a:ext cx="938078" cy="461665"/>
          </a:xfrm>
          <a:prstGeom prst="rect">
            <a:avLst/>
          </a:prstGeom>
          <a:noFill/>
        </p:spPr>
        <p:txBody>
          <a:bodyPr wrap="none" rtlCol="0">
            <a:spAutoFit/>
          </a:bodyPr>
          <a:lstStyle/>
          <a:p>
            <a:pPr algn="ctr"/>
            <a:r>
              <a:rPr lang="ru-RU" sz="2400" b="1" dirty="0" smtClean="0">
                <a:solidFill>
                  <a:schemeClr val="bg1"/>
                </a:solidFill>
              </a:rPr>
              <a:t>Июнь</a:t>
            </a:r>
            <a:endParaRPr lang="ru-RU" sz="2400" b="1" dirty="0">
              <a:solidFill>
                <a:schemeClr val="bg1"/>
              </a:solidFill>
            </a:endParaRPr>
          </a:p>
        </p:txBody>
      </p:sp>
      <p:sp>
        <p:nvSpPr>
          <p:cNvPr id="21" name="Прямоугольник 20">
            <a:extLst>
              <a:ext uri="{FF2B5EF4-FFF2-40B4-BE49-F238E27FC236}">
                <a16:creationId xmlns="" xmlns:a16="http://schemas.microsoft.com/office/drawing/2014/main" id="{2970ABF0-5D42-4D86-B0BE-791B4C293630}"/>
              </a:ext>
            </a:extLst>
          </p:cNvPr>
          <p:cNvSpPr/>
          <p:nvPr/>
        </p:nvSpPr>
        <p:spPr>
          <a:xfrm>
            <a:off x="1315873" y="4251583"/>
            <a:ext cx="1364476" cy="400110"/>
          </a:xfrm>
          <a:prstGeom prst="rect">
            <a:avLst/>
          </a:prstGeom>
        </p:spPr>
        <p:txBody>
          <a:bodyPr wrap="none">
            <a:spAutoFit/>
          </a:bodyPr>
          <a:lstStyle/>
          <a:p>
            <a:r>
              <a:rPr lang="ru-RU" sz="2000" b="1" dirty="0" smtClean="0">
                <a:solidFill>
                  <a:schemeClr val="bg1"/>
                </a:solidFill>
              </a:rPr>
              <a:t>Заявление</a:t>
            </a:r>
            <a:endParaRPr lang="ru-RU" sz="2000" b="1" dirty="0">
              <a:solidFill>
                <a:schemeClr val="bg1"/>
              </a:solidFill>
            </a:endParaRPr>
          </a:p>
        </p:txBody>
      </p:sp>
      <p:sp>
        <p:nvSpPr>
          <p:cNvPr id="22" name="Прямоугольник 21">
            <a:extLst>
              <a:ext uri="{FF2B5EF4-FFF2-40B4-BE49-F238E27FC236}">
                <a16:creationId xmlns="" xmlns:a16="http://schemas.microsoft.com/office/drawing/2014/main" id="{69FA226F-89A8-4129-AEB8-E280731940D7}"/>
              </a:ext>
            </a:extLst>
          </p:cNvPr>
          <p:cNvSpPr/>
          <p:nvPr/>
        </p:nvSpPr>
        <p:spPr>
          <a:xfrm>
            <a:off x="4326342" y="3609000"/>
            <a:ext cx="1470275" cy="707886"/>
          </a:xfrm>
          <a:prstGeom prst="rect">
            <a:avLst/>
          </a:prstGeom>
        </p:spPr>
        <p:txBody>
          <a:bodyPr wrap="none">
            <a:spAutoFit/>
          </a:bodyPr>
          <a:lstStyle/>
          <a:p>
            <a:pPr algn="ctr"/>
            <a:r>
              <a:rPr lang="ru-RU" sz="2000" b="1" dirty="0" smtClean="0">
                <a:solidFill>
                  <a:schemeClr val="bg1"/>
                </a:solidFill>
              </a:rPr>
              <a:t>Заявления </a:t>
            </a:r>
          </a:p>
          <a:p>
            <a:pPr algn="ctr"/>
            <a:r>
              <a:rPr lang="ru-RU" sz="2000" b="1" dirty="0" smtClean="0">
                <a:solidFill>
                  <a:schemeClr val="bg1"/>
                </a:solidFill>
              </a:rPr>
              <a:t>и описания</a:t>
            </a:r>
            <a:endParaRPr lang="ru-RU" sz="2000" b="1" dirty="0">
              <a:solidFill>
                <a:schemeClr val="bg1"/>
              </a:solidFill>
            </a:endParaRPr>
          </a:p>
        </p:txBody>
      </p:sp>
      <p:sp>
        <p:nvSpPr>
          <p:cNvPr id="23" name="Прямоугольник 22">
            <a:extLst>
              <a:ext uri="{FF2B5EF4-FFF2-40B4-BE49-F238E27FC236}">
                <a16:creationId xmlns="" xmlns:a16="http://schemas.microsoft.com/office/drawing/2014/main" id="{DCF0B5D1-28C3-4EAC-B73D-699CAFA745EE}"/>
              </a:ext>
            </a:extLst>
          </p:cNvPr>
          <p:cNvSpPr/>
          <p:nvPr/>
        </p:nvSpPr>
        <p:spPr>
          <a:xfrm>
            <a:off x="7174423" y="3251350"/>
            <a:ext cx="1362874" cy="400110"/>
          </a:xfrm>
          <a:prstGeom prst="rect">
            <a:avLst/>
          </a:prstGeom>
        </p:spPr>
        <p:txBody>
          <a:bodyPr wrap="none">
            <a:spAutoFit/>
          </a:bodyPr>
          <a:lstStyle/>
          <a:p>
            <a:r>
              <a:rPr lang="ru-RU" sz="2000" b="1" dirty="0" smtClean="0">
                <a:solidFill>
                  <a:schemeClr val="bg1"/>
                </a:solidFill>
              </a:rPr>
              <a:t>Заявления</a:t>
            </a:r>
            <a:endParaRPr lang="ru-RU" sz="2000" b="1" dirty="0">
              <a:solidFill>
                <a:schemeClr val="bg1"/>
              </a:solidFill>
            </a:endParaRPr>
          </a:p>
        </p:txBody>
      </p:sp>
      <p:sp>
        <p:nvSpPr>
          <p:cNvPr id="24" name="Прямоугольник 23">
            <a:extLst>
              <a:ext uri="{FF2B5EF4-FFF2-40B4-BE49-F238E27FC236}">
                <a16:creationId xmlns="" xmlns:a16="http://schemas.microsoft.com/office/drawing/2014/main" id="{9089D37A-2B95-4AB4-97B0-7B83AA25AB66}"/>
              </a:ext>
            </a:extLst>
          </p:cNvPr>
          <p:cNvSpPr/>
          <p:nvPr/>
        </p:nvSpPr>
        <p:spPr>
          <a:xfrm>
            <a:off x="10101000" y="2574000"/>
            <a:ext cx="1575239" cy="707886"/>
          </a:xfrm>
          <a:prstGeom prst="rect">
            <a:avLst/>
          </a:prstGeom>
        </p:spPr>
        <p:txBody>
          <a:bodyPr wrap="none">
            <a:spAutoFit/>
          </a:bodyPr>
          <a:lstStyle/>
          <a:p>
            <a:pPr algn="ctr"/>
            <a:r>
              <a:rPr lang="ru-RU" sz="2000" b="1" dirty="0" smtClean="0">
                <a:solidFill>
                  <a:schemeClr val="bg1"/>
                </a:solidFill>
              </a:rPr>
              <a:t>Список </a:t>
            </a:r>
          </a:p>
          <a:p>
            <a:pPr algn="ctr"/>
            <a:r>
              <a:rPr lang="ru-RU" sz="2000" b="1" dirty="0" smtClean="0">
                <a:solidFill>
                  <a:schemeClr val="bg1"/>
                </a:solidFill>
              </a:rPr>
              <a:t>аттестуемых</a:t>
            </a:r>
            <a:endParaRPr lang="ru-RU" sz="2000" b="1" dirty="0">
              <a:solidFill>
                <a:schemeClr val="bg1"/>
              </a:solidFill>
            </a:endParaRPr>
          </a:p>
        </p:txBody>
      </p:sp>
      <p:pic>
        <p:nvPicPr>
          <p:cNvPr id="25" name="Рисунок 24">
            <a:extLst>
              <a:ext uri="{FF2B5EF4-FFF2-40B4-BE49-F238E27FC236}">
                <a16:creationId xmlns="" xmlns:a16="http://schemas.microsoft.com/office/drawing/2014/main" id="{D60C65D1-41FA-4A55-AD14-C385D923D515}"/>
              </a:ext>
            </a:extLst>
          </p:cNvPr>
          <p:cNvPicPr>
            <a:picLocks noChangeAspect="1"/>
          </p:cNvPicPr>
          <p:nvPr/>
        </p:nvPicPr>
        <p:blipFill>
          <a:blip r:embed="rId2" cstate="print">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rcRect/>
          <a:stretch/>
        </p:blipFill>
        <p:spPr>
          <a:xfrm>
            <a:off x="667100" y="4236252"/>
            <a:ext cx="432000" cy="432000"/>
          </a:xfrm>
          <a:prstGeom prst="rect">
            <a:avLst/>
          </a:prstGeom>
        </p:spPr>
      </p:pic>
      <p:pic>
        <p:nvPicPr>
          <p:cNvPr id="26" name="Рисунок 25">
            <a:extLst>
              <a:ext uri="{FF2B5EF4-FFF2-40B4-BE49-F238E27FC236}">
                <a16:creationId xmlns="" xmlns:a16="http://schemas.microsoft.com/office/drawing/2014/main" id="{AC3C22AE-6121-49D1-9BD1-B3E87BC97B46}"/>
              </a:ext>
            </a:extLst>
          </p:cNvPr>
          <p:cNvPicPr>
            <a:picLocks noChangeAspect="1"/>
          </p:cNvPicPr>
          <p:nvPr/>
        </p:nvPicPr>
        <p:blipFill>
          <a:blip r:embed="rId4" cstate="print">
            <a:extLst>
              <a:ext uri="{28A0092B-C50C-407E-A947-70E740481C1C}">
                <a14:useLocalDpi xmlns="" xmlns:a14="http://schemas.microsoft.com/office/drawing/2010/main" val="0"/>
              </a:ext>
              <a:ext uri="{96DAC541-7B7A-43D3-8B79-37D633B846F1}">
                <asvg:svgBlip xmlns="" xmlns:asvg="http://schemas.microsoft.com/office/drawing/2016/SVG/main" r:embed="rId5"/>
              </a:ext>
            </a:extLst>
          </a:blip>
          <a:srcRect/>
          <a:stretch/>
        </p:blipFill>
        <p:spPr>
          <a:xfrm>
            <a:off x="3688846" y="3732626"/>
            <a:ext cx="432000" cy="432000"/>
          </a:xfrm>
          <a:prstGeom prst="rect">
            <a:avLst/>
          </a:prstGeom>
        </p:spPr>
      </p:pic>
      <p:pic>
        <p:nvPicPr>
          <p:cNvPr id="27" name="Рисунок 26">
            <a:extLst>
              <a:ext uri="{FF2B5EF4-FFF2-40B4-BE49-F238E27FC236}">
                <a16:creationId xmlns="" xmlns:a16="http://schemas.microsoft.com/office/drawing/2014/main" id="{D60F84A1-6BF8-47EA-95CB-734BFBD3A667}"/>
              </a:ext>
            </a:extLst>
          </p:cNvPr>
          <p:cNvPicPr>
            <a:picLocks noChangeAspect="1"/>
          </p:cNvPicPr>
          <p:nvPr/>
        </p:nvPicPr>
        <p:blipFill>
          <a:blip r:embed="rId6" cstate="print">
            <a:extLst>
              <a:ext uri="{28A0092B-C50C-407E-A947-70E740481C1C}">
                <a14:useLocalDpi xmlns="" xmlns:a14="http://schemas.microsoft.com/office/drawing/2010/main" val="0"/>
              </a:ext>
              <a:ext uri="{96DAC541-7B7A-43D3-8B79-37D633B846F1}">
                <asvg:svgBlip xmlns="" xmlns:asvg="http://schemas.microsoft.com/office/drawing/2016/SVG/main" r:embed="rId7"/>
              </a:ext>
            </a:extLst>
          </a:blip>
          <a:stretch>
            <a:fillRect/>
          </a:stretch>
        </p:blipFill>
        <p:spPr>
          <a:xfrm>
            <a:off x="6547836" y="3246750"/>
            <a:ext cx="432000" cy="432000"/>
          </a:xfrm>
          <a:prstGeom prst="rect">
            <a:avLst/>
          </a:prstGeom>
        </p:spPr>
      </p:pic>
      <p:pic>
        <p:nvPicPr>
          <p:cNvPr id="28" name="Рисунок 27">
            <a:extLst>
              <a:ext uri="{FF2B5EF4-FFF2-40B4-BE49-F238E27FC236}">
                <a16:creationId xmlns="" xmlns:a16="http://schemas.microsoft.com/office/drawing/2014/main" id="{AB38B191-52F0-4D55-8A06-7DFBCE2E6BBD}"/>
              </a:ext>
            </a:extLst>
          </p:cNvPr>
          <p:cNvPicPr>
            <a:picLocks noChangeAspect="1"/>
          </p:cNvPicPr>
          <p:nvPr/>
        </p:nvPicPr>
        <p:blipFill>
          <a:blip r:embed="rId8" cstate="print">
            <a:extLst>
              <a:ext uri="{28A0092B-C50C-407E-A947-70E740481C1C}">
                <a14:useLocalDpi xmlns="" xmlns:a14="http://schemas.microsoft.com/office/drawing/2010/main" val="0"/>
              </a:ext>
              <a:ext uri="{96DAC541-7B7A-43D3-8B79-37D633B846F1}">
                <asvg:svgBlip xmlns="" xmlns:asvg="http://schemas.microsoft.com/office/drawing/2016/SVG/main" r:embed="rId9"/>
              </a:ext>
            </a:extLst>
          </a:blip>
          <a:stretch>
            <a:fillRect/>
          </a:stretch>
        </p:blipFill>
        <p:spPr>
          <a:xfrm>
            <a:off x="9525143" y="2769750"/>
            <a:ext cx="396000" cy="396000"/>
          </a:xfrm>
          <a:prstGeom prst="rect">
            <a:avLst/>
          </a:prstGeom>
        </p:spPr>
      </p:pic>
      <p:sp>
        <p:nvSpPr>
          <p:cNvPr id="29" name="TextBox 28">
            <a:extLst>
              <a:ext uri="{FF2B5EF4-FFF2-40B4-BE49-F238E27FC236}">
                <a16:creationId xmlns="" xmlns:a16="http://schemas.microsoft.com/office/drawing/2014/main" id="{AD7A50CE-223B-42EC-8453-6F47F0B0CF0C}"/>
              </a:ext>
            </a:extLst>
          </p:cNvPr>
          <p:cNvSpPr txBox="1"/>
          <p:nvPr/>
        </p:nvSpPr>
        <p:spPr>
          <a:xfrm>
            <a:off x="3576000" y="4374001"/>
            <a:ext cx="2175824" cy="1892826"/>
          </a:xfrm>
          <a:prstGeom prst="rect">
            <a:avLst/>
          </a:prstGeom>
          <a:noFill/>
        </p:spPr>
        <p:txBody>
          <a:bodyPr wrap="square" rtlCol="0">
            <a:spAutoFit/>
          </a:bodyPr>
          <a:lstStyle/>
          <a:p>
            <a:pPr algn="ctr"/>
            <a:r>
              <a:rPr lang="ru-RU" sz="1300" dirty="0" smtClean="0"/>
              <a:t>Сдаются в МБУ «Методический центр» ответственным за аттестацию в ОУ</a:t>
            </a:r>
          </a:p>
          <a:p>
            <a:pPr algn="ctr"/>
            <a:r>
              <a:rPr lang="ru-RU" sz="1300" dirty="0" smtClean="0"/>
              <a:t>(заявление - подписанные заявителем и руководителем ОУ, описание - подписанное заявителем)</a:t>
            </a:r>
            <a:endParaRPr lang="ru-RU" sz="1300" dirty="0"/>
          </a:p>
        </p:txBody>
      </p:sp>
      <p:sp>
        <p:nvSpPr>
          <p:cNvPr id="30" name="TextBox 29">
            <a:extLst>
              <a:ext uri="{FF2B5EF4-FFF2-40B4-BE49-F238E27FC236}">
                <a16:creationId xmlns="" xmlns:a16="http://schemas.microsoft.com/office/drawing/2014/main" id="{C35CA774-2D76-40C6-9BA5-335FD2E81651}"/>
              </a:ext>
            </a:extLst>
          </p:cNvPr>
          <p:cNvSpPr txBox="1"/>
          <p:nvPr/>
        </p:nvSpPr>
        <p:spPr>
          <a:xfrm>
            <a:off x="6490778" y="3953852"/>
            <a:ext cx="2175824" cy="1600438"/>
          </a:xfrm>
          <a:prstGeom prst="rect">
            <a:avLst/>
          </a:prstGeom>
          <a:noFill/>
        </p:spPr>
        <p:txBody>
          <a:bodyPr wrap="square" rtlCol="0">
            <a:spAutoFit/>
          </a:bodyPr>
          <a:lstStyle/>
          <a:p>
            <a:pPr algn="ctr"/>
            <a:r>
              <a:rPr lang="ru-RU" sz="1400" dirty="0" smtClean="0"/>
              <a:t>Руководители ГМО подписывают печатные варианты ранее согласованных аттестационных заявлений согласно спискам</a:t>
            </a:r>
            <a:endParaRPr lang="ru-RU" sz="1400" dirty="0"/>
          </a:p>
        </p:txBody>
      </p:sp>
      <p:sp>
        <p:nvSpPr>
          <p:cNvPr id="31" name="TextBox 30">
            <a:extLst>
              <a:ext uri="{FF2B5EF4-FFF2-40B4-BE49-F238E27FC236}">
                <a16:creationId xmlns="" xmlns:a16="http://schemas.microsoft.com/office/drawing/2014/main" id="{32120625-2D95-4847-912D-D838426A94DA}"/>
              </a:ext>
            </a:extLst>
          </p:cNvPr>
          <p:cNvSpPr txBox="1"/>
          <p:nvPr/>
        </p:nvSpPr>
        <p:spPr>
          <a:xfrm>
            <a:off x="9417537" y="3458852"/>
            <a:ext cx="2175824" cy="1600438"/>
          </a:xfrm>
          <a:prstGeom prst="rect">
            <a:avLst/>
          </a:prstGeom>
          <a:noFill/>
        </p:spPr>
        <p:txBody>
          <a:bodyPr wrap="square" rtlCol="0">
            <a:spAutoFit/>
          </a:bodyPr>
          <a:lstStyle/>
          <a:p>
            <a:pPr algn="ctr"/>
            <a:r>
              <a:rPr lang="ru-RU" sz="1400" dirty="0" smtClean="0"/>
              <a:t>Сформированный список аттестуемых педагогических работников  направляется в Министерство образования Красноярского края</a:t>
            </a:r>
            <a:endParaRPr lang="ru-RU" sz="1400" dirty="0"/>
          </a:p>
        </p:txBody>
      </p:sp>
      <p:sp>
        <p:nvSpPr>
          <p:cNvPr id="32" name="TextBox 31">
            <a:extLst>
              <a:ext uri="{FF2B5EF4-FFF2-40B4-BE49-F238E27FC236}">
                <a16:creationId xmlns="" xmlns:a16="http://schemas.microsoft.com/office/drawing/2014/main" id="{44417080-A692-44A8-B1BB-FAA635371D19}"/>
              </a:ext>
            </a:extLst>
          </p:cNvPr>
          <p:cNvSpPr txBox="1"/>
          <p:nvPr/>
        </p:nvSpPr>
        <p:spPr>
          <a:xfrm>
            <a:off x="1144143" y="3600817"/>
            <a:ext cx="1165577" cy="461665"/>
          </a:xfrm>
          <a:prstGeom prst="rect">
            <a:avLst/>
          </a:prstGeom>
          <a:noFill/>
        </p:spPr>
        <p:txBody>
          <a:bodyPr wrap="none" rtlCol="0">
            <a:spAutoFit/>
          </a:bodyPr>
          <a:lstStyle/>
          <a:p>
            <a:pPr algn="ctr"/>
            <a:r>
              <a:rPr lang="ru-RU" sz="2400" b="1" dirty="0" smtClean="0">
                <a:solidFill>
                  <a:schemeClr val="bg1"/>
                </a:solidFill>
              </a:rPr>
              <a:t>Апрель</a:t>
            </a:r>
            <a:endParaRPr lang="ru-RU" sz="2400" b="1" dirty="0">
              <a:solidFill>
                <a:schemeClr val="bg1"/>
              </a:solidFill>
            </a:endParaRPr>
          </a:p>
        </p:txBody>
      </p:sp>
      <p:sp>
        <p:nvSpPr>
          <p:cNvPr id="2" name="Заголовок 1">
            <a:extLst>
              <a:ext uri="{FF2B5EF4-FFF2-40B4-BE49-F238E27FC236}">
                <a16:creationId xmlns="" xmlns:a16="http://schemas.microsoft.com/office/drawing/2014/main" id="{1D40883D-ACBF-462A-8056-050E3BA474C1}"/>
              </a:ext>
            </a:extLst>
          </p:cNvPr>
          <p:cNvSpPr>
            <a:spLocks noGrp="1"/>
          </p:cNvSpPr>
          <p:nvPr>
            <p:ph type="title"/>
          </p:nvPr>
        </p:nvSpPr>
        <p:spPr>
          <a:xfrm>
            <a:off x="111000" y="0"/>
            <a:ext cx="10342800" cy="1325563"/>
          </a:xfrm>
        </p:spPr>
        <p:txBody>
          <a:bodyPr>
            <a:normAutofit fontScale="90000"/>
          </a:bodyPr>
          <a:lstStyle/>
          <a:p>
            <a:pPr algn="ctr"/>
            <a:r>
              <a:rPr lang="ru-RU" dirty="0" smtClean="0"/>
              <a:t>Регламент работы с заявлениями</a:t>
            </a:r>
            <a:endParaRPr lang="ru-RU" dirty="0"/>
          </a:p>
        </p:txBody>
      </p:sp>
      <p:pic>
        <p:nvPicPr>
          <p:cNvPr id="34" name="Picture 2" descr="http://qrcoder.ru/code/?https%3A%2F%2Fforms.gle%2FBCksrPocFwVrPZhu6&amp;4&amp;0"/>
          <p:cNvPicPr>
            <a:picLocks noChangeAspect="1" noChangeArrowheads="1"/>
          </p:cNvPicPr>
          <p:nvPr/>
        </p:nvPicPr>
        <p:blipFill>
          <a:blip r:embed="rId10" cstate="print"/>
          <a:srcRect/>
          <a:stretch>
            <a:fillRect/>
          </a:stretch>
        </p:blipFill>
        <p:spPr bwMode="auto">
          <a:xfrm>
            <a:off x="0" y="1494000"/>
            <a:ext cx="1409700" cy="1409700"/>
          </a:xfrm>
          <a:prstGeom prst="rect">
            <a:avLst/>
          </a:prstGeom>
          <a:noFill/>
        </p:spPr>
      </p:pic>
    </p:spTree>
    <p:extLst>
      <p:ext uri="{BB962C8B-B14F-4D97-AF65-F5344CB8AC3E}">
        <p14:creationId xmlns="" xmlns:p14="http://schemas.microsoft.com/office/powerpoint/2010/main" val="19866549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a:extLst>
              <a:ext uri="{FF2B5EF4-FFF2-40B4-BE49-F238E27FC236}">
                <a16:creationId xmlns="" xmlns:a16="http://schemas.microsoft.com/office/drawing/2014/main" id="{14A81A7E-7FD4-4983-805D-771D781C8751}"/>
              </a:ext>
            </a:extLst>
          </p:cNvPr>
          <p:cNvCxnSpPr>
            <a:cxnSpLocks/>
          </p:cNvCxnSpPr>
          <p:nvPr/>
        </p:nvCxnSpPr>
        <p:spPr>
          <a:xfrm flipV="1">
            <a:off x="6060751" y="1629605"/>
            <a:ext cx="0" cy="1561798"/>
          </a:xfrm>
          <a:prstGeom prst="line">
            <a:avLst/>
          </a:prstGeom>
          <a:ln w="63500">
            <a:solidFill>
              <a:schemeClr val="accent3"/>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 xmlns:a16="http://schemas.microsoft.com/office/drawing/2014/main" id="{A1D76F99-F115-4523-B495-1F1338A9AC9E}"/>
              </a:ext>
            </a:extLst>
          </p:cNvPr>
          <p:cNvCxnSpPr>
            <a:cxnSpLocks/>
          </p:cNvCxnSpPr>
          <p:nvPr/>
        </p:nvCxnSpPr>
        <p:spPr>
          <a:xfrm flipV="1">
            <a:off x="8259908" y="4491000"/>
            <a:ext cx="0" cy="1800771"/>
          </a:xfrm>
          <a:prstGeom prst="line">
            <a:avLst/>
          </a:prstGeom>
          <a:ln w="63500">
            <a:solidFill>
              <a:schemeClr val="accent4"/>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a:extLst>
              <a:ext uri="{FF2B5EF4-FFF2-40B4-BE49-F238E27FC236}">
                <a16:creationId xmlns="" xmlns:a16="http://schemas.microsoft.com/office/drawing/2014/main" id="{23F730C4-F774-4101-97DE-2404EB5BCA4C}"/>
              </a:ext>
            </a:extLst>
          </p:cNvPr>
          <p:cNvCxnSpPr>
            <a:cxnSpLocks/>
          </p:cNvCxnSpPr>
          <p:nvPr/>
        </p:nvCxnSpPr>
        <p:spPr>
          <a:xfrm flipV="1">
            <a:off x="10459065" y="1629605"/>
            <a:ext cx="0" cy="1511397"/>
          </a:xfrm>
          <a:prstGeom prst="line">
            <a:avLst/>
          </a:prstGeom>
          <a:ln w="63500">
            <a:solidFill>
              <a:schemeClr val="accent5"/>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a:extLst>
              <a:ext uri="{FF2B5EF4-FFF2-40B4-BE49-F238E27FC236}">
                <a16:creationId xmlns="" xmlns:a16="http://schemas.microsoft.com/office/drawing/2014/main" id="{2E6701BB-0D4C-4F74-B080-0ED463280887}"/>
              </a:ext>
            </a:extLst>
          </p:cNvPr>
          <p:cNvCxnSpPr>
            <a:cxnSpLocks/>
          </p:cNvCxnSpPr>
          <p:nvPr/>
        </p:nvCxnSpPr>
        <p:spPr>
          <a:xfrm flipV="1">
            <a:off x="3861594" y="4490999"/>
            <a:ext cx="0" cy="1800772"/>
          </a:xfrm>
          <a:prstGeom prst="line">
            <a:avLst/>
          </a:prstGeom>
          <a:ln w="63500">
            <a:solidFill>
              <a:schemeClr val="accent2"/>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a:extLst>
              <a:ext uri="{FF2B5EF4-FFF2-40B4-BE49-F238E27FC236}">
                <a16:creationId xmlns="" xmlns:a16="http://schemas.microsoft.com/office/drawing/2014/main" id="{00EEEC19-97EB-44F7-B920-77E8D87D3B56}"/>
              </a:ext>
            </a:extLst>
          </p:cNvPr>
          <p:cNvCxnSpPr>
            <a:cxnSpLocks/>
          </p:cNvCxnSpPr>
          <p:nvPr/>
        </p:nvCxnSpPr>
        <p:spPr>
          <a:xfrm flipV="1">
            <a:off x="1656093" y="1629605"/>
            <a:ext cx="0" cy="1561719"/>
          </a:xfrm>
          <a:prstGeom prst="line">
            <a:avLst/>
          </a:prstGeom>
          <a:ln w="635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4" name="Прямоугольник: скругленные углы 43">
            <a:extLst>
              <a:ext uri="{FF2B5EF4-FFF2-40B4-BE49-F238E27FC236}">
                <a16:creationId xmlns="" xmlns:a16="http://schemas.microsoft.com/office/drawing/2014/main" id="{6AC39155-5CDD-4F22-B3BF-A95CE75F6730}"/>
              </a:ext>
            </a:extLst>
          </p:cNvPr>
          <p:cNvSpPr/>
          <p:nvPr/>
        </p:nvSpPr>
        <p:spPr>
          <a:xfrm>
            <a:off x="-4496" y="3693445"/>
            <a:ext cx="1125000" cy="261610"/>
          </a:xfrm>
          <a:prstGeom prst="roundRect">
            <a:avLst>
              <a:gd name="adj" fmla="val 50000"/>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скругленные углы 39">
            <a:extLst>
              <a:ext uri="{FF2B5EF4-FFF2-40B4-BE49-F238E27FC236}">
                <a16:creationId xmlns="" xmlns:a16="http://schemas.microsoft.com/office/drawing/2014/main" id="{04DBA5C9-3979-4DB8-B545-DD186C8A1B8A}"/>
              </a:ext>
            </a:extLst>
          </p:cNvPr>
          <p:cNvSpPr/>
          <p:nvPr/>
        </p:nvSpPr>
        <p:spPr>
          <a:xfrm>
            <a:off x="2196595" y="3693445"/>
            <a:ext cx="1125000" cy="261610"/>
          </a:xfrm>
          <a:prstGeom prst="roundRect">
            <a:avLst>
              <a:gd name="adj" fmla="val 50000"/>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скругленные углы 9">
            <a:extLst>
              <a:ext uri="{FF2B5EF4-FFF2-40B4-BE49-F238E27FC236}">
                <a16:creationId xmlns="" xmlns:a16="http://schemas.microsoft.com/office/drawing/2014/main" id="{E7CBDC92-1E99-40C4-886D-B51AE33C8BC2}"/>
              </a:ext>
            </a:extLst>
          </p:cNvPr>
          <p:cNvSpPr/>
          <p:nvPr/>
        </p:nvSpPr>
        <p:spPr>
          <a:xfrm>
            <a:off x="11001000" y="3693445"/>
            <a:ext cx="1125000" cy="261610"/>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скругленные углы 35">
            <a:extLst>
              <a:ext uri="{FF2B5EF4-FFF2-40B4-BE49-F238E27FC236}">
                <a16:creationId xmlns="" xmlns:a16="http://schemas.microsoft.com/office/drawing/2014/main" id="{E1BCF50E-814B-4ED7-8286-E68457B00209}"/>
              </a:ext>
            </a:extLst>
          </p:cNvPr>
          <p:cNvSpPr/>
          <p:nvPr/>
        </p:nvSpPr>
        <p:spPr>
          <a:xfrm>
            <a:off x="8794066" y="3685196"/>
            <a:ext cx="1125000" cy="261610"/>
          </a:xfrm>
          <a:prstGeom prst="roundRect">
            <a:avLst>
              <a:gd name="adj" fmla="val 50000"/>
            </a:avLst>
          </a:prstGeom>
          <a:solidFill>
            <a:schemeClr val="accent5">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скругленные углы 31">
            <a:extLst>
              <a:ext uri="{FF2B5EF4-FFF2-40B4-BE49-F238E27FC236}">
                <a16:creationId xmlns="" xmlns:a16="http://schemas.microsoft.com/office/drawing/2014/main" id="{EA4B202C-3C80-42A0-9518-2CA5B2117EA2}"/>
              </a:ext>
            </a:extLst>
          </p:cNvPr>
          <p:cNvSpPr/>
          <p:nvPr/>
        </p:nvSpPr>
        <p:spPr>
          <a:xfrm>
            <a:off x="6594909" y="3685196"/>
            <a:ext cx="1125000" cy="261610"/>
          </a:xfrm>
          <a:prstGeom prst="roundRect">
            <a:avLst>
              <a:gd name="adj" fmla="val 50000"/>
            </a:avLst>
          </a:prstGeom>
          <a:solidFill>
            <a:schemeClr val="accent4">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скругленные углы 8">
            <a:extLst>
              <a:ext uri="{FF2B5EF4-FFF2-40B4-BE49-F238E27FC236}">
                <a16:creationId xmlns="" xmlns:a16="http://schemas.microsoft.com/office/drawing/2014/main" id="{B6033E88-9232-4015-BD75-CF85F55FDE24}"/>
              </a:ext>
            </a:extLst>
          </p:cNvPr>
          <p:cNvSpPr/>
          <p:nvPr/>
        </p:nvSpPr>
        <p:spPr>
          <a:xfrm>
            <a:off x="4395752" y="3685196"/>
            <a:ext cx="1125000" cy="261610"/>
          </a:xfrm>
          <a:prstGeom prst="roundRect">
            <a:avLst>
              <a:gd name="adj" fmla="val 50000"/>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4">
            <a:extLst>
              <a:ext uri="{FF2B5EF4-FFF2-40B4-BE49-F238E27FC236}">
                <a16:creationId xmlns="" xmlns:a16="http://schemas.microsoft.com/office/drawing/2014/main" id="{3505BDEA-CB6B-4675-AFA8-719804B93B42}"/>
              </a:ext>
            </a:extLst>
          </p:cNvPr>
          <p:cNvSpPr>
            <a:spLocks noGrp="1"/>
          </p:cNvSpPr>
          <p:nvPr>
            <p:ph type="title"/>
          </p:nvPr>
        </p:nvSpPr>
        <p:spPr>
          <a:xfrm>
            <a:off x="111000" y="0"/>
            <a:ext cx="10342800" cy="1325563"/>
          </a:xfrm>
        </p:spPr>
        <p:txBody>
          <a:bodyPr/>
          <a:lstStyle/>
          <a:p>
            <a:r>
              <a:rPr lang="ru-RU" dirty="0" smtClean="0"/>
              <a:t>График проведения аттестации</a:t>
            </a:r>
            <a:endParaRPr lang="ru-RU" dirty="0"/>
          </a:p>
        </p:txBody>
      </p:sp>
      <p:sp>
        <p:nvSpPr>
          <p:cNvPr id="13" name="ссылка" hidden="1">
            <a:extLst>
              <a:ext uri="{FF2B5EF4-FFF2-40B4-BE49-F238E27FC236}">
                <a16:creationId xmlns="" xmlns:a16="http://schemas.microsoft.com/office/drawing/2014/main" id="{AC0CBA2E-A8EE-4ED1-AF1C-FFE1E5F45D11}"/>
              </a:ext>
            </a:extLst>
          </p:cNvPr>
          <p:cNvSpPr/>
          <p:nvPr/>
        </p:nvSpPr>
        <p:spPr>
          <a:xfrm>
            <a:off x="3168650" y="501650"/>
            <a:ext cx="5854700" cy="5854700"/>
          </a:xfrm>
          <a:custGeom>
            <a:avLst/>
            <a:gdLst>
              <a:gd name="connsiteX0" fmla="*/ 2927350 w 5854700"/>
              <a:gd name="connsiteY0" fmla="*/ 1442350 h 5854700"/>
              <a:gd name="connsiteX1" fmla="*/ 1442350 w 5854700"/>
              <a:gd name="connsiteY1" fmla="*/ 2927350 h 5854700"/>
              <a:gd name="connsiteX2" fmla="*/ 2927350 w 5854700"/>
              <a:gd name="connsiteY2" fmla="*/ 4412350 h 5854700"/>
              <a:gd name="connsiteX3" fmla="*/ 4412350 w 5854700"/>
              <a:gd name="connsiteY3" fmla="*/ 2927350 h 5854700"/>
              <a:gd name="connsiteX4" fmla="*/ 2927350 w 5854700"/>
              <a:gd name="connsiteY4" fmla="*/ 1442350 h 5854700"/>
              <a:gd name="connsiteX5" fmla="*/ 2927350 w 5854700"/>
              <a:gd name="connsiteY5" fmla="*/ 0 h 5854700"/>
              <a:gd name="connsiteX6" fmla="*/ 5854700 w 5854700"/>
              <a:gd name="connsiteY6" fmla="*/ 2927350 h 5854700"/>
              <a:gd name="connsiteX7" fmla="*/ 2927350 w 5854700"/>
              <a:gd name="connsiteY7" fmla="*/ 5854700 h 5854700"/>
              <a:gd name="connsiteX8" fmla="*/ 0 w 5854700"/>
              <a:gd name="connsiteY8" fmla="*/ 2927350 h 5854700"/>
              <a:gd name="connsiteX9" fmla="*/ 2927350 w 5854700"/>
              <a:gd name="connsiteY9" fmla="*/ 0 h 5854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54700" h="5854700">
                <a:moveTo>
                  <a:pt x="2927350" y="1442350"/>
                </a:moveTo>
                <a:cubicBezTo>
                  <a:pt x="2107207" y="1442350"/>
                  <a:pt x="1442350" y="2107207"/>
                  <a:pt x="1442350" y="2927350"/>
                </a:cubicBezTo>
                <a:cubicBezTo>
                  <a:pt x="1442350" y="3747493"/>
                  <a:pt x="2107207" y="4412350"/>
                  <a:pt x="2927350" y="4412350"/>
                </a:cubicBezTo>
                <a:cubicBezTo>
                  <a:pt x="3747493" y="4412350"/>
                  <a:pt x="4412350" y="3747493"/>
                  <a:pt x="4412350" y="2927350"/>
                </a:cubicBezTo>
                <a:cubicBezTo>
                  <a:pt x="4412350" y="2107207"/>
                  <a:pt x="3747493" y="1442350"/>
                  <a:pt x="2927350" y="1442350"/>
                </a:cubicBezTo>
                <a:close/>
                <a:moveTo>
                  <a:pt x="2927350" y="0"/>
                </a:moveTo>
                <a:cubicBezTo>
                  <a:pt x="4544081" y="0"/>
                  <a:pt x="5854700" y="1310619"/>
                  <a:pt x="5854700" y="2927350"/>
                </a:cubicBezTo>
                <a:cubicBezTo>
                  <a:pt x="5854700" y="4544081"/>
                  <a:pt x="4544081" y="5854700"/>
                  <a:pt x="2927350" y="5854700"/>
                </a:cubicBezTo>
                <a:cubicBezTo>
                  <a:pt x="1310619" y="5854700"/>
                  <a:pt x="0" y="4544081"/>
                  <a:pt x="0" y="2927350"/>
                </a:cubicBezTo>
                <a:cubicBezTo>
                  <a:pt x="0" y="1310619"/>
                  <a:pt x="1310619" y="0"/>
                  <a:pt x="292735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ru-RU" dirty="0"/>
          </a:p>
        </p:txBody>
      </p:sp>
      <p:sp>
        <p:nvSpPr>
          <p:cNvPr id="22" name="Овал 21" hidden="1">
            <a:extLst>
              <a:ext uri="{FF2B5EF4-FFF2-40B4-BE49-F238E27FC236}">
                <a16:creationId xmlns="" xmlns:a16="http://schemas.microsoft.com/office/drawing/2014/main" id="{222C5F0B-6EFC-4407-96C1-A95810130485}"/>
              </a:ext>
            </a:extLst>
          </p:cNvPr>
          <p:cNvSpPr/>
          <p:nvPr/>
        </p:nvSpPr>
        <p:spPr>
          <a:xfrm>
            <a:off x="5239105" y="2187426"/>
            <a:ext cx="2475000" cy="2475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Круг: прозрачная заливка 1">
            <a:extLst>
              <a:ext uri="{FF2B5EF4-FFF2-40B4-BE49-F238E27FC236}">
                <a16:creationId xmlns="" xmlns:a16="http://schemas.microsoft.com/office/drawing/2014/main" id="{E7038086-CFE3-4E66-9A0C-472F0EC3BF2B}"/>
              </a:ext>
            </a:extLst>
          </p:cNvPr>
          <p:cNvSpPr/>
          <p:nvPr/>
        </p:nvSpPr>
        <p:spPr>
          <a:xfrm>
            <a:off x="5385753" y="3141002"/>
            <a:ext cx="1349998" cy="1349998"/>
          </a:xfrm>
          <a:prstGeom prst="donut">
            <a:avLst>
              <a:gd name="adj" fmla="val 16773"/>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 name="TextBox 2">
            <a:extLst>
              <a:ext uri="{FF2B5EF4-FFF2-40B4-BE49-F238E27FC236}">
                <a16:creationId xmlns="" xmlns:a16="http://schemas.microsoft.com/office/drawing/2014/main" id="{551D5FA4-2AD7-4E75-B141-583AEBFEFF53}"/>
              </a:ext>
            </a:extLst>
          </p:cNvPr>
          <p:cNvSpPr txBox="1"/>
          <p:nvPr/>
        </p:nvSpPr>
        <p:spPr>
          <a:xfrm>
            <a:off x="5556000" y="3564000"/>
            <a:ext cx="1032655" cy="400110"/>
          </a:xfrm>
          <a:prstGeom prst="rect">
            <a:avLst/>
          </a:prstGeom>
          <a:noFill/>
        </p:spPr>
        <p:txBody>
          <a:bodyPr wrap="none" rtlCol="0">
            <a:spAutoFit/>
          </a:bodyPr>
          <a:lstStyle/>
          <a:p>
            <a:r>
              <a:rPr lang="ru-RU" sz="2000" b="1" dirty="0" smtClean="0"/>
              <a:t>01.2024</a:t>
            </a:r>
            <a:endParaRPr lang="ru-RU" sz="2000" b="1" dirty="0"/>
          </a:p>
        </p:txBody>
      </p:sp>
      <p:sp>
        <p:nvSpPr>
          <p:cNvPr id="29" name="Круг: прозрачная заливка 28">
            <a:extLst>
              <a:ext uri="{FF2B5EF4-FFF2-40B4-BE49-F238E27FC236}">
                <a16:creationId xmlns="" xmlns:a16="http://schemas.microsoft.com/office/drawing/2014/main" id="{D9F73655-A39B-4DB9-BAD2-0048F55015B8}"/>
              </a:ext>
            </a:extLst>
          </p:cNvPr>
          <p:cNvSpPr/>
          <p:nvPr/>
        </p:nvSpPr>
        <p:spPr>
          <a:xfrm>
            <a:off x="7584910" y="3141002"/>
            <a:ext cx="1349998" cy="1349998"/>
          </a:xfrm>
          <a:prstGeom prst="donut">
            <a:avLst>
              <a:gd name="adj" fmla="val 16773"/>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0" name="TextBox 29">
            <a:extLst>
              <a:ext uri="{FF2B5EF4-FFF2-40B4-BE49-F238E27FC236}">
                <a16:creationId xmlns="" xmlns:a16="http://schemas.microsoft.com/office/drawing/2014/main" id="{099FD691-8BD0-4681-AADB-9B95900AB49F}"/>
              </a:ext>
            </a:extLst>
          </p:cNvPr>
          <p:cNvSpPr txBox="1"/>
          <p:nvPr/>
        </p:nvSpPr>
        <p:spPr>
          <a:xfrm>
            <a:off x="7806000" y="3519000"/>
            <a:ext cx="1018227" cy="646331"/>
          </a:xfrm>
          <a:prstGeom prst="rect">
            <a:avLst/>
          </a:prstGeom>
          <a:noFill/>
        </p:spPr>
        <p:txBody>
          <a:bodyPr wrap="none" rtlCol="0">
            <a:spAutoFit/>
          </a:bodyPr>
          <a:lstStyle/>
          <a:p>
            <a:r>
              <a:rPr lang="ru-RU" b="1" dirty="0" smtClean="0"/>
              <a:t>02.2024-</a:t>
            </a:r>
          </a:p>
          <a:p>
            <a:r>
              <a:rPr lang="ru-RU" b="1" dirty="0" smtClean="0"/>
              <a:t>04.2024</a:t>
            </a:r>
            <a:endParaRPr lang="ru-RU" b="1" dirty="0"/>
          </a:p>
        </p:txBody>
      </p:sp>
      <p:sp>
        <p:nvSpPr>
          <p:cNvPr id="33" name="Круг: прозрачная заливка 32">
            <a:extLst>
              <a:ext uri="{FF2B5EF4-FFF2-40B4-BE49-F238E27FC236}">
                <a16:creationId xmlns="" xmlns:a16="http://schemas.microsoft.com/office/drawing/2014/main" id="{E8E60BE0-1FF4-412C-9950-FADE697C7B2B}"/>
              </a:ext>
            </a:extLst>
          </p:cNvPr>
          <p:cNvSpPr/>
          <p:nvPr/>
        </p:nvSpPr>
        <p:spPr>
          <a:xfrm>
            <a:off x="9784067" y="3141002"/>
            <a:ext cx="1349998" cy="1349998"/>
          </a:xfrm>
          <a:prstGeom prst="donut">
            <a:avLst>
              <a:gd name="adj" fmla="val 16773"/>
            </a:avLst>
          </a:pr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TextBox 33">
            <a:extLst>
              <a:ext uri="{FF2B5EF4-FFF2-40B4-BE49-F238E27FC236}">
                <a16:creationId xmlns="" xmlns:a16="http://schemas.microsoft.com/office/drawing/2014/main" id="{248B254D-6E99-406E-88A3-1CAC11E9F9D7}"/>
              </a:ext>
            </a:extLst>
          </p:cNvPr>
          <p:cNvSpPr txBox="1"/>
          <p:nvPr/>
        </p:nvSpPr>
        <p:spPr>
          <a:xfrm>
            <a:off x="9966000" y="3564000"/>
            <a:ext cx="1032655" cy="400110"/>
          </a:xfrm>
          <a:prstGeom prst="rect">
            <a:avLst/>
          </a:prstGeom>
          <a:noFill/>
        </p:spPr>
        <p:txBody>
          <a:bodyPr wrap="none" rtlCol="0">
            <a:spAutoFit/>
          </a:bodyPr>
          <a:lstStyle/>
          <a:p>
            <a:r>
              <a:rPr lang="ru-RU" sz="2000" b="1" dirty="0" smtClean="0"/>
              <a:t>05.2024</a:t>
            </a:r>
            <a:endParaRPr lang="ru-RU" sz="2000" b="1" dirty="0"/>
          </a:p>
        </p:txBody>
      </p:sp>
      <p:sp>
        <p:nvSpPr>
          <p:cNvPr id="37" name="Круг: прозрачная заливка 36">
            <a:extLst>
              <a:ext uri="{FF2B5EF4-FFF2-40B4-BE49-F238E27FC236}">
                <a16:creationId xmlns="" xmlns:a16="http://schemas.microsoft.com/office/drawing/2014/main" id="{8AFCD26B-71F5-4DC5-9848-B2DBE26F1B5E}"/>
              </a:ext>
            </a:extLst>
          </p:cNvPr>
          <p:cNvSpPr/>
          <p:nvPr/>
        </p:nvSpPr>
        <p:spPr>
          <a:xfrm>
            <a:off x="3186596" y="3149251"/>
            <a:ext cx="1349998" cy="1349998"/>
          </a:xfrm>
          <a:prstGeom prst="donut">
            <a:avLst>
              <a:gd name="adj" fmla="val 16773"/>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8" name="TextBox 37">
            <a:extLst>
              <a:ext uri="{FF2B5EF4-FFF2-40B4-BE49-F238E27FC236}">
                <a16:creationId xmlns="" xmlns:a16="http://schemas.microsoft.com/office/drawing/2014/main" id="{CC619528-C8CA-48CA-8684-CB42F5F57885}"/>
              </a:ext>
            </a:extLst>
          </p:cNvPr>
          <p:cNvSpPr txBox="1"/>
          <p:nvPr/>
        </p:nvSpPr>
        <p:spPr>
          <a:xfrm>
            <a:off x="3396000" y="3519000"/>
            <a:ext cx="1018227" cy="646331"/>
          </a:xfrm>
          <a:prstGeom prst="rect">
            <a:avLst/>
          </a:prstGeom>
          <a:noFill/>
        </p:spPr>
        <p:txBody>
          <a:bodyPr wrap="none" rtlCol="0">
            <a:spAutoFit/>
          </a:bodyPr>
          <a:lstStyle/>
          <a:p>
            <a:r>
              <a:rPr lang="ru-RU" b="1" dirty="0" smtClean="0"/>
              <a:t>10.2024-</a:t>
            </a:r>
          </a:p>
          <a:p>
            <a:r>
              <a:rPr lang="ru-RU" b="1" dirty="0" smtClean="0"/>
              <a:t>12.2024</a:t>
            </a:r>
            <a:endParaRPr lang="ru-RU" b="1" dirty="0"/>
          </a:p>
        </p:txBody>
      </p:sp>
      <p:sp>
        <p:nvSpPr>
          <p:cNvPr id="41" name="Круг: прозрачная заливка 40">
            <a:extLst>
              <a:ext uri="{FF2B5EF4-FFF2-40B4-BE49-F238E27FC236}">
                <a16:creationId xmlns="" xmlns:a16="http://schemas.microsoft.com/office/drawing/2014/main" id="{0514172A-6239-4CE7-A129-DE9F6ED82B23}"/>
              </a:ext>
            </a:extLst>
          </p:cNvPr>
          <p:cNvSpPr/>
          <p:nvPr/>
        </p:nvSpPr>
        <p:spPr>
          <a:xfrm>
            <a:off x="985505" y="3149251"/>
            <a:ext cx="1349998" cy="1349998"/>
          </a:xfrm>
          <a:prstGeom prst="donut">
            <a:avLst>
              <a:gd name="adj" fmla="val 16773"/>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2" name="TextBox 41">
            <a:extLst>
              <a:ext uri="{FF2B5EF4-FFF2-40B4-BE49-F238E27FC236}">
                <a16:creationId xmlns="" xmlns:a16="http://schemas.microsoft.com/office/drawing/2014/main" id="{4D2D4258-6D58-4EF6-B23D-7BE782FDAC57}"/>
              </a:ext>
            </a:extLst>
          </p:cNvPr>
          <p:cNvSpPr txBox="1"/>
          <p:nvPr/>
        </p:nvSpPr>
        <p:spPr>
          <a:xfrm>
            <a:off x="1129751" y="3564000"/>
            <a:ext cx="1032654" cy="400110"/>
          </a:xfrm>
          <a:prstGeom prst="rect">
            <a:avLst/>
          </a:prstGeom>
          <a:noFill/>
        </p:spPr>
        <p:txBody>
          <a:bodyPr wrap="none" rtlCol="0">
            <a:spAutoFit/>
          </a:bodyPr>
          <a:lstStyle/>
          <a:p>
            <a:pPr algn="ctr"/>
            <a:r>
              <a:rPr lang="ru-RU" sz="2000" b="1" dirty="0" smtClean="0"/>
              <a:t>09.2024</a:t>
            </a:r>
            <a:endParaRPr lang="ru-RU" sz="2000" b="1" dirty="0"/>
          </a:p>
        </p:txBody>
      </p:sp>
      <p:sp>
        <p:nvSpPr>
          <p:cNvPr id="57" name="TextBox 56">
            <a:extLst>
              <a:ext uri="{FF2B5EF4-FFF2-40B4-BE49-F238E27FC236}">
                <a16:creationId xmlns="" xmlns:a16="http://schemas.microsoft.com/office/drawing/2014/main" id="{7575E148-00FB-4E85-A087-438E0C690AC1}"/>
              </a:ext>
            </a:extLst>
          </p:cNvPr>
          <p:cNvSpPr txBox="1"/>
          <p:nvPr/>
        </p:nvSpPr>
        <p:spPr>
          <a:xfrm>
            <a:off x="1731000" y="1584000"/>
            <a:ext cx="1496884" cy="923330"/>
          </a:xfrm>
          <a:prstGeom prst="rect">
            <a:avLst/>
          </a:prstGeom>
          <a:noFill/>
        </p:spPr>
        <p:txBody>
          <a:bodyPr wrap="none" rtlCol="0">
            <a:spAutoFit/>
          </a:bodyPr>
          <a:lstStyle/>
          <a:p>
            <a:pPr algn="ctr"/>
            <a:r>
              <a:rPr lang="ru-RU" sz="1800" b="1" dirty="0" smtClean="0">
                <a:solidFill>
                  <a:schemeClr val="accent1"/>
                </a:solidFill>
              </a:rPr>
              <a:t>Подготовка </a:t>
            </a:r>
          </a:p>
          <a:p>
            <a:pPr algn="ctr"/>
            <a:r>
              <a:rPr lang="ru-RU" sz="1800" b="1" dirty="0" smtClean="0">
                <a:solidFill>
                  <a:schemeClr val="accent1"/>
                </a:solidFill>
              </a:rPr>
              <a:t>к аттестации </a:t>
            </a:r>
          </a:p>
          <a:p>
            <a:pPr algn="ctr"/>
            <a:r>
              <a:rPr lang="ru-RU" sz="1800" b="1" dirty="0" smtClean="0">
                <a:solidFill>
                  <a:schemeClr val="accent1"/>
                </a:solidFill>
              </a:rPr>
              <a:t>в октябре</a:t>
            </a:r>
            <a:endParaRPr lang="ru-RU" b="1" dirty="0">
              <a:solidFill>
                <a:schemeClr val="accent1"/>
              </a:solidFill>
            </a:endParaRPr>
          </a:p>
        </p:txBody>
      </p:sp>
      <p:sp>
        <p:nvSpPr>
          <p:cNvPr id="68" name="TextBox 67">
            <a:extLst>
              <a:ext uri="{FF2B5EF4-FFF2-40B4-BE49-F238E27FC236}">
                <a16:creationId xmlns="" xmlns:a16="http://schemas.microsoft.com/office/drawing/2014/main" id="{E64BC680-1CAD-4BAA-840C-F37DE33A3A3F}"/>
              </a:ext>
            </a:extLst>
          </p:cNvPr>
          <p:cNvSpPr txBox="1"/>
          <p:nvPr/>
        </p:nvSpPr>
        <p:spPr>
          <a:xfrm>
            <a:off x="6163561" y="1421229"/>
            <a:ext cx="1496885" cy="923330"/>
          </a:xfrm>
          <a:prstGeom prst="rect">
            <a:avLst/>
          </a:prstGeom>
          <a:noFill/>
        </p:spPr>
        <p:txBody>
          <a:bodyPr wrap="none" rtlCol="0">
            <a:spAutoFit/>
          </a:bodyPr>
          <a:lstStyle/>
          <a:p>
            <a:pPr algn="ctr"/>
            <a:r>
              <a:rPr lang="ru-RU" b="1" dirty="0" smtClean="0">
                <a:solidFill>
                  <a:schemeClr val="accent1"/>
                </a:solidFill>
              </a:rPr>
              <a:t>Подготовка </a:t>
            </a:r>
          </a:p>
          <a:p>
            <a:pPr algn="ctr"/>
            <a:r>
              <a:rPr lang="ru-RU" b="1" dirty="0" smtClean="0">
                <a:solidFill>
                  <a:schemeClr val="accent1"/>
                </a:solidFill>
              </a:rPr>
              <a:t>к аттестации </a:t>
            </a:r>
          </a:p>
          <a:p>
            <a:pPr algn="ctr"/>
            <a:r>
              <a:rPr lang="ru-RU" b="1" dirty="0" smtClean="0">
                <a:solidFill>
                  <a:schemeClr val="accent1"/>
                </a:solidFill>
              </a:rPr>
              <a:t>в феврале</a:t>
            </a:r>
            <a:endParaRPr lang="ru-RU" b="1" dirty="0">
              <a:solidFill>
                <a:schemeClr val="accent1"/>
              </a:solidFill>
            </a:endParaRPr>
          </a:p>
        </p:txBody>
      </p:sp>
      <p:sp>
        <p:nvSpPr>
          <p:cNvPr id="72" name="TextBox 71">
            <a:extLst>
              <a:ext uri="{FF2B5EF4-FFF2-40B4-BE49-F238E27FC236}">
                <a16:creationId xmlns="" xmlns:a16="http://schemas.microsoft.com/office/drawing/2014/main" id="{41DE7E1C-2647-43CB-90CF-ACAD8E7C23E4}"/>
              </a:ext>
            </a:extLst>
          </p:cNvPr>
          <p:cNvSpPr txBox="1"/>
          <p:nvPr/>
        </p:nvSpPr>
        <p:spPr>
          <a:xfrm>
            <a:off x="10514104" y="2079000"/>
            <a:ext cx="1677896" cy="369332"/>
          </a:xfrm>
          <a:prstGeom prst="rect">
            <a:avLst/>
          </a:prstGeom>
          <a:noFill/>
        </p:spPr>
        <p:txBody>
          <a:bodyPr wrap="none" rtlCol="0">
            <a:spAutoFit/>
          </a:bodyPr>
          <a:lstStyle/>
          <a:p>
            <a:pPr algn="ctr"/>
            <a:r>
              <a:rPr lang="ru-RU" sz="1800" b="1" dirty="0" smtClean="0">
                <a:solidFill>
                  <a:schemeClr val="accent5"/>
                </a:solidFill>
              </a:rPr>
              <a:t>Аттестации нет</a:t>
            </a:r>
            <a:endParaRPr lang="ru-RU" b="1" dirty="0">
              <a:solidFill>
                <a:schemeClr val="accent5"/>
              </a:solidFill>
            </a:endParaRPr>
          </a:p>
        </p:txBody>
      </p:sp>
      <p:sp>
        <p:nvSpPr>
          <p:cNvPr id="78" name="TextBox 77">
            <a:extLst>
              <a:ext uri="{FF2B5EF4-FFF2-40B4-BE49-F238E27FC236}">
                <a16:creationId xmlns="" xmlns:a16="http://schemas.microsoft.com/office/drawing/2014/main" id="{F140E611-26CD-4D74-B49A-AA55B3B3A149}"/>
              </a:ext>
            </a:extLst>
          </p:cNvPr>
          <p:cNvSpPr txBox="1"/>
          <p:nvPr/>
        </p:nvSpPr>
        <p:spPr>
          <a:xfrm>
            <a:off x="3891000" y="4554000"/>
            <a:ext cx="2327613" cy="2031325"/>
          </a:xfrm>
          <a:prstGeom prst="rect">
            <a:avLst/>
          </a:prstGeom>
          <a:noFill/>
        </p:spPr>
        <p:txBody>
          <a:bodyPr wrap="square" rtlCol="0">
            <a:spAutoFit/>
          </a:bodyPr>
          <a:lstStyle/>
          <a:p>
            <a:pPr algn="ctr"/>
            <a:r>
              <a:rPr lang="ru-RU" sz="1800" b="1" dirty="0" smtClean="0">
                <a:solidFill>
                  <a:schemeClr val="accent2"/>
                </a:solidFill>
              </a:rPr>
              <a:t>Аттестация</a:t>
            </a:r>
          </a:p>
          <a:p>
            <a:pPr algn="ctr"/>
            <a:r>
              <a:rPr lang="ru-RU" sz="1800" b="1" dirty="0" smtClean="0">
                <a:solidFill>
                  <a:schemeClr val="accent2"/>
                </a:solidFill>
              </a:rPr>
              <a:t> педагогических работников </a:t>
            </a:r>
          </a:p>
          <a:p>
            <a:pPr algn="ctr"/>
            <a:r>
              <a:rPr lang="ru-RU" sz="1800" b="1" dirty="0" smtClean="0">
                <a:solidFill>
                  <a:schemeClr val="accent2"/>
                </a:solidFill>
              </a:rPr>
              <a:t>в октябре, ноябре, декабре </a:t>
            </a:r>
          </a:p>
          <a:p>
            <a:pPr algn="ctr"/>
            <a:r>
              <a:rPr lang="ru-RU" sz="1800" b="1" dirty="0" smtClean="0">
                <a:solidFill>
                  <a:schemeClr val="accent2"/>
                </a:solidFill>
              </a:rPr>
              <a:t>согласно краевому графику</a:t>
            </a:r>
            <a:endParaRPr lang="ru-RU" b="1" dirty="0">
              <a:solidFill>
                <a:schemeClr val="accent2"/>
              </a:solidFill>
            </a:endParaRPr>
          </a:p>
        </p:txBody>
      </p:sp>
      <p:sp>
        <p:nvSpPr>
          <p:cNvPr id="82" name="TextBox 81">
            <a:extLst>
              <a:ext uri="{FF2B5EF4-FFF2-40B4-BE49-F238E27FC236}">
                <a16:creationId xmlns="" xmlns:a16="http://schemas.microsoft.com/office/drawing/2014/main" id="{79FC4C00-EAD8-489C-9314-AC67B6A3C97E}"/>
              </a:ext>
            </a:extLst>
          </p:cNvPr>
          <p:cNvSpPr txBox="1"/>
          <p:nvPr/>
        </p:nvSpPr>
        <p:spPr>
          <a:xfrm>
            <a:off x="8301000" y="4509000"/>
            <a:ext cx="2115000" cy="2031325"/>
          </a:xfrm>
          <a:prstGeom prst="rect">
            <a:avLst/>
          </a:prstGeom>
          <a:noFill/>
        </p:spPr>
        <p:txBody>
          <a:bodyPr wrap="square" rtlCol="0">
            <a:spAutoFit/>
          </a:bodyPr>
          <a:lstStyle/>
          <a:p>
            <a:pPr algn="ctr"/>
            <a:r>
              <a:rPr lang="ru-RU" b="1" dirty="0" smtClean="0">
                <a:solidFill>
                  <a:schemeClr val="accent2"/>
                </a:solidFill>
              </a:rPr>
              <a:t>Аттестация</a:t>
            </a:r>
          </a:p>
          <a:p>
            <a:pPr algn="ctr"/>
            <a:r>
              <a:rPr lang="ru-RU" b="1" dirty="0" smtClean="0">
                <a:solidFill>
                  <a:schemeClr val="accent2"/>
                </a:solidFill>
              </a:rPr>
              <a:t> педагогических работников </a:t>
            </a:r>
          </a:p>
          <a:p>
            <a:pPr algn="ctr"/>
            <a:r>
              <a:rPr lang="ru-RU" b="1" dirty="0" smtClean="0">
                <a:solidFill>
                  <a:schemeClr val="accent2"/>
                </a:solidFill>
              </a:rPr>
              <a:t>в феврале, марте, апреле</a:t>
            </a:r>
          </a:p>
          <a:p>
            <a:pPr algn="ctr"/>
            <a:r>
              <a:rPr lang="ru-RU" b="1" dirty="0" smtClean="0">
                <a:solidFill>
                  <a:schemeClr val="accent2"/>
                </a:solidFill>
              </a:rPr>
              <a:t>согласно краевому графику</a:t>
            </a:r>
            <a:endParaRPr lang="ru-RU" b="1" dirty="0">
              <a:solidFill>
                <a:schemeClr val="accent2"/>
              </a:solidFill>
            </a:endParaRPr>
          </a:p>
        </p:txBody>
      </p:sp>
      <p:pic>
        <p:nvPicPr>
          <p:cNvPr id="45" name="Picture 2" descr="http://qrcoder.ru/code/?https%3A%2F%2Fforms.gle%2FBCksrPocFwVrPZhu6&amp;4&amp;0"/>
          <p:cNvPicPr>
            <a:picLocks noChangeAspect="1" noChangeArrowheads="1"/>
          </p:cNvPicPr>
          <p:nvPr/>
        </p:nvPicPr>
        <p:blipFill>
          <a:blip r:embed="rId2" cstate="print"/>
          <a:srcRect/>
          <a:stretch>
            <a:fillRect/>
          </a:stretch>
        </p:blipFill>
        <p:spPr bwMode="auto">
          <a:xfrm>
            <a:off x="0" y="5094000"/>
            <a:ext cx="1409700" cy="1409700"/>
          </a:xfrm>
          <a:prstGeom prst="rect">
            <a:avLst/>
          </a:prstGeom>
          <a:noFill/>
        </p:spPr>
      </p:pic>
    </p:spTree>
    <p:extLst>
      <p:ext uri="{BB962C8B-B14F-4D97-AF65-F5344CB8AC3E}">
        <p14:creationId xmlns="" xmlns:p14="http://schemas.microsoft.com/office/powerpoint/2010/main" val="25393758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5400" dirty="0" smtClean="0">
                <a:hlinkClick r:id="rId2"/>
              </a:rPr>
              <a:t>http://</a:t>
            </a:r>
            <a:r>
              <a:rPr lang="ru-RU" sz="5400" dirty="0" smtClean="0">
                <a:hlinkClick r:id="rId2"/>
              </a:rPr>
              <a:t>мц.норильск-обр.рф</a:t>
            </a:r>
            <a:r>
              <a:rPr lang="ru-RU" sz="5400" dirty="0" smtClean="0"/>
              <a:t> </a:t>
            </a:r>
            <a:endParaRPr lang="ru-RU" sz="5400" dirty="0"/>
          </a:p>
        </p:txBody>
      </p:sp>
      <p:pic>
        <p:nvPicPr>
          <p:cNvPr id="1026" name="Picture 2"/>
          <p:cNvPicPr>
            <a:picLocks noChangeAspect="1" noChangeArrowheads="1"/>
          </p:cNvPicPr>
          <p:nvPr/>
        </p:nvPicPr>
        <p:blipFill>
          <a:blip r:embed="rId3" cstate="print"/>
          <a:srcRect/>
          <a:stretch>
            <a:fillRect/>
          </a:stretch>
        </p:blipFill>
        <p:spPr bwMode="auto">
          <a:xfrm>
            <a:off x="1055999" y="1336870"/>
            <a:ext cx="9855703" cy="5197130"/>
          </a:xfrm>
          <a:prstGeom prst="rect">
            <a:avLst/>
          </a:prstGeom>
          <a:noFill/>
          <a:ln w="9525">
            <a:noFill/>
            <a:miter lim="800000"/>
            <a:headEnd/>
            <a:tailEnd/>
          </a:ln>
          <a:effectLst/>
        </p:spPr>
      </p:pic>
      <p:pic>
        <p:nvPicPr>
          <p:cNvPr id="4" name="Picture 2" descr="http://qrcoder.ru/code/?https%3A%2F%2Fforms.gle%2FBCksrPocFwVrPZhu6&amp;4&amp;0"/>
          <p:cNvPicPr>
            <a:picLocks noChangeAspect="1" noChangeArrowheads="1"/>
          </p:cNvPicPr>
          <p:nvPr/>
        </p:nvPicPr>
        <p:blipFill>
          <a:blip r:embed="rId4" cstate="print"/>
          <a:srcRect/>
          <a:stretch>
            <a:fillRect/>
          </a:stretch>
        </p:blipFill>
        <p:spPr bwMode="auto">
          <a:xfrm>
            <a:off x="10782300" y="5448300"/>
            <a:ext cx="1409700" cy="140970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858823AD-D428-460A-994F-C3E28E4A24AE}"/>
              </a:ext>
            </a:extLst>
          </p:cNvPr>
          <p:cNvSpPr>
            <a:spLocks noGrp="1"/>
          </p:cNvSpPr>
          <p:nvPr>
            <p:ph type="title"/>
          </p:nvPr>
        </p:nvSpPr>
        <p:spPr/>
        <p:txBody>
          <a:bodyPr/>
          <a:lstStyle/>
          <a:p>
            <a:r>
              <a:rPr lang="ru-RU" dirty="0" smtClean="0"/>
              <a:t>ВОПРОСЫ?</a:t>
            </a:r>
            <a:endParaRPr lang="ru-RU" dirty="0"/>
          </a:p>
        </p:txBody>
      </p:sp>
      <p:sp>
        <p:nvSpPr>
          <p:cNvPr id="5" name="TextBox 4">
            <a:extLst>
              <a:ext uri="{FF2B5EF4-FFF2-40B4-BE49-F238E27FC236}">
                <a16:creationId xmlns="" xmlns:a16="http://schemas.microsoft.com/office/drawing/2014/main" id="{BD7062D2-87BA-47CB-AA8D-848BE686EE02}"/>
              </a:ext>
            </a:extLst>
          </p:cNvPr>
          <p:cNvSpPr txBox="1"/>
          <p:nvPr/>
        </p:nvSpPr>
        <p:spPr>
          <a:xfrm>
            <a:off x="4275181" y="3204000"/>
            <a:ext cx="3641638" cy="1107996"/>
          </a:xfrm>
          <a:prstGeom prst="rect">
            <a:avLst/>
          </a:prstGeom>
          <a:noFill/>
        </p:spPr>
        <p:txBody>
          <a:bodyPr wrap="none" rtlCol="0">
            <a:spAutoFit/>
          </a:bodyPr>
          <a:lstStyle/>
          <a:p>
            <a:r>
              <a:rPr lang="ru-RU" sz="6600" dirty="0">
                <a:solidFill>
                  <a:schemeClr val="accent2"/>
                </a:solidFill>
              </a:rPr>
              <a:t>СПАСИБО</a:t>
            </a:r>
          </a:p>
        </p:txBody>
      </p:sp>
      <p:pic>
        <p:nvPicPr>
          <p:cNvPr id="6" name="Picture 2" descr="http://qrcoder.ru/code/?https%3A%2F%2Fforms.gle%2FBCksrPocFwVrPZhu6&amp;4&amp;0"/>
          <p:cNvPicPr>
            <a:picLocks noChangeAspect="1" noChangeArrowheads="1"/>
          </p:cNvPicPr>
          <p:nvPr/>
        </p:nvPicPr>
        <p:blipFill>
          <a:blip r:embed="rId2" cstate="print"/>
          <a:srcRect/>
          <a:stretch>
            <a:fillRect/>
          </a:stretch>
        </p:blipFill>
        <p:spPr bwMode="auto">
          <a:xfrm>
            <a:off x="10326000" y="4824000"/>
            <a:ext cx="1724700" cy="1724700"/>
          </a:xfrm>
          <a:prstGeom prst="rect">
            <a:avLst/>
          </a:prstGeom>
          <a:noFill/>
        </p:spPr>
      </p:pic>
      <p:sp>
        <p:nvSpPr>
          <p:cNvPr id="8" name="TextBox 7"/>
          <p:cNvSpPr txBox="1"/>
          <p:nvPr/>
        </p:nvSpPr>
        <p:spPr>
          <a:xfrm>
            <a:off x="10506000" y="4284000"/>
            <a:ext cx="1399679" cy="369332"/>
          </a:xfrm>
          <a:prstGeom prst="rect">
            <a:avLst/>
          </a:prstGeom>
          <a:noFill/>
        </p:spPr>
        <p:txBody>
          <a:bodyPr wrap="none" rtlCol="0">
            <a:spAutoFit/>
          </a:bodyPr>
          <a:lstStyle/>
          <a:p>
            <a:r>
              <a:rPr lang="ru-RU" dirty="0" smtClean="0"/>
              <a:t>Регистрация</a:t>
            </a:r>
            <a:endParaRPr lang="ru-RU" dirty="0"/>
          </a:p>
        </p:txBody>
      </p:sp>
      <p:pic>
        <p:nvPicPr>
          <p:cNvPr id="2050" name="Picture 2" descr="http://qrcoder.ru/code/?https%3A%2F%2Fxn--l1au.xn----btbtiekhengg5k.xn--p1ai%2Fattestacziya-pedagogicheskih-rabotnikov%2F&amp;4&amp;0"/>
          <p:cNvPicPr>
            <a:picLocks noChangeAspect="1" noChangeArrowheads="1"/>
          </p:cNvPicPr>
          <p:nvPr/>
        </p:nvPicPr>
        <p:blipFill>
          <a:blip r:embed="rId3" cstate="print"/>
          <a:srcRect/>
          <a:stretch>
            <a:fillRect/>
          </a:stretch>
        </p:blipFill>
        <p:spPr bwMode="auto">
          <a:xfrm>
            <a:off x="471000" y="2034000"/>
            <a:ext cx="2070000" cy="2070001"/>
          </a:xfrm>
          <a:prstGeom prst="rect">
            <a:avLst/>
          </a:prstGeom>
          <a:noFill/>
        </p:spPr>
      </p:pic>
      <p:sp>
        <p:nvSpPr>
          <p:cNvPr id="9" name="TextBox 8"/>
          <p:cNvSpPr txBox="1"/>
          <p:nvPr/>
        </p:nvSpPr>
        <p:spPr>
          <a:xfrm>
            <a:off x="0" y="1584000"/>
            <a:ext cx="3465500" cy="369332"/>
          </a:xfrm>
          <a:prstGeom prst="rect">
            <a:avLst/>
          </a:prstGeom>
          <a:noFill/>
        </p:spPr>
        <p:txBody>
          <a:bodyPr wrap="none" rtlCol="0">
            <a:spAutoFit/>
          </a:bodyPr>
          <a:lstStyle/>
          <a:p>
            <a:r>
              <a:rPr lang="ru-RU" dirty="0" smtClean="0"/>
              <a:t>Сайт МБУ «Методический центр»</a:t>
            </a:r>
            <a:endParaRPr lang="ru-RU" dirty="0"/>
          </a:p>
        </p:txBody>
      </p:sp>
    </p:spTree>
    <p:extLst>
      <p:ext uri="{BB962C8B-B14F-4D97-AF65-F5344CB8AC3E}">
        <p14:creationId xmlns="" xmlns:p14="http://schemas.microsoft.com/office/powerpoint/2010/main" val="2366481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239</Words>
  <Application>Microsoft Office PowerPoint</Application>
  <PresentationFormat>Произвольный</PresentationFormat>
  <Paragraphs>53</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Аттестация педагогических работников 2024-2025  учебный год</vt:lpstr>
      <vt:lpstr>Аттестация (основные моменты)</vt:lpstr>
      <vt:lpstr>Регламент работы с заявлениями</vt:lpstr>
      <vt:lpstr>График проведения аттестации</vt:lpstr>
      <vt:lpstr>http://мц.норильск-обр.рф </vt:lpstr>
      <vt:lpstr>ВОПРОСЫ?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zam2</cp:lastModifiedBy>
  <cp:revision>31</cp:revision>
  <dcterms:created xsi:type="dcterms:W3CDTF">2020-07-05T17:04:43Z</dcterms:created>
  <dcterms:modified xsi:type="dcterms:W3CDTF">2024-03-25T04:58:20Z</dcterms:modified>
</cp:coreProperties>
</file>