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8" r:id="rId2"/>
    <p:sldId id="294" r:id="rId3"/>
    <p:sldId id="284" r:id="rId4"/>
    <p:sldId id="285" r:id="rId5"/>
    <p:sldId id="293" r:id="rId6"/>
    <p:sldId id="288" r:id="rId7"/>
    <p:sldId id="292" r:id="rId8"/>
    <p:sldId id="295" r:id="rId9"/>
    <p:sldId id="310" r:id="rId10"/>
    <p:sldId id="296" r:id="rId11"/>
    <p:sldId id="312" r:id="rId12"/>
    <p:sldId id="28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86" autoAdjust="0"/>
    <p:restoredTop sz="94660"/>
  </p:normalViewPr>
  <p:slideViewPr>
    <p:cSldViewPr>
      <p:cViewPr varScale="1">
        <p:scale>
          <a:sx n="89" d="100"/>
          <a:sy n="89" d="100"/>
        </p:scale>
        <p:origin x="78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E28E4-B296-42C5-9488-607767A807F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33ABE-963F-43FD-9FF6-C748978806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3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33ABE-963F-43FD-9FF6-C7489788061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9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33ABE-963F-43FD-9FF6-C7489788061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1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4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10.wdp"/><Relationship Id="rId10" Type="http://schemas.openxmlformats.org/officeDocument/2006/relationships/image" Target="../media/image22.gif"/><Relationship Id="rId4" Type="http://schemas.openxmlformats.org/officeDocument/2006/relationships/image" Target="../media/image18.png"/><Relationship Id="rId9" Type="http://schemas.openxmlformats.org/officeDocument/2006/relationships/image" Target="../media/image21.jpeg"/><Relationship Id="rId1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9552" y="4968696"/>
            <a:ext cx="72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Подготовили</a:t>
            </a:r>
            <a:r>
              <a:rPr lang="ru-RU" b="1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 </a:t>
            </a:r>
            <a:br>
              <a:rPr lang="ru-RU" b="1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b="1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инструктор по физической культуре</a:t>
            </a:r>
            <a:r>
              <a:rPr lang="ru-RU" sz="2000" b="1" i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b="1" spc="300" dirty="0" smtClean="0">
              <a:ln w="1143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b="1" i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в. кв</a:t>
            </a:r>
            <a:r>
              <a:rPr lang="ru-RU" b="1" i="1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категории Первушина А.А.</a:t>
            </a:r>
            <a:r>
              <a:rPr lang="ru-RU" b="1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b="1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учитель-дефектолог</a:t>
            </a:r>
            <a:r>
              <a:rPr lang="ru-RU" sz="20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20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b="1" i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Крылова Э.В.</a:t>
            </a:r>
            <a:r>
              <a:rPr lang="ru-RU" b="1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b="1" spc="300" dirty="0">
              <a:ln w="1143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2348880"/>
            <a:ext cx="7022035" cy="2120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«ФОРМИРОВАНИЕ </a:t>
            </a:r>
          </a:p>
          <a:p>
            <a:pPr algn="ctr">
              <a:lnSpc>
                <a:spcPct val="150000"/>
              </a:lnSpc>
            </a:pPr>
            <a:r>
              <a:rPr lang="ru-RU" b="1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НРАВСТВЕННЫХ КАЧЕСТВ ДЕТЕЙ С ОВЗ, </a:t>
            </a:r>
          </a:p>
          <a:p>
            <a:pPr algn="ctr">
              <a:lnSpc>
                <a:spcPct val="150000"/>
              </a:lnSpc>
            </a:pPr>
            <a:r>
              <a:rPr lang="ru-RU" b="1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ЧЕРЕЗ КРУЖКОВУЮ ДЕЯТЕЛЬНОСТЬ, </a:t>
            </a:r>
          </a:p>
          <a:p>
            <a:pPr algn="ctr">
              <a:lnSpc>
                <a:spcPct val="150000"/>
              </a:lnSpc>
            </a:pPr>
            <a:r>
              <a:rPr lang="ru-RU" b="1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ПОСРЕДСТВАМ ВЗАИМОДЕЙСТВИЯ </a:t>
            </a:r>
          </a:p>
          <a:p>
            <a:pPr algn="ctr">
              <a:lnSpc>
                <a:spcPct val="150000"/>
              </a:lnSpc>
            </a:pPr>
            <a:r>
              <a:rPr lang="ru-RU" b="1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ПЕДАГОГОВ ДОУ».</a:t>
            </a:r>
            <a:endParaRPr lang="ru-RU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5812" y="185140"/>
            <a:ext cx="440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МАДОУ «Детский сад №5 «Норильчонок» </a:t>
            </a:r>
            <a:endParaRPr lang="ru-RU" dirty="0">
              <a:ln>
                <a:solidFill>
                  <a:srgbClr val="00B050"/>
                </a:solidFill>
              </a:ln>
              <a:solidFill>
                <a:srgbClr val="00FF00"/>
              </a:solidFill>
            </a:endParaRPr>
          </a:p>
        </p:txBody>
      </p:sp>
      <p:pic>
        <p:nvPicPr>
          <p:cNvPr id="7" name="Рисунок 6" descr="F:\Черных ЮН\Картинки Норильчонок\Норильчонок и мяч\Норильчонок вектор_костюм_флаг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69323" y="5139739"/>
            <a:ext cx="1512168" cy="1473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2049016" cy="20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9711" y="1726531"/>
            <a:ext cx="8229600" cy="857256"/>
          </a:xfrm>
        </p:spPr>
        <p:txBody>
          <a:bodyPr/>
          <a:lstStyle/>
          <a:p>
            <a:pPr algn="l"/>
            <a:r>
              <a:rPr lang="ru-RU" sz="32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Результат:</a:t>
            </a: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2522" y="2348880"/>
            <a:ext cx="5498263" cy="4392488"/>
          </a:xfrm>
        </p:spPr>
        <p:txBody>
          <a:bodyPr/>
          <a:lstStyle/>
          <a:p>
            <a:pPr lvl="0" algn="just"/>
            <a:r>
              <a:rPr lang="ru-RU" sz="1900" dirty="0">
                <a:solidFill>
                  <a:srgbClr val="FF0000"/>
                </a:solidFill>
              </a:rPr>
              <a:t>Созданы условия</a:t>
            </a:r>
            <a:r>
              <a:rPr lang="ru-RU" sz="1900" dirty="0"/>
              <a:t> для принятия ребенком ответственности и проявления эмпатии (сочувствие и принятие другого человека) к другим людям.</a:t>
            </a:r>
          </a:p>
          <a:p>
            <a:pPr algn="just"/>
            <a:r>
              <a:rPr lang="ru-RU" sz="1900" smtClean="0">
                <a:solidFill>
                  <a:srgbClr val="FF0000"/>
                </a:solidFill>
              </a:rPr>
              <a:t>Дошкольники научились</a:t>
            </a:r>
            <a:r>
              <a:rPr lang="ru-RU" sz="1900" smtClean="0"/>
              <a:t> </a:t>
            </a:r>
            <a:r>
              <a:rPr lang="ru-RU" sz="1900" dirty="0"/>
              <a:t>планировать свои действия и оценивать их результаты;</a:t>
            </a:r>
          </a:p>
          <a:p>
            <a:pPr lvl="0" algn="just"/>
            <a:r>
              <a:rPr lang="ru-RU" sz="1900" dirty="0" smtClean="0">
                <a:solidFill>
                  <a:srgbClr val="FF0000"/>
                </a:solidFill>
              </a:rPr>
              <a:t>Обучились</a:t>
            </a:r>
            <a:r>
              <a:rPr lang="ru-RU" sz="1900" dirty="0" smtClean="0"/>
              <a:t> </a:t>
            </a:r>
            <a:r>
              <a:rPr lang="ru-RU" sz="1900" dirty="0"/>
              <a:t>способам снятия напряжения и агрессивности;</a:t>
            </a:r>
          </a:p>
          <a:p>
            <a:pPr algn="just"/>
            <a:r>
              <a:rPr lang="ru-RU" sz="1900" dirty="0" smtClean="0">
                <a:solidFill>
                  <a:srgbClr val="FF0000"/>
                </a:solidFill>
              </a:rPr>
              <a:t>Дети</a:t>
            </a:r>
            <a:r>
              <a:rPr lang="ru-RU" sz="1900" dirty="0" smtClean="0"/>
              <a:t> </a:t>
            </a:r>
            <a:r>
              <a:rPr lang="ru-RU" sz="1900" dirty="0">
                <a:solidFill>
                  <a:srgbClr val="FF0000"/>
                </a:solidFill>
              </a:rPr>
              <a:t>могут</a:t>
            </a:r>
            <a:r>
              <a:rPr lang="ru-RU" sz="1900" dirty="0"/>
              <a:t> оценивать свои поступки и пытаются быть ответственными за свои действия;</a:t>
            </a:r>
          </a:p>
          <a:p>
            <a:pPr algn="just"/>
            <a:r>
              <a:rPr lang="ru-RU" sz="1900" dirty="0" smtClean="0">
                <a:solidFill>
                  <a:srgbClr val="FF0000"/>
                </a:solidFill>
              </a:rPr>
              <a:t>Воспитанники</a:t>
            </a:r>
            <a:r>
              <a:rPr lang="ru-RU" sz="1900" dirty="0" smtClean="0"/>
              <a:t> </a:t>
            </a:r>
            <a:r>
              <a:rPr lang="ru-RU" sz="1900" dirty="0" smtClean="0">
                <a:solidFill>
                  <a:srgbClr val="FF0000"/>
                </a:solidFill>
              </a:rPr>
              <a:t>проявляют</a:t>
            </a:r>
            <a:r>
              <a:rPr lang="ru-RU" sz="1900" dirty="0" smtClean="0"/>
              <a:t> дружеские </a:t>
            </a:r>
            <a:r>
              <a:rPr lang="ru-RU" sz="1900" dirty="0"/>
              <a:t>отношения между </a:t>
            </a:r>
            <a:r>
              <a:rPr lang="ru-RU" sz="1900" dirty="0" smtClean="0"/>
              <a:t>сверстниками, уважительно относятся </a:t>
            </a:r>
            <a:r>
              <a:rPr lang="ru-RU" sz="1900" dirty="0"/>
              <a:t>к окружающим;</a:t>
            </a:r>
          </a:p>
          <a:p>
            <a:pPr marL="0" lvl="0" indent="0">
              <a:buNone/>
            </a:pPr>
            <a:endParaRPr lang="ru-RU" sz="1900" dirty="0"/>
          </a:p>
          <a:p>
            <a:pPr marL="0" indent="0" algn="just">
              <a:buNone/>
            </a:pPr>
            <a:endParaRPr lang="ru-RU" sz="1900" dirty="0" smtClean="0"/>
          </a:p>
        </p:txBody>
      </p:sp>
      <p:grpSp>
        <p:nvGrpSpPr>
          <p:cNvPr id="5" name="Группа 4"/>
          <p:cNvGrpSpPr/>
          <p:nvPr/>
        </p:nvGrpSpPr>
        <p:grpSpPr>
          <a:xfrm>
            <a:off x="5550786" y="1800200"/>
            <a:ext cx="3593214" cy="4941168"/>
            <a:chOff x="5162626" y="1800200"/>
            <a:chExt cx="3744418" cy="494116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13735" r="13033" b="8653"/>
            <a:stretch/>
          </p:blipFill>
          <p:spPr>
            <a:xfrm rot="16200000">
              <a:off x="4564251" y="2398575"/>
              <a:ext cx="4941168" cy="374441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25"/>
            <a:stretch/>
          </p:blipFill>
          <p:spPr>
            <a:xfrm>
              <a:off x="5868144" y="3501009"/>
              <a:ext cx="2232248" cy="2088232"/>
            </a:xfrm>
            <a:prstGeom prst="ellipse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0" b="9916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56" y="2420888"/>
            <a:ext cx="982104" cy="9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804" y="124077"/>
            <a:ext cx="5933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ТРАНСЛЯЦИЯ ПРОЕКТА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" b="9916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7" y="136673"/>
            <a:ext cx="890651" cy="84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27687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i="1" u="sng" dirty="0" smtClean="0"/>
              <a:t>Данный </a:t>
            </a:r>
            <a:r>
              <a:rPr lang="ru-RU" i="1" u="sng" dirty="0"/>
              <a:t>опыт представлен </a:t>
            </a:r>
            <a:r>
              <a:rPr lang="ru-RU" i="1" u="sng" dirty="0" smtClean="0"/>
              <a:t>на:</a:t>
            </a:r>
          </a:p>
          <a:p>
            <a:pPr marL="355600" indent="-355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РАОП</a:t>
            </a:r>
            <a:r>
              <a:rPr lang="ru-RU" dirty="0" smtClean="0"/>
              <a:t> </a:t>
            </a:r>
            <a:r>
              <a:rPr lang="ru-RU" dirty="0"/>
              <a:t>(Региональный Атлас Образовательных Практик</a:t>
            </a:r>
            <a:r>
              <a:rPr lang="ru-RU" dirty="0" smtClean="0"/>
              <a:t>), 2023 г. </a:t>
            </a:r>
          </a:p>
          <a:p>
            <a:pPr marL="355600" indent="-355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Всероссийском конкурсе </a:t>
            </a:r>
            <a:r>
              <a:rPr lang="ru-RU" dirty="0"/>
              <a:t>«</a:t>
            </a:r>
            <a:r>
              <a:rPr lang="ru-RU" dirty="0" smtClean="0"/>
              <a:t>Серафимовский учитель 2023», (г. Дивеево)</a:t>
            </a:r>
          </a:p>
          <a:p>
            <a:pPr marL="355600" indent="-355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VII </a:t>
            </a:r>
            <a:r>
              <a:rPr lang="ru-RU" dirty="0">
                <a:solidFill>
                  <a:srgbClr val="FF0000"/>
                </a:solidFill>
              </a:rPr>
              <a:t>городской  научно – практической конференции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</a:t>
            </a:r>
            <a:r>
              <a:rPr lang="ru-RU" dirty="0"/>
              <a:t>«Духовно – нравственное воспитание детей и молодёжи.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 Лучшие </a:t>
            </a:r>
            <a:r>
              <a:rPr lang="ru-RU" dirty="0"/>
              <a:t>практики» 2022 </a:t>
            </a:r>
            <a:r>
              <a:rPr lang="ru-RU" dirty="0" smtClean="0"/>
              <a:t>г</a:t>
            </a:r>
            <a:r>
              <a:rPr lang="ru-RU" b="1" dirty="0" smtClean="0"/>
              <a:t>.</a:t>
            </a:r>
          </a:p>
          <a:p>
            <a:pPr marL="355600" indent="-355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В </a:t>
            </a:r>
            <a:r>
              <a:rPr lang="ru-RU" dirty="0">
                <a:solidFill>
                  <a:srgbClr val="FF0000"/>
                </a:solidFill>
              </a:rPr>
              <a:t>печатном издании </a:t>
            </a:r>
            <a:r>
              <a:rPr lang="ru-RU" dirty="0"/>
              <a:t>на международном педагогическом портале «Солнечный свет» Международная педагогическая конференция «Педагогика и образование» (часть 5), г. Красноярск, апрель </a:t>
            </a:r>
            <a:r>
              <a:rPr lang="ru-RU" dirty="0" smtClean="0"/>
              <a:t>2021 </a:t>
            </a:r>
            <a:r>
              <a:rPr lang="ru-RU" dirty="0"/>
              <a:t>г</a:t>
            </a:r>
            <a:r>
              <a:rPr lang="ru-RU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668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071538" y="3286125"/>
            <a:ext cx="7358063" cy="2071702"/>
          </a:xfrm>
        </p:spPr>
        <p:txBody>
          <a:bodyPr/>
          <a:lstStyle/>
          <a:p>
            <a:r>
              <a:rPr lang="ru-RU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БЛАГОДАРЮ </a:t>
            </a:r>
            <a:br>
              <a:rPr lang="ru-RU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 ВНИМАНИЕ!</a:t>
            </a:r>
            <a:endParaRPr lang="ru-RU" b="1" i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239" y="1773957"/>
            <a:ext cx="1759821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16276" y="2443103"/>
            <a:ext cx="554461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800" b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Педагогическое </a:t>
            </a:r>
            <a:endParaRPr lang="ru-RU" sz="2800" b="1" spc="300" dirty="0" smtClean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lnSpc>
                <a:spcPts val="2000"/>
              </a:lnSpc>
            </a:pPr>
            <a:endParaRPr lang="ru-RU" sz="28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взаимодействие </a:t>
            </a:r>
            <a:r>
              <a:rPr lang="ru-RU" sz="2800" b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</a:t>
            </a:r>
            <a:endParaRPr lang="ru-RU" sz="2800" b="1" spc="300" dirty="0" smtClean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lnSpc>
                <a:spcPts val="2000"/>
              </a:lnSpc>
            </a:pPr>
            <a:endParaRPr lang="ru-RU" sz="2000" b="1" dirty="0" smtClean="0"/>
          </a:p>
          <a:p>
            <a:pPr>
              <a:lnSpc>
                <a:spcPts val="2000"/>
              </a:lnSpc>
            </a:pPr>
            <a:r>
              <a:rPr lang="ru-RU" sz="2000" b="1" dirty="0" smtClean="0"/>
              <a:t>это </a:t>
            </a:r>
            <a:r>
              <a:rPr lang="ru-RU" sz="2000" b="1" dirty="0"/>
              <a:t>процесс, происходящий между </a:t>
            </a:r>
            <a:endParaRPr lang="ru-RU" sz="2000" b="1" dirty="0" smtClean="0"/>
          </a:p>
          <a:p>
            <a:pPr>
              <a:lnSpc>
                <a:spcPts val="2000"/>
              </a:lnSpc>
            </a:pPr>
            <a:endParaRPr lang="ru-RU" sz="2000" b="1" dirty="0"/>
          </a:p>
          <a:p>
            <a:pPr>
              <a:lnSpc>
                <a:spcPts val="2000"/>
              </a:lnSpc>
            </a:pPr>
            <a:r>
              <a:rPr lang="ru-RU" sz="2000" b="1" dirty="0" smtClean="0"/>
              <a:t>педагогом и воспитанниками, </a:t>
            </a:r>
          </a:p>
          <a:p>
            <a:pPr>
              <a:lnSpc>
                <a:spcPts val="2000"/>
              </a:lnSpc>
            </a:pPr>
            <a:endParaRPr lang="ru-RU" sz="2000" b="1" dirty="0"/>
          </a:p>
          <a:p>
            <a:pPr>
              <a:lnSpc>
                <a:spcPts val="2000"/>
              </a:lnSpc>
            </a:pPr>
            <a:r>
              <a:rPr lang="ru-RU" sz="2000" b="1" dirty="0" smtClean="0"/>
              <a:t>между </a:t>
            </a:r>
            <a:r>
              <a:rPr lang="ru-RU" sz="2000" b="1" dirty="0"/>
              <a:t>педагогами </a:t>
            </a:r>
            <a:endParaRPr lang="ru-RU" sz="2000" b="1" dirty="0" smtClean="0"/>
          </a:p>
          <a:p>
            <a:pPr>
              <a:lnSpc>
                <a:spcPts val="2000"/>
              </a:lnSpc>
            </a:pPr>
            <a:endParaRPr lang="ru-RU" sz="2000" b="1" dirty="0" smtClean="0"/>
          </a:p>
          <a:p>
            <a:pPr>
              <a:lnSpc>
                <a:spcPts val="2000"/>
              </a:lnSpc>
            </a:pPr>
            <a:r>
              <a:rPr lang="ru-RU" sz="2000" b="1" dirty="0" smtClean="0"/>
              <a:t>в </a:t>
            </a:r>
            <a:r>
              <a:rPr lang="ru-RU" sz="2000" b="1" dirty="0"/>
              <a:t>ходе </a:t>
            </a:r>
            <a:r>
              <a:rPr lang="ru-RU" sz="2000" b="1" dirty="0" smtClean="0"/>
              <a:t>образовательного процесса, </a:t>
            </a:r>
          </a:p>
          <a:p>
            <a:pPr>
              <a:lnSpc>
                <a:spcPts val="2000"/>
              </a:lnSpc>
            </a:pPr>
            <a:endParaRPr lang="ru-RU" sz="2000" b="1" dirty="0" smtClean="0"/>
          </a:p>
          <a:p>
            <a:pPr>
              <a:lnSpc>
                <a:spcPts val="2000"/>
              </a:lnSpc>
            </a:pPr>
            <a:r>
              <a:rPr lang="ru-RU" sz="2000" b="1" dirty="0" smtClean="0"/>
              <a:t>направленного </a:t>
            </a:r>
            <a:r>
              <a:rPr lang="ru-RU" sz="2000" b="1" dirty="0"/>
              <a:t>на развитие </a:t>
            </a:r>
            <a:endParaRPr lang="ru-RU" sz="2000" b="1" dirty="0" smtClean="0"/>
          </a:p>
          <a:p>
            <a:pPr>
              <a:lnSpc>
                <a:spcPts val="2000"/>
              </a:lnSpc>
            </a:pPr>
            <a:endParaRPr lang="ru-RU" sz="2000" b="1" dirty="0" smtClean="0"/>
          </a:p>
          <a:p>
            <a:pPr>
              <a:lnSpc>
                <a:spcPts val="2000"/>
              </a:lnSpc>
            </a:pPr>
            <a:r>
              <a:rPr lang="ru-RU" sz="2000" b="1" dirty="0" smtClean="0"/>
              <a:t>личности </a:t>
            </a:r>
            <a:r>
              <a:rPr lang="ru-RU" sz="2000" b="1" dirty="0"/>
              <a:t>ребенка</a:t>
            </a:r>
            <a:r>
              <a:rPr lang="ru-RU" sz="2000" b="1" dirty="0" smtClean="0"/>
              <a:t>.</a:t>
            </a:r>
            <a:endParaRPr lang="ru-RU" sz="2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148064" y="1844824"/>
            <a:ext cx="3888432" cy="4968552"/>
            <a:chOff x="5417528" y="1790328"/>
            <a:chExt cx="3888432" cy="496855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13432" r="12632" b="5971"/>
            <a:stretch/>
          </p:blipFill>
          <p:spPr>
            <a:xfrm rot="16200000">
              <a:off x="4877468" y="2330388"/>
              <a:ext cx="4968552" cy="388843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5" y="3573016"/>
              <a:ext cx="2285689" cy="2045952"/>
            </a:xfrm>
            <a:prstGeom prst="ellipse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0" b="9916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88" y="2436069"/>
            <a:ext cx="982104" cy="9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1857365"/>
            <a:ext cx="8229600" cy="857256"/>
          </a:xfrm>
        </p:spPr>
        <p:txBody>
          <a:bodyPr/>
          <a:lstStyle/>
          <a:p>
            <a:pPr algn="l"/>
            <a:r>
              <a:rPr lang="ru-RU" sz="32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Цель системы работы:</a:t>
            </a: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64343" y="2588663"/>
            <a:ext cx="8158163" cy="1416401"/>
          </a:xfrm>
        </p:spPr>
        <p:txBody>
          <a:bodyPr/>
          <a:lstStyle/>
          <a:p>
            <a:r>
              <a:rPr lang="ru-RU" sz="2400" dirty="0" smtClean="0"/>
              <a:t>Создание </a:t>
            </a:r>
            <a:r>
              <a:rPr lang="ru-RU" sz="2400" dirty="0"/>
              <a:t>условий нравственного воспитания, посредством проведения интегрированных занятий для детей с ОВЗ. 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21088"/>
            <a:ext cx="2314953" cy="2443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5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9711" y="1726531"/>
            <a:ext cx="8229600" cy="857256"/>
          </a:xfrm>
        </p:spPr>
        <p:txBody>
          <a:bodyPr/>
          <a:lstStyle/>
          <a:p>
            <a:pPr algn="l"/>
            <a:r>
              <a:rPr lang="ru-RU" sz="32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Задачи:</a:t>
            </a: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8158163" cy="3983044"/>
          </a:xfrm>
        </p:spPr>
        <p:txBody>
          <a:bodyPr/>
          <a:lstStyle/>
          <a:p>
            <a:pPr lvl="0"/>
            <a:r>
              <a:rPr lang="ru-RU" sz="2000" dirty="0">
                <a:solidFill>
                  <a:srgbClr val="FF0000"/>
                </a:solidFill>
              </a:rPr>
              <a:t>Создавать условия </a:t>
            </a:r>
            <a:r>
              <a:rPr lang="ru-RU" sz="2000" dirty="0"/>
              <a:t>для принятия ребенком ответственности и проявления эмпатии к другим людям.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Развивать умение </a:t>
            </a:r>
            <a:r>
              <a:rPr lang="ru-RU" sz="2000" dirty="0"/>
              <a:t>планировать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свои действия и оценивать их результаты;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Обучать </a:t>
            </a:r>
            <a:r>
              <a:rPr lang="ru-RU" sz="2000" dirty="0">
                <a:solidFill>
                  <a:srgbClr val="FF0000"/>
                </a:solidFill>
              </a:rPr>
              <a:t>способам </a:t>
            </a:r>
            <a:r>
              <a:rPr lang="ru-RU" sz="2000" dirty="0"/>
              <a:t>снятия </a:t>
            </a:r>
            <a:r>
              <a:rPr lang="ru-RU" sz="2000" dirty="0" smtClean="0"/>
              <a:t>напряжения и агрессивности; </a:t>
            </a:r>
            <a:endParaRPr lang="ru-RU" sz="2000" dirty="0"/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Формировать </a:t>
            </a:r>
            <a:r>
              <a:rPr lang="ru-RU" sz="2000" dirty="0" smtClean="0"/>
              <a:t>у детей самостоятельность и ответственность за свои поступки;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Развивать способность </a:t>
            </a:r>
            <a:r>
              <a:rPr lang="ru-RU" sz="2000" dirty="0"/>
              <a:t>выражать свои эмоции в социально приемлемой форме;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Воспитывать</a:t>
            </a:r>
            <a:r>
              <a:rPr lang="ru-RU" sz="2000" dirty="0" smtClean="0"/>
              <a:t> </a:t>
            </a:r>
            <a:r>
              <a:rPr lang="ru-RU" sz="2000" dirty="0"/>
              <a:t>дружеские отношения между сверстниками, уважительное отношение к окружающим;</a:t>
            </a:r>
          </a:p>
          <a:p>
            <a:pPr lvl="0"/>
            <a:endParaRPr lang="ru-RU" sz="2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36" y="5395820"/>
            <a:ext cx="1767065" cy="12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504056"/>
          </a:xfrm>
        </p:spPr>
        <p:txBody>
          <a:bodyPr/>
          <a:lstStyle/>
          <a:p>
            <a:r>
              <a:rPr lang="ru-RU" sz="36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«ГАРМОНИЯ</a:t>
            </a:r>
            <a:r>
              <a:rPr lang="ru-RU" sz="3600" b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»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755576" y="2780928"/>
            <a:ext cx="484632" cy="144016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2915816" y="2780928"/>
            <a:ext cx="484632" cy="122413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668344" y="2780928"/>
            <a:ext cx="484632" cy="129614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220072" y="2780928"/>
            <a:ext cx="484632" cy="15121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5496" y="4221115"/>
            <a:ext cx="2260210" cy="180381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ПРИВЕТ-</a:t>
            </a:r>
          </a:p>
          <a:p>
            <a:r>
              <a:rPr lang="ru-RU" sz="14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СТВИЕ</a:t>
            </a:r>
            <a:endParaRPr lang="ru-RU" sz="1600" b="1" spc="300" dirty="0" smtClean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  <a:p>
            <a:r>
              <a:rPr lang="ru-RU" sz="1600" b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(учитель-дефектолог)</a:t>
            </a:r>
          </a:p>
          <a:p>
            <a:endParaRPr lang="ru-RU" sz="12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347981" y="4063026"/>
            <a:ext cx="2217774" cy="1656184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РИТМОПЛАС-ТИКА</a:t>
            </a:r>
            <a:endParaRPr lang="ru-RU" sz="1600" b="1" spc="300" dirty="0" smtClean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  <a:p>
            <a:r>
              <a:rPr lang="ru-RU" sz="16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(инструктор по физической культуре)</a:t>
            </a:r>
          </a:p>
          <a:p>
            <a:endParaRPr lang="ru-RU" sz="12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78385" y="4055778"/>
            <a:ext cx="2158110" cy="1656184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АНТИСТРЕС-СОВАЯ ГИМНАСТИКА</a:t>
            </a:r>
          </a:p>
          <a:p>
            <a:r>
              <a:rPr lang="ru-RU" sz="14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(учитель-дефектолог)</a:t>
            </a:r>
          </a:p>
          <a:p>
            <a:endParaRPr lang="ru-RU" sz="11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618030" y="4293096"/>
            <a:ext cx="2208080" cy="180845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ИГРОВАЯ</a:t>
            </a:r>
          </a:p>
          <a:p>
            <a:r>
              <a:rPr lang="ru-RU" sz="14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ДЕЯТЕЛЬНОСТЬ</a:t>
            </a:r>
          </a:p>
          <a:p>
            <a:r>
              <a:rPr lang="ru-RU" sz="16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(инструктор по физической культуре)</a:t>
            </a:r>
          </a:p>
          <a:p>
            <a:endParaRPr lang="ru-RU" sz="12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55576" y="2708920"/>
            <a:ext cx="7344816" cy="0"/>
          </a:xfrm>
          <a:prstGeom prst="line">
            <a:avLst/>
          </a:prstGeom>
          <a:ln>
            <a:solidFill>
              <a:srgbClr val="99CC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-108520" y="1781200"/>
            <a:ext cx="7488832" cy="1008112"/>
          </a:xfrm>
        </p:spPr>
        <p:txBody>
          <a:bodyPr/>
          <a:lstStyle/>
          <a:p>
            <a:r>
              <a:rPr lang="ru-RU" sz="3600" b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Правила </a:t>
            </a:r>
            <a:r>
              <a:rPr lang="ru-RU" sz="36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для детей:</a:t>
            </a:r>
            <a:endParaRPr lang="ru-RU" sz="36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2420888"/>
            <a:ext cx="5224065" cy="4104456"/>
          </a:xfrm>
        </p:spPr>
        <p:txBody>
          <a:bodyPr/>
          <a:lstStyle/>
          <a:p>
            <a:endParaRPr lang="ru-RU" sz="1600" dirty="0" smtClean="0"/>
          </a:p>
          <a:p>
            <a:r>
              <a:rPr lang="ru-RU" sz="1800" dirty="0" smtClean="0"/>
              <a:t>Говори «здравствуйте» и «до свидания», когда приходишь на занятие и уходишь с него; </a:t>
            </a:r>
          </a:p>
          <a:p>
            <a:r>
              <a:rPr lang="ru-RU" sz="1800" dirty="0" smtClean="0"/>
              <a:t>Никому не груби и зови всех по имени;</a:t>
            </a:r>
          </a:p>
          <a:p>
            <a:r>
              <a:rPr lang="ru-RU" sz="1800" dirty="0"/>
              <a:t>Слушай задание внимательно и выполняй;</a:t>
            </a:r>
          </a:p>
          <a:p>
            <a:r>
              <a:rPr lang="ru-RU" sz="1800" dirty="0" smtClean="0"/>
              <a:t>Учись слушать другого, не перебивая, говори только тогда, когда он замолчит;</a:t>
            </a:r>
          </a:p>
          <a:p>
            <a:r>
              <a:rPr lang="ru-RU" sz="1800" dirty="0" smtClean="0"/>
              <a:t>Если взял атрибут для игры поиграть, то после игры положи его на место;</a:t>
            </a:r>
          </a:p>
          <a:p>
            <a:r>
              <a:rPr lang="ru-RU" sz="1800" dirty="0" smtClean="0"/>
              <a:t> Не отнимай ничего у других детей, если они взяли что-то первыми.</a:t>
            </a:r>
          </a:p>
          <a:p>
            <a:r>
              <a:rPr lang="ru-RU" sz="1800" dirty="0" smtClean="0"/>
              <a:t>Помогай напарнику в игре, а не мешай ему;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364088" y="1889448"/>
            <a:ext cx="3888432" cy="4968552"/>
            <a:chOff x="5148064" y="1772816"/>
            <a:chExt cx="3888432" cy="496855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13432" r="12632" b="5971"/>
            <a:stretch/>
          </p:blipFill>
          <p:spPr>
            <a:xfrm rot="16200000">
              <a:off x="4608004" y="2312876"/>
              <a:ext cx="4968552" cy="388843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1" r="12201"/>
            <a:stretch/>
          </p:blipFill>
          <p:spPr>
            <a:xfrm>
              <a:off x="5796136" y="3501008"/>
              <a:ext cx="2376264" cy="2088232"/>
            </a:xfrm>
            <a:prstGeom prst="ellipse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0" b="9916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2465512"/>
            <a:ext cx="982104" cy="9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1520" y="2132856"/>
            <a:ext cx="51125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АНТИСТРЕССОВАЯ </a:t>
            </a:r>
          </a:p>
          <a:p>
            <a:r>
              <a:rPr lang="ru-RU" sz="32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ПЛАСТИЧЕСКАЯ </a:t>
            </a:r>
          </a:p>
          <a:p>
            <a:r>
              <a:rPr lang="ru-RU" sz="32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ГИМНАСТИКА </a:t>
            </a:r>
            <a:endParaRPr lang="ru-RU" sz="3200" b="1" i="1" dirty="0" smtClean="0"/>
          </a:p>
        </p:txBody>
      </p:sp>
      <p:grpSp>
        <p:nvGrpSpPr>
          <p:cNvPr id="6" name="Группа 5"/>
          <p:cNvGrpSpPr/>
          <p:nvPr/>
        </p:nvGrpSpPr>
        <p:grpSpPr>
          <a:xfrm>
            <a:off x="4716016" y="1889448"/>
            <a:ext cx="3888432" cy="4968552"/>
            <a:chOff x="4716016" y="1889448"/>
            <a:chExt cx="3888432" cy="496855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13432" r="12632" b="5971"/>
            <a:stretch/>
          </p:blipFill>
          <p:spPr>
            <a:xfrm rot="16200000">
              <a:off x="4175956" y="2429508"/>
              <a:ext cx="4968552" cy="388843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919" y="3635387"/>
              <a:ext cx="2376264" cy="2088232"/>
            </a:xfrm>
            <a:prstGeom prst="ellipse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9" y="4324442"/>
            <a:ext cx="3657979" cy="13991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0" b="9916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37" y="2510628"/>
            <a:ext cx="982104" cy="9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647917"/>
            <a:ext cx="3888432" cy="5210083"/>
            <a:chOff x="-72520" y="1870331"/>
            <a:chExt cx="3888432" cy="496855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13432" r="12632" b="5971"/>
            <a:stretch/>
          </p:blipFill>
          <p:spPr>
            <a:xfrm rot="16200000">
              <a:off x="-612580" y="2410391"/>
              <a:ext cx="4968552" cy="388843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07" y="3604994"/>
              <a:ext cx="2232248" cy="2088232"/>
            </a:xfrm>
            <a:prstGeom prst="ellipse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5508104" y="1556792"/>
            <a:ext cx="3888432" cy="5180054"/>
            <a:chOff x="5530621" y="1840302"/>
            <a:chExt cx="3888432" cy="496855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13432" r="12632" b="5971"/>
            <a:stretch/>
          </p:blipFill>
          <p:spPr>
            <a:xfrm rot="16200000">
              <a:off x="4990561" y="2380362"/>
              <a:ext cx="4968552" cy="388843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206" y="3532152"/>
              <a:ext cx="2232248" cy="2134300"/>
            </a:xfrm>
            <a:prstGeom prst="ellipse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2729050" y="1700808"/>
            <a:ext cx="3888432" cy="5157192"/>
            <a:chOff x="5148064" y="1772816"/>
            <a:chExt cx="3888432" cy="496855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13432" r="12632" b="5971"/>
            <a:stretch/>
          </p:blipFill>
          <p:spPr>
            <a:xfrm rot="16200000">
              <a:off x="4608004" y="2312876"/>
              <a:ext cx="4968552" cy="388843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448" y="3501009"/>
              <a:ext cx="2232248" cy="2048811"/>
            </a:xfrm>
            <a:prstGeom prst="ellipse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2195736" y="12407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РИТМОПЛАСТИКА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0" b="9916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7" y="136673"/>
            <a:ext cx="890651" cy="8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5736" y="12407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ДОБРЫЕ ИГРЫ</a:t>
            </a:r>
            <a:endParaRPr lang="ru-RU" sz="28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273552" y="2029286"/>
            <a:ext cx="2779712" cy="2114936"/>
            <a:chOff x="6255980" y="2005504"/>
            <a:chExt cx="2779712" cy="20882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255980" y="2005504"/>
              <a:ext cx="2779712" cy="208823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889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Картотека </a:t>
              </a:r>
              <a:r>
                <a:rPr lang="ru-RU" sz="1600" b="1" dirty="0">
                  <a:solidFill>
                    <a:srgbClr val="0070C0"/>
                  </a:solidFill>
                </a:rPr>
                <a:t>игр </a:t>
              </a:r>
            </a:p>
            <a:p>
              <a:pPr algn="ctr"/>
              <a:r>
                <a:rPr lang="ru-RU" sz="1600" b="1" dirty="0">
                  <a:solidFill>
                    <a:srgbClr val="0070C0"/>
                  </a:solidFill>
                </a:rPr>
                <a:t>и упражнений </a:t>
              </a:r>
            </a:p>
            <a:p>
              <a:pPr algn="ctr"/>
              <a:r>
                <a:rPr lang="ru-RU" sz="1600" dirty="0">
                  <a:solidFill>
                    <a:srgbClr val="0070C0"/>
                  </a:solidFill>
                </a:rPr>
                <a:t>н</a:t>
              </a:r>
              <a:r>
                <a:rPr lang="ru-RU" sz="1600" dirty="0" smtClean="0">
                  <a:solidFill>
                    <a:srgbClr val="0070C0"/>
                  </a:solidFill>
                </a:rPr>
                <a:t>а снятие тревожности </a:t>
              </a:r>
            </a:p>
            <a:p>
              <a:pPr algn="ctr"/>
              <a:r>
                <a:rPr lang="ru-RU" sz="1600" dirty="0" smtClean="0">
                  <a:solidFill>
                    <a:srgbClr val="0070C0"/>
                  </a:solidFill>
                </a:rPr>
                <a:t>и агрессии</a:t>
              </a:r>
              <a:endParaRPr lang="ru-RU" sz="1600" dirty="0">
                <a:solidFill>
                  <a:srgbClr val="0070C0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FF0000"/>
                  </a:solidFill>
                </a:rPr>
                <a:t>«ОБИЖАЛКИ» </a:t>
              </a:r>
              <a:endParaRPr lang="ru-RU" sz="1600" b="1" dirty="0">
                <a:solidFill>
                  <a:srgbClr val="FF0000"/>
                </a:solidFill>
              </a:endParaRPr>
            </a:p>
            <a:p>
              <a:pPr algn="ctr"/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408" y="3421776"/>
              <a:ext cx="671960" cy="67196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3268594" y="4428807"/>
            <a:ext cx="2808312" cy="2088232"/>
            <a:chOff x="3217056" y="4423763"/>
            <a:chExt cx="2808312" cy="208823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217056" y="4423763"/>
              <a:ext cx="2808312" cy="208823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889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0070C0"/>
                  </a:solidFill>
                </a:rPr>
                <a:t>Картотека игр </a:t>
              </a:r>
            </a:p>
            <a:p>
              <a:pPr algn="ctr"/>
              <a:r>
                <a:rPr lang="ru-RU" sz="1600" dirty="0" smtClean="0">
                  <a:solidFill>
                    <a:srgbClr val="0070C0"/>
                  </a:solidFill>
                </a:rPr>
                <a:t>по формированию </a:t>
              </a:r>
              <a:endParaRPr lang="ru-RU" sz="1600" dirty="0">
                <a:solidFill>
                  <a:srgbClr val="0070C0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rgbClr val="0070C0"/>
                  </a:solidFill>
                </a:rPr>
                <a:t>культуры поведения</a:t>
              </a:r>
              <a:endParaRPr lang="ru-RU" sz="1600" dirty="0">
                <a:solidFill>
                  <a:srgbClr val="0070C0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FF0000"/>
                  </a:solidFill>
                </a:rPr>
                <a:t>«ЛЕДИ и ДЖЕНТЕЛЬМЕНЫ» </a:t>
              </a:r>
              <a:endParaRPr lang="ru-RU" sz="1600" b="1" dirty="0">
                <a:solidFill>
                  <a:srgbClr val="FF0000"/>
                </a:solidFill>
              </a:endParaRPr>
            </a:p>
            <a:p>
              <a:pPr algn="ctr"/>
              <a:endParaRPr lang="ru-RU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571" l="215" r="991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506" y="5780564"/>
              <a:ext cx="731431" cy="731431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6252225" y="4437514"/>
            <a:ext cx="2779712" cy="2088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889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Картотека</a:t>
            </a:r>
            <a:endParaRPr lang="ru-RU" sz="1600" b="1" dirty="0">
              <a:solidFill>
                <a:srgbClr val="0070C0"/>
              </a:solidFill>
            </a:endParaRPr>
          </a:p>
          <a:p>
            <a:pPr algn="ctr"/>
            <a:r>
              <a:rPr lang="ru-RU" sz="1600" dirty="0">
                <a:solidFill>
                  <a:srgbClr val="0070C0"/>
                </a:solidFill>
              </a:rPr>
              <a:t>по </a:t>
            </a:r>
            <a:r>
              <a:rPr lang="ru-RU" sz="1600" dirty="0" smtClean="0">
                <a:solidFill>
                  <a:srgbClr val="0070C0"/>
                </a:solidFill>
              </a:rPr>
              <a:t>антистрессовой гимнастике</a:t>
            </a:r>
            <a:endParaRPr lang="ru-RU" sz="1600" dirty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«АНТИСТРЕССИК» 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36" y="4581128"/>
            <a:ext cx="1029689" cy="33289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18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24632"/>
            <a:ext cx="623589" cy="4980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18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880" y="3516223"/>
            <a:ext cx="623589" cy="498092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230982" y="4428807"/>
            <a:ext cx="2808312" cy="2088232"/>
            <a:chOff x="230982" y="4428807"/>
            <a:chExt cx="2808312" cy="208823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30982" y="4428807"/>
              <a:ext cx="2808312" cy="208823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889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0070C0"/>
                  </a:solidFill>
                </a:rPr>
                <a:t>Картотека игр </a:t>
              </a:r>
            </a:p>
            <a:p>
              <a:pPr algn="ctr"/>
              <a:r>
                <a:rPr lang="ru-RU" sz="1600" dirty="0" smtClean="0">
                  <a:solidFill>
                    <a:srgbClr val="0070C0"/>
                  </a:solidFill>
                </a:rPr>
                <a:t>на формирование </a:t>
              </a:r>
            </a:p>
            <a:p>
              <a:pPr algn="ctr"/>
              <a:r>
                <a:rPr lang="ru-RU" sz="1600" dirty="0" smtClean="0">
                  <a:solidFill>
                    <a:srgbClr val="0070C0"/>
                  </a:solidFill>
                </a:rPr>
                <a:t>чувств доверия </a:t>
              </a:r>
            </a:p>
            <a:p>
              <a:pPr algn="ctr"/>
              <a:r>
                <a:rPr lang="ru-RU" sz="1600" dirty="0" smtClean="0">
                  <a:solidFill>
                    <a:srgbClr val="0070C0"/>
                  </a:solidFill>
                </a:rPr>
                <a:t>и уверенности в себе</a:t>
              </a:r>
              <a:endParaRPr lang="ru-RU" sz="1600" dirty="0">
                <a:solidFill>
                  <a:srgbClr val="0070C0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FF0000"/>
                  </a:solidFill>
                </a:rPr>
                <a:t>«ЛАСКОВЫЕ ЛАПКИ» </a:t>
              </a:r>
            </a:p>
            <a:p>
              <a:pPr algn="ctr"/>
              <a:endParaRPr lang="ru-RU" dirty="0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82" y="5958630"/>
              <a:ext cx="738112" cy="533550"/>
            </a:xfrm>
            <a:prstGeom prst="rect">
              <a:avLst/>
            </a:prstGeom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06" y="5860964"/>
            <a:ext cx="563804" cy="580718"/>
          </a:xfrm>
          <a:prstGeom prst="rect">
            <a:avLst/>
          </a:prstGeom>
        </p:spPr>
      </p:pic>
      <p:pic>
        <p:nvPicPr>
          <p:cNvPr id="3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1" b="100000" l="22266" r="98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4"/>
          <a:stretch/>
        </p:blipFill>
        <p:spPr>
          <a:xfrm>
            <a:off x="3382261" y="2102754"/>
            <a:ext cx="941791" cy="792087"/>
          </a:xfrm>
        </p:spPr>
      </p:pic>
      <p:grpSp>
        <p:nvGrpSpPr>
          <p:cNvPr id="39" name="Группа 38"/>
          <p:cNvGrpSpPr/>
          <p:nvPr/>
        </p:nvGrpSpPr>
        <p:grpSpPr>
          <a:xfrm>
            <a:off x="3217056" y="2042638"/>
            <a:ext cx="2873918" cy="2114936"/>
            <a:chOff x="3217056" y="2042638"/>
            <a:chExt cx="2873918" cy="211493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217056" y="2042638"/>
              <a:ext cx="2873918" cy="2114936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889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Картотека игр </a:t>
              </a:r>
            </a:p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и упражнений </a:t>
              </a:r>
            </a:p>
            <a:p>
              <a:pPr algn="ctr"/>
              <a:r>
                <a:rPr lang="ru-RU" sz="1600" dirty="0" smtClean="0">
                  <a:solidFill>
                    <a:srgbClr val="0070C0"/>
                  </a:solidFill>
                </a:rPr>
                <a:t>на развитие навыков общения</a:t>
              </a:r>
            </a:p>
            <a:p>
              <a:pPr algn="ctr"/>
              <a:r>
                <a:rPr lang="ru-RU" sz="1600" b="1" dirty="0" smtClean="0">
                  <a:solidFill>
                    <a:srgbClr val="FF0000"/>
                  </a:solidFill>
                </a:rPr>
                <a:t>«ДРУЖИЛКА» 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218" l="1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480" y="3524632"/>
              <a:ext cx="623589" cy="498092"/>
            </a:xfrm>
            <a:prstGeom prst="rect">
              <a:avLst/>
            </a:prstGeom>
          </p:spPr>
        </p:pic>
        <p:pic>
          <p:nvPicPr>
            <p:cNvPr id="38" name="Объект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71" b="100000" l="22266" r="987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4"/>
            <a:stretch/>
          </p:blipFill>
          <p:spPr bwMode="auto">
            <a:xfrm>
              <a:off x="3415861" y="2111163"/>
              <a:ext cx="941791" cy="79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Группа 66"/>
          <p:cNvGrpSpPr/>
          <p:nvPr/>
        </p:nvGrpSpPr>
        <p:grpSpPr>
          <a:xfrm>
            <a:off x="162474" y="2038593"/>
            <a:ext cx="2841912" cy="2088232"/>
            <a:chOff x="162474" y="2038593"/>
            <a:chExt cx="2841912" cy="2088232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162474" y="2038593"/>
              <a:ext cx="2841912" cy="2088232"/>
              <a:chOff x="162474" y="2038593"/>
              <a:chExt cx="2841912" cy="2088232"/>
            </a:xfrm>
          </p:grpSpPr>
          <p:sp>
            <p:nvSpPr>
              <p:cNvPr id="61" name="Прямоугольник 60"/>
              <p:cNvSpPr/>
              <p:nvPr/>
            </p:nvSpPr>
            <p:spPr>
              <a:xfrm>
                <a:off x="196074" y="2038593"/>
                <a:ext cx="2808312" cy="2088232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88900">
                <a:solidFill>
                  <a:srgbClr val="99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rgbClr val="0070C0"/>
                    </a:solidFill>
                  </a:rPr>
                  <a:t>Картотека игр </a:t>
                </a:r>
              </a:p>
              <a:p>
                <a:pPr algn="ctr"/>
                <a:r>
                  <a:rPr lang="ru-RU" sz="1600" dirty="0" smtClean="0">
                    <a:solidFill>
                      <a:srgbClr val="0070C0"/>
                    </a:solidFill>
                  </a:rPr>
                  <a:t>по духовно-нравственному</a:t>
                </a:r>
              </a:p>
              <a:p>
                <a:pPr algn="ctr"/>
                <a:r>
                  <a:rPr lang="ru-RU" sz="1600" dirty="0" smtClean="0">
                    <a:solidFill>
                      <a:srgbClr val="0070C0"/>
                    </a:solidFill>
                  </a:rPr>
                  <a:t>воспитанию</a:t>
                </a:r>
                <a:endParaRPr lang="ru-RU" sz="1600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ru-RU" sz="1600" b="1" dirty="0" smtClean="0">
                    <a:solidFill>
                      <a:srgbClr val="FF0000"/>
                    </a:solidFill>
                  </a:rPr>
                  <a:t>«ДОБРЫЕ ИГРЫ» </a:t>
                </a:r>
                <a:endParaRPr lang="ru-RU" sz="1600" b="1" dirty="0">
                  <a:solidFill>
                    <a:srgbClr val="FF0000"/>
                  </a:solidFill>
                </a:endParaRPr>
              </a:p>
              <a:p>
                <a:pPr algn="ctr"/>
                <a:endParaRPr lang="ru-RU" dirty="0"/>
              </a:p>
            </p:txBody>
          </p:sp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474" y="2038594"/>
                <a:ext cx="737118" cy="491412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194" y="3419166"/>
              <a:ext cx="867851" cy="625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5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1688</TotalTime>
  <Words>449</Words>
  <Application>Microsoft Office PowerPoint</Application>
  <PresentationFormat>Экран (4:3)</PresentationFormat>
  <Paragraphs>101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Bookman Old Style</vt:lpstr>
      <vt:lpstr>Calibri</vt:lpstr>
      <vt:lpstr>Times New Roman</vt:lpstr>
      <vt:lpstr>Wingdings</vt:lpstr>
      <vt:lpstr>Шаблон 2</vt:lpstr>
      <vt:lpstr>Презентация PowerPoint</vt:lpstr>
      <vt:lpstr>Презентация PowerPoint</vt:lpstr>
      <vt:lpstr>Цель системы работы:</vt:lpstr>
      <vt:lpstr>Задачи:</vt:lpstr>
      <vt:lpstr>«ГАРМОНИЯ»</vt:lpstr>
      <vt:lpstr>Правила для детей:</vt:lpstr>
      <vt:lpstr>Презентация PowerPoint</vt:lpstr>
      <vt:lpstr>Презентация PowerPoint</vt:lpstr>
      <vt:lpstr>Презентация PowerPoint</vt:lpstr>
      <vt:lpstr>Результат:</vt:lpstr>
      <vt:lpstr>Презентация PowerPoint</vt:lpstr>
      <vt:lpstr>БЛАГОДАРЮ  ЗА ВНИМАНИЕ!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ТЕХНОЛОГИЯ «КЛУБНЫЙ ЧАС»</dc:title>
  <dc:creator>User</dc:creator>
  <cp:lastModifiedBy>Пользователь Windows</cp:lastModifiedBy>
  <cp:revision>119</cp:revision>
  <dcterms:created xsi:type="dcterms:W3CDTF">2004-01-01T19:05:33Z</dcterms:created>
  <dcterms:modified xsi:type="dcterms:W3CDTF">2023-10-18T02:04:31Z</dcterms:modified>
</cp:coreProperties>
</file>