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6" r:id="rId4"/>
    <p:sldId id="277" r:id="rId5"/>
    <p:sldId id="280" r:id="rId6"/>
    <p:sldId id="279" r:id="rId7"/>
    <p:sldId id="281" r:id="rId8"/>
    <p:sldId id="278" r:id="rId9"/>
    <p:sldId id="269" r:id="rId10"/>
    <p:sldId id="275" r:id="rId11"/>
    <p:sldId id="294" r:id="rId12"/>
    <p:sldId id="295" r:id="rId13"/>
    <p:sldId id="302" r:id="rId14"/>
    <p:sldId id="262" r:id="rId15"/>
    <p:sldId id="282" r:id="rId16"/>
    <p:sldId id="284" r:id="rId17"/>
    <p:sldId id="285" r:id="rId18"/>
    <p:sldId id="289" r:id="rId19"/>
    <p:sldId id="261" r:id="rId20"/>
    <p:sldId id="298" r:id="rId21"/>
    <p:sldId id="290" r:id="rId22"/>
    <p:sldId id="297" r:id="rId23"/>
    <p:sldId id="296" r:id="rId24"/>
    <p:sldId id="287" r:id="rId25"/>
    <p:sldId id="300" r:id="rId26"/>
    <p:sldId id="303" r:id="rId27"/>
    <p:sldId id="286" r:id="rId28"/>
    <p:sldId id="30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02" autoAdjust="0"/>
    <p:restoredTop sz="94675" autoAdjust="0"/>
  </p:normalViewPr>
  <p:slideViewPr>
    <p:cSldViewPr>
      <p:cViewPr varScale="1">
        <p:scale>
          <a:sx n="191" d="100"/>
          <a:sy n="191" d="100"/>
        </p:scale>
        <p:origin x="-20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0624_53-p-fon-dlya-prezentatsii-neitralnii-delovoi-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59632" y="2470712"/>
            <a:ext cx="62413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ФОП ДО.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Физическая культура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09119A5-67E7-4269-05C8-17C80E72B336}"/>
              </a:ext>
            </a:extLst>
          </p:cNvPr>
          <p:cNvSpPr txBox="1"/>
          <p:nvPr/>
        </p:nvSpPr>
        <p:spPr>
          <a:xfrm>
            <a:off x="5508104" y="5013687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Лебедева Ярослава Святославовна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№99 «Топ-Топ»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E04F16-6BA6-5159-FACC-12A455668C69}"/>
              </a:ext>
            </a:extLst>
          </p:cNvPr>
          <p:cNvSpPr txBox="1"/>
          <p:nvPr/>
        </p:nvSpPr>
        <p:spPr>
          <a:xfrm>
            <a:off x="275839" y="1000340"/>
            <a:ext cx="8208912" cy="15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ОБЩЕГО И ДОШКОЛЬНОГО ОБРАЗОВАНИЯ АДМИНИСТРАЦИИ ГОРОДА НОРИЛЬСК 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99 «ТОП-ТОП»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(МБДОУ «ДС №99 «ТОП-ТОП»)</a:t>
            </a:r>
            <a:endParaRPr lang="ru-RU" sz="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44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203843"/>
              </p:ext>
            </p:extLst>
          </p:nvPr>
        </p:nvGraphicFramePr>
        <p:xfrm>
          <a:off x="428597" y="1094312"/>
          <a:ext cx="8247860" cy="5540761"/>
        </p:xfrm>
        <a:graphic>
          <a:graphicData uri="http://schemas.openxmlformats.org/drawingml/2006/table">
            <a:tbl>
              <a:tblPr/>
              <a:tblGrid>
                <a:gridCol w="995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52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5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3-4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развивать психофизические качества, ориентировку в пространстве, координацию, равновесие, способность быстро реагировать на сигнал;</a:t>
                      </a: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7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4-5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формировать психофизические качества 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(сила, быстрота, выносливость, гибкость, ловкость), развивать координацию, меткость, ориентировку в пространстве;</a:t>
                      </a: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6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5-6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развивать психофизические качества, координацию, мелкую моторику ориентировку в пространстве, равновесие, точность и меткость, воспитывать самоконтроль и самостоятельность, проявлять творчество при выполнении движений и в подвижных играх, соблюдать правила в подвижной игре, взаимодействовать в команде;</a:t>
                      </a: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81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6-7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развивать психофизические качества, точность, меткость, глазомер, мелкую моторику, ориентировку в пространстве; самоконтроль, самостоятельность, творчество; поощрять соблюдение правил в подвижной игре, проявление инициативы и самостоятельности при её организации, партнерское взаимодействие в команде;</a:t>
                      </a: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331640" y="417204"/>
            <a:ext cx="609788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ФОП  ДО. Физическое развитие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027001"/>
              </p:ext>
            </p:extLst>
          </p:nvPr>
        </p:nvGraphicFramePr>
        <p:xfrm>
          <a:off x="428596" y="1248564"/>
          <a:ext cx="8286807" cy="5184463"/>
        </p:xfrm>
        <a:graphic>
          <a:graphicData uri="http://schemas.openxmlformats.org/drawingml/2006/table">
            <a:tbl>
              <a:tblPr/>
              <a:tblGrid>
                <a:gridCol w="1000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86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44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3-4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укреплять здоровье детей средствами физического воспитания, создавать условия для формирования правильной осанки, способствовать усвоению правил безопасного поведения в двигательной деятельности;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закреплять культурно-гигиенические навыки и навыки самообслуживания, формируя полезные привычки, приобщая к здоровому образу жизни.</a:t>
                      </a: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4-5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укреплять здоровье ребёнка, опорно-двигательный аппарат, формировать правильную осанку, </a:t>
                      </a:r>
                      <a:r>
                        <a:rPr lang="ru-RU" sz="1800" b="0" i="0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повышать иммунитет средствами физического воспитания;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0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5-6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укреплять здоровье ребёнка, формировать правильную осанку, укреплять опорно-двигательный аппарат, повышать иммунитет средствами физического воспитания;</a:t>
                      </a: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331640" y="404664"/>
            <a:ext cx="614366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ФОП  ДО. Физическое развитие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6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274152"/>
              </p:ext>
            </p:extLst>
          </p:nvPr>
        </p:nvGraphicFramePr>
        <p:xfrm>
          <a:off x="395536" y="1369804"/>
          <a:ext cx="8264389" cy="5083385"/>
        </p:xfrm>
        <a:graphic>
          <a:graphicData uri="http://schemas.openxmlformats.org/drawingml/2006/table">
            <a:tbl>
              <a:tblPr/>
              <a:tblGrid>
                <a:gridCol w="9974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66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7051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4-5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воспитывать волевые качества, самостоятельность, стремление соблюдать правила в подвижных играх, проявлять самостоятельность при выполнении физических упражнений;</a:t>
                      </a: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815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5-6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воспитывать патриотические чувства и нравственно-волевые качества в подвижных и спортивных играх, формах активного отдыха;</a:t>
                      </a: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471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6-7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поощрять соблюдение правил в подвижной игре, проявление инициативы и самостоятельности при её организации, партнерское взаимодействие в команде;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воспитывать патриотизм, нравственно-волевые качества и гражданскую идентичность в двигательной деятельности и различных формах активного отдыха;</a:t>
                      </a: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331640" y="692696"/>
            <a:ext cx="614366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ФОП  ДО. Физическое развитие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56" y="-14064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1214422"/>
            <a:ext cx="7715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Данная программа придает большое значение  обучению элементам спортивных игр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Городки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Элементы баскетбола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Футбола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Хоккея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Бадминтон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Настольного тенниса</a:t>
            </a:r>
          </a:p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которые проводятся в спортивном зале или на площадке в зависимости от 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имеющихся условий и оборудования, а также региональных и климатических особенностей.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3327218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9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976" y="142852"/>
            <a:ext cx="6429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Туристские прогулки и экскурсии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5720" y="662683"/>
            <a:ext cx="350046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5-6 лет</a:t>
            </a:r>
            <a:endParaRPr lang="ru-RU" sz="16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Педагог организует для детей непродолжительные пешие прогулки и экскурсии с постепенно удлиняющимися переходами - на стадион, в парк, на берег моря и другое. Время перехода в одну сторону составляет 30-40 минут, общая продолжительность не более 1,5-2 часов. Время непрерывного движения 20 минут, с перерывом между переходами не менее 10 минут. Педагог формирует представления о туризме как виде активного отдыха и способе ознакомления с природой и культурой родного края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организует с детьми разнообразные подвижные игры во время остановки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038406" y="667212"/>
            <a:ext cx="37147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6-7 лет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организует пешеходные прогулки. Время перехода в одну сторону составляет 35-40 минут, общая продолжительность не более 2-2,5 часов. Время непрерывного движения 20-30 минут, с перерывом между переходами не менее 10 минут. В ходе туристкой прогулки с детьми проводятся подвижные игры и соревнования, наблюдения за природой родного края, ознакомление с памятниками истории, боевой и трудовой славы, трудом людей разных профессий.</a:t>
            </a:r>
            <a:endParaRPr kumimoji="0" lang="ru-RU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572140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Туристские прогулки и экскурсии организуются при наличии возможностей дополнительного сопровождения и организации санитарных стоянок.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F9D6D3-2157-2166-B4AE-299B093CDECC}"/>
              </a:ext>
            </a:extLst>
          </p:cNvPr>
          <p:cNvSpPr txBox="1"/>
          <p:nvPr/>
        </p:nvSpPr>
        <p:spPr>
          <a:xfrm>
            <a:off x="611560" y="692696"/>
            <a:ext cx="8064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физическому воспитанию</a:t>
            </a:r>
          </a:p>
          <a:p>
            <a:pPr algn="ctr"/>
            <a:r>
              <a:rPr lang="ru-RU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"Физическая культура дошкольников"</a:t>
            </a:r>
          </a:p>
          <a:p>
            <a:pPr algn="ctr"/>
            <a:r>
              <a:rPr lang="ru-RU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Л.И. Пензулаева</a:t>
            </a:r>
          </a:p>
          <a:p>
            <a:pPr algn="ctr"/>
            <a:endParaRPr lang="ru-RU" sz="24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интереса ценностного отношения к занятиям физической культурой, гармоничное физическое развитие детей дошкольного возраста.</a:t>
            </a:r>
          </a:p>
          <a:p>
            <a:pPr algn="just"/>
            <a:r>
              <a:rPr lang="ru-RU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раскрываются </a:t>
            </a:r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направления, задачи, средства, принципы регламентирующие деятельность педагога в физическом воспитании дошкольников.</a:t>
            </a:r>
          </a:p>
          <a:p>
            <a:pPr algn="just"/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занятий ориентирована на потенциальную, социально-психологическую, интеллектуальную и физическую подготовку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1996492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F9D6D3-2157-2166-B4AE-299B093CDECC}"/>
              </a:ext>
            </a:extLst>
          </p:cNvPr>
          <p:cNvSpPr txBox="1"/>
          <p:nvPr/>
        </p:nvSpPr>
        <p:spPr>
          <a:xfrm>
            <a:off x="683568" y="1052736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данных пособиях даются сведения</a:t>
            </a:r>
          </a:p>
          <a:p>
            <a:pPr algn="ctr"/>
            <a:endParaRPr lang="ru-RU" sz="24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о возрастных особенностях детей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к проведению физкультурных занятий в помещении и на свежем воздухе;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примерное </a:t>
            </a:r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занятий с подробной методикой, организацией и содержанием игр различной интенсивности;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и упражнения с элементами спорта баскетбола, хоккея, футбола;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</a:t>
            </a:r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повторения и закрепления пройденного на занятиях в свободное время.</a:t>
            </a:r>
          </a:p>
        </p:txBody>
      </p:sp>
    </p:spTree>
    <p:extLst>
      <p:ext uri="{BB962C8B-B14F-4D97-AF65-F5344CB8AC3E}">
        <p14:creationId xmlns:p14="http://schemas.microsoft.com/office/powerpoint/2010/main" val="1512296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CCED00-AF86-5820-DD98-B4D7E86F6215}"/>
              </a:ext>
            </a:extLst>
          </p:cNvPr>
          <p:cNvSpPr txBox="1"/>
          <p:nvPr/>
        </p:nvSpPr>
        <p:spPr>
          <a:xfrm>
            <a:off x="395536" y="908720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от 4 до 5</a:t>
            </a:r>
          </a:p>
          <a:p>
            <a:pPr algn="ctr"/>
            <a:endParaRPr lang="ru-RU" sz="24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задач образовательной деятельности в области физического развития ФОП:</a:t>
            </a:r>
          </a:p>
          <a:p>
            <a:pPr algn="just"/>
            <a:endParaRPr lang="ru-RU" sz="24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формировать психофизические качества (сила, быстрота, выносливость, гибкость, ловкость);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развивать координацию;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меткость;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ориентировку в пространстве.</a:t>
            </a:r>
          </a:p>
          <a:p>
            <a:pPr algn="just"/>
            <a:endParaRPr lang="ru-RU" sz="24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Эту же задачу успешно решает программа Л.И. Пензулаевой</a:t>
            </a:r>
          </a:p>
        </p:txBody>
      </p:sp>
    </p:spTree>
    <p:extLst>
      <p:ext uri="{BB962C8B-B14F-4D97-AF65-F5344CB8AC3E}">
        <p14:creationId xmlns:p14="http://schemas.microsoft.com/office/powerpoint/2010/main" val="2133781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одежда, обувь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xmlns="" id="{484A9CE6-D6C3-5909-4684-C1F120349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650960"/>
            <a:ext cx="3488432" cy="1962243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бувь, человек, одежда, груп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9CCC8AA-5645-4907-E294-13AF962E9B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28" y="2492736"/>
            <a:ext cx="3488432" cy="1962243"/>
          </a:xfrm>
          <a:prstGeom prst="rect">
            <a:avLst/>
          </a:prstGeom>
        </p:spPr>
      </p:pic>
      <p:pic>
        <p:nvPicPr>
          <p:cNvPr id="9" name="Рисунок 8" descr="Изображение выглядит как обувь, человек, одежд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xmlns="" id="{795590B3-BC3A-9AC5-31C3-238690ED5B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0076"/>
            <a:ext cx="3600400" cy="20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0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703 -0.21383" pathEditMode="relative" ptsTypes="AA">
                                      <p:cBhvr>
                                        <p:cTn id="6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7703 -0.21383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Фитнес, обувь, одеж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42A72DF-B90C-2C94-640E-774A29524B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341"/>
            <a:ext cx="4248472" cy="2362571"/>
          </a:xfrm>
          <a:prstGeom prst="rect">
            <a:avLst/>
          </a:prstGeom>
        </p:spPr>
      </p:pic>
      <p:pic>
        <p:nvPicPr>
          <p:cNvPr id="7" name="Рисунок 6" descr="Изображение выглядит как в помещении, одежда, обувь, сте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88CF895-46BA-9E52-04DF-607322B0B4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3056"/>
            <a:ext cx="4248472" cy="2533781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обувь, Фитнес, спорт&#10;&#10;Автоматически созданное описание">
            <a:extLst>
              <a:ext uri="{FF2B5EF4-FFF2-40B4-BE49-F238E27FC236}">
                <a16:creationId xmlns:a16="http://schemas.microsoft.com/office/drawing/2014/main" xmlns="" id="{6A1306DB-CDAD-1665-06C8-245AA03A0F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084" y="2312863"/>
            <a:ext cx="3968485" cy="22322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1628800"/>
            <a:ext cx="76740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Целью ФОП ДО 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Является разностороннее развитие ребенка в период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в помещении, одежда, пол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398AF56D-26FF-96AF-8EE7-362221DEF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12" y="3501008"/>
            <a:ext cx="5234684" cy="2944510"/>
          </a:xfrm>
          <a:prstGeom prst="rect">
            <a:avLst/>
          </a:prstGeom>
        </p:spPr>
      </p:pic>
      <p:pic>
        <p:nvPicPr>
          <p:cNvPr id="4" name="Рисунок 3" descr="Изображение выглядит как в помещении, пол, одежда, сте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8FF1C83-D0AA-4576-8792-AF60A88B37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9157"/>
            <a:ext cx="460851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16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в помещении, пол, ребенок, начинающий ходить, одеж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9CB8608-8B6F-A010-348A-984558FE9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19819"/>
            <a:ext cx="5382777" cy="30278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в помещении, пол, мебель, шко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F7FD06D-92B0-F108-BF79-12D8318384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1702"/>
            <a:ext cx="5360640" cy="301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21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ебенок, начинающий ходить, в помещении, одежда, п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F3610EFB-B2A9-D6D5-DC69-47D106E5D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656692"/>
            <a:ext cx="856895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94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28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порт, человек, Фитнес, обувь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686CF-1773-CA37-9F67-B20C29A71C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602" y="598352"/>
            <a:ext cx="4224514" cy="2592313"/>
          </a:xfrm>
          <a:prstGeom prst="rect">
            <a:avLst/>
          </a:prstGeom>
        </p:spPr>
      </p:pic>
      <p:pic>
        <p:nvPicPr>
          <p:cNvPr id="8" name="Рисунок 7" descr="Изображение выглядит как одежда, человек, спорт, Фитнес&#10;&#10;Автоматически созданное описание">
            <a:extLst>
              <a:ext uri="{FF2B5EF4-FFF2-40B4-BE49-F238E27FC236}">
                <a16:creationId xmlns:a16="http://schemas.microsoft.com/office/drawing/2014/main" xmlns="" id="{B5AAFFFB-1DA5-E2D2-6E61-6D85935CA4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8" y="598352"/>
            <a:ext cx="4352528" cy="259231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к, обувь, одежда, Фитнес&#10;&#10;Автоматически созданное описание">
            <a:extLst>
              <a:ext uri="{FF2B5EF4-FFF2-40B4-BE49-F238E27FC236}">
                <a16:creationId xmlns:a16="http://schemas.microsoft.com/office/drawing/2014/main" xmlns="" id="{644A9D90-4D39-C9CA-126A-C59F829D34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95" y="3789016"/>
            <a:ext cx="4768214" cy="275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46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обувь, в помещении, спор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1422836-B8BD-4EA2-10F8-262B9C3418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5" y="332657"/>
            <a:ext cx="4145136" cy="2448271"/>
          </a:xfrm>
          <a:prstGeom prst="rect">
            <a:avLst/>
          </a:prstGeom>
        </p:spPr>
      </p:pic>
      <p:pic>
        <p:nvPicPr>
          <p:cNvPr id="9" name="Рисунок 8" descr="Изображение выглядит как в помещении, обувь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D2A5AEF-B7A9-A4CE-4C16-BC79483BC3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74" y="332657"/>
            <a:ext cx="4352482" cy="244827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в помещении, человек, обувь, спор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3B8A736-6843-2127-8B09-B550B1559B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55268"/>
            <a:ext cx="524858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02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обувь, в помещении, футбол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41FBA6C-BBC7-2339-B325-B2BA5D384E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697" y="3676593"/>
            <a:ext cx="4827189" cy="2842724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бувь, человек, одежда, Фитнес&#10;&#10;Автоматически созданное описание">
            <a:extLst>
              <a:ext uri="{FF2B5EF4-FFF2-40B4-BE49-F238E27FC236}">
                <a16:creationId xmlns:a16="http://schemas.microsoft.com/office/drawing/2014/main" xmlns="" id="{6EEF4486-9914-1456-1801-3A9FBE71F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6275"/>
            <a:ext cx="4827190" cy="284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93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1214422"/>
            <a:ext cx="306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9497CE-312A-F288-155A-CC7AF87D592F}"/>
              </a:ext>
            </a:extLst>
          </p:cNvPr>
          <p:cNvSpPr txBox="1"/>
          <p:nvPr/>
        </p:nvSpPr>
        <p:spPr>
          <a:xfrm>
            <a:off x="467544" y="1762090"/>
            <a:ext cx="3600400" cy="4665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развивать психофизические качества, координацию, мелкую моторику ориентировку в пространстве, равновесие, точность и меткость, воспитывать самоконтроль и самостоятельность, проявлять творчество при выполнении движений и в подвижных играх, соблюдать правила в подвижной игре, взаимодействовать в команде;</a:t>
            </a:r>
            <a:endParaRPr lang="ru-RU" sz="2000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D30956-DC15-984E-3543-169BDC4202C6}"/>
              </a:ext>
            </a:extLst>
          </p:cNvPr>
          <p:cNvSpPr txBox="1"/>
          <p:nvPr/>
        </p:nvSpPr>
        <p:spPr>
          <a:xfrm>
            <a:off x="5076057" y="1762090"/>
            <a:ext cx="3600400" cy="4665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развивать психофизические качества, точность, меткость, глазомер, мелкую моторику, ориентировку в пространстве; самоконтроль, самостоятельность, творчество; поощрять соблюдение правил в подвижной игре, проявление инициативы и самостоятельности при её организации, партнерское взаимодействие в команде</a:t>
            </a:r>
            <a:r>
              <a:rPr lang="ru-RU" sz="1800" b="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endParaRPr lang="ru-RU" sz="1800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9E3CEE-8508-AC94-268F-1D275D9093AC}"/>
              </a:ext>
            </a:extLst>
          </p:cNvPr>
          <p:cNvSpPr txBox="1"/>
          <p:nvPr/>
        </p:nvSpPr>
        <p:spPr>
          <a:xfrm>
            <a:off x="683568" y="109101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5-6 лет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690AE3C-8252-4976-534A-9F31F1C73B1F}"/>
              </a:ext>
            </a:extLst>
          </p:cNvPr>
          <p:cNvSpPr txBox="1"/>
          <p:nvPr/>
        </p:nvSpPr>
        <p:spPr>
          <a:xfrm flipH="1">
            <a:off x="5491053" y="1082182"/>
            <a:ext cx="316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6-7 лет</a:t>
            </a:r>
          </a:p>
        </p:txBody>
      </p:sp>
    </p:spTree>
    <p:extLst>
      <p:ext uri="{BB962C8B-B14F-4D97-AF65-F5344CB8AC3E}">
        <p14:creationId xmlns:p14="http://schemas.microsoft.com/office/powerpoint/2010/main" val="368918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09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244D83-CEDF-AB06-8B1F-70D7AD34977A}"/>
              </a:ext>
            </a:extLst>
          </p:cNvPr>
          <p:cNvSpPr txBox="1"/>
          <p:nvPr/>
        </p:nvSpPr>
        <p:spPr>
          <a:xfrm>
            <a:off x="1619672" y="1147086"/>
            <a:ext cx="57590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И. Пензулаева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в детском саду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764FE0B-48C5-C5F6-ADEE-D2CD3222C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645024"/>
            <a:ext cx="885698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54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F9D6D3-2157-2166-B4AE-299B093CDECC}"/>
              </a:ext>
            </a:extLst>
          </p:cNvPr>
          <p:cNvSpPr txBox="1"/>
          <p:nvPr/>
        </p:nvSpPr>
        <p:spPr>
          <a:xfrm>
            <a:off x="287524" y="278092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9182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118F7F-8C7B-2601-BF08-E752519B666D}"/>
              </a:ext>
            </a:extLst>
          </p:cNvPr>
          <p:cNvSpPr txBox="1"/>
          <p:nvPr/>
        </p:nvSpPr>
        <p:spPr>
          <a:xfrm flipH="1">
            <a:off x="-180528" y="47102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FAAA31A6-7330-B329-6F14-03FE02C052D7}"/>
              </a:ext>
            </a:extLst>
          </p:cNvPr>
          <p:cNvSpPr/>
          <p:nvPr/>
        </p:nvSpPr>
        <p:spPr>
          <a:xfrm>
            <a:off x="0" y="871136"/>
            <a:ext cx="1835696" cy="2701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№ 273-ФЗ (ред. От 17.02.2023) «Об образовании в Российской Федерации» ( с изм. и доп., вступ. В силу с 28.02.2023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xmlns="" id="{EBBAC51B-36A6-0C43-14EE-60C2306BF3AD}"/>
              </a:ext>
            </a:extLst>
          </p:cNvPr>
          <p:cNvSpPr/>
          <p:nvPr/>
        </p:nvSpPr>
        <p:spPr>
          <a:xfrm>
            <a:off x="1965772" y="730494"/>
            <a:ext cx="7070724" cy="891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18. Печатные и электронные образовательные и информационные ресурсы Пункты 1,3.</a:t>
            </a:r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xmlns="" id="{5E62B2F6-543F-896E-995A-6849A84DC8E8}"/>
              </a:ext>
            </a:extLst>
          </p:cNvPr>
          <p:cNvSpPr/>
          <p:nvPr/>
        </p:nvSpPr>
        <p:spPr>
          <a:xfrm>
            <a:off x="1965772" y="1689030"/>
            <a:ext cx="7127776" cy="997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28. Компетенция, права, обязанности и ответственность образовательной организации Пункт 2</a:t>
            </a:r>
          </a:p>
        </p:txBody>
      </p:sp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xmlns="" id="{97C751DB-7863-3356-26AA-BEFBE5224CE0}"/>
              </a:ext>
            </a:extLst>
          </p:cNvPr>
          <p:cNvSpPr/>
          <p:nvPr/>
        </p:nvSpPr>
        <p:spPr>
          <a:xfrm>
            <a:off x="1965772" y="2819256"/>
            <a:ext cx="7127776" cy="997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47. Правовой статус педагогических работников. Права и свободы педагогических работников, гарантии их реализации</a:t>
            </a:r>
          </a:p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 3.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22B7792F-8CFE-8AA7-542B-41D337EF2965}"/>
              </a:ext>
            </a:extLst>
          </p:cNvPr>
          <p:cNvSpPr/>
          <p:nvPr/>
        </p:nvSpPr>
        <p:spPr>
          <a:xfrm>
            <a:off x="-23688" y="4365104"/>
            <a:ext cx="183569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25.11.2022 № 1028  </a:t>
            </a:r>
          </a:p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федеральной образовательной программы дошкольного образования»</a:t>
            </a:r>
          </a:p>
        </p:txBody>
      </p:sp>
      <p:sp>
        <p:nvSpPr>
          <p:cNvPr id="11" name="Пятиугольник 10">
            <a:extLst>
              <a:ext uri="{FF2B5EF4-FFF2-40B4-BE49-F238E27FC236}">
                <a16:creationId xmlns:a16="http://schemas.microsoft.com/office/drawing/2014/main" xmlns="" id="{77E190FA-84CE-A524-8906-748CB3A02152}"/>
              </a:ext>
            </a:extLst>
          </p:cNvPr>
          <p:cNvSpPr/>
          <p:nvPr/>
        </p:nvSpPr>
        <p:spPr>
          <a:xfrm>
            <a:off x="1965772" y="4365104"/>
            <a:ext cx="7070724" cy="19442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23.4  </a:t>
            </a: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Формы, способы, методы и средства реализации Федеральной программы педагог определяет самостоятельно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задачами воспитания и обучения, возрастными и индивидуальными особенностями детей, спецификой их образовательных потребностей и интересов. Существенное значение имеют сформировавшиеся у педагога практики воспитания и деятельности применительно к конкретной возрастной группе детей.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B5872E-C3A9-1DAB-6C6E-425F6E970B27}"/>
              </a:ext>
            </a:extLst>
          </p:cNvPr>
          <p:cNvSpPr txBox="1"/>
          <p:nvPr/>
        </p:nvSpPr>
        <p:spPr>
          <a:xfrm>
            <a:off x="539552" y="476672"/>
            <a:ext cx="7992888" cy="6114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273-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Ф3 (ред.</a:t>
            </a:r>
          </a:p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17.02.2023) «Об образовании в Российской Федерации» </a:t>
            </a:r>
          </a:p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 изм. и доп., вступ. в силу с 28.02.2023)</a:t>
            </a:r>
          </a:p>
          <a:p>
            <a:pPr algn="ctr"/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18. Печатные и электронные образовательные и информационные ресурсы</a:t>
            </a:r>
          </a:p>
          <a:p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 В организациях, осуществляющих образовательную деятельность, в целях обеспечения реализации образовательных программ формируются библиотеки, в том числе цифровые (электронные) библиотеки, обеспечивающие доступ к профессиональным базам данных, информационным справочным и поисковым системам, а также иным информационным ресурсам. Библиотечный фонд должен быть укомплектован печатными и (или) электронными учебными изданиями (включая учебники и учебные пособия), методическими и периодическими изданиями по всем входящим в реализуемые основные образовательные программы учебным предметам, курсам, дисциплинам (модулям).</a:t>
            </a:r>
          </a:p>
          <a:p>
            <a:pPr algn="just"/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 Учебные издания, используемые при реализации образовательных программ дошкольного образования, определяются организацией, осуществляющей образовательную деятельность, с учетом требований федеральных государственных образовательных стандартов, а также федеральных образовательных программ дошкольного образования и федеральных образовательных программ начального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37077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723BF3-5DE2-0314-0296-145B4DF1C9DC}"/>
              </a:ext>
            </a:extLst>
          </p:cNvPr>
          <p:cNvSpPr txBox="1"/>
          <p:nvPr/>
        </p:nvSpPr>
        <p:spPr>
          <a:xfrm>
            <a:off x="683568" y="1268760"/>
            <a:ext cx="80648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273-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Ф3 (ред. от</a:t>
            </a:r>
          </a:p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17.02.2023) «Об образовании в Российской Федерации» </a:t>
            </a:r>
          </a:p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 изм. и доп., вступ. в силу с 28.02.2023)</a:t>
            </a:r>
          </a:p>
          <a:p>
            <a:pPr algn="ctr"/>
            <a:endParaRPr 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28. Компетенция, права, обязанности и ответственность образовательной организации</a:t>
            </a:r>
          </a:p>
          <a:p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  Образовательные организации при реализации образовательных программ свободны в определении содержания образования, выборе образовательных технологий, а также в выборе учебно-методического обеспечения, если иное не установлено настоящим Федеральным законом.</a:t>
            </a:r>
          </a:p>
        </p:txBody>
      </p:sp>
    </p:spTree>
    <p:extLst>
      <p:ext uri="{BB962C8B-B14F-4D97-AF65-F5344CB8AC3E}">
        <p14:creationId xmlns:p14="http://schemas.microsoft.com/office/powerpoint/2010/main" val="26953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D1A5D7-1AB3-68D1-5BDD-37F42D4EB3BD}"/>
              </a:ext>
            </a:extLst>
          </p:cNvPr>
          <p:cNvSpPr txBox="1"/>
          <p:nvPr/>
        </p:nvSpPr>
        <p:spPr>
          <a:xfrm>
            <a:off x="251520" y="260648"/>
            <a:ext cx="8784976" cy="6145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273-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ф3 (ред. от 17.02.2023) «Об образовании Российской Федерации» </a:t>
            </a:r>
          </a:p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 изм. и доп., вступ. в силу с 28.02.2023)</a:t>
            </a:r>
          </a:p>
          <a:p>
            <a:pPr algn="ctr"/>
            <a:endParaRPr 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47. Правовой статус педагогических работников. Права и свободы педагогических работников, гарантии их реализации</a:t>
            </a:r>
          </a:p>
          <a:p>
            <a:pPr algn="just"/>
            <a:endParaRPr 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Педагогические работники пользуются следующими академическими правами и свободами:</a:t>
            </a:r>
          </a:p>
          <a:p>
            <a:pPr algn="just"/>
            <a:endParaRPr 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свобода выбора и использования педагогически обоснованных форм, средств, методов обучения и воспитания;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право на творческую инициативу, разработку и применение авторских программ и методов обучения и воспитания в пределах реализуемой образовательной программы, отдельного учебного предмета, курса, дисциплины (модуля);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право на выбор учебников, учебных пособий, материалов и иных средств обучения и воспитания в соответствии с образовательной программой и в порядке, установленном законодательством об образовании;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право на участие в разработке образовательных программ, в том числе учебных планов, календарных учебных графиков, рабочих учебных предметов, курсов, дисциплин (модулей), методических материалов и иных компонентов образовательных программ;</a:t>
            </a:r>
            <a:b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7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FF0A9E-F8EC-070A-41D6-47CA0106AF39}"/>
              </a:ext>
            </a:extLst>
          </p:cNvPr>
          <p:cNvSpPr txBox="1"/>
          <p:nvPr/>
        </p:nvSpPr>
        <p:spPr>
          <a:xfrm>
            <a:off x="647564" y="1052736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25.11.2022 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1028</a:t>
            </a:r>
          </a:p>
          <a:p>
            <a:pPr algn="ctr"/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федеральной</a:t>
            </a:r>
          </a:p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</a:p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дошкольного образования»</a:t>
            </a:r>
          </a:p>
          <a:p>
            <a:pPr algn="ctr"/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23.4. Формы, способы, методы и средства реализации Федеральной программы педагог определяет самостоятельно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задачами воспитания и обучения, возрастными и индивидуальными особенностями детей, спецификой их образовательных потребностей и интересов.</a:t>
            </a: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значение имеют сформировавшиеся у педагога практики воспитания и обучения детей, оценка результативности форм, методов, средств образовательной деятельности применительно к конкретной возрастной группе детей.</a:t>
            </a:r>
          </a:p>
        </p:txBody>
      </p:sp>
    </p:spTree>
    <p:extLst>
      <p:ext uri="{BB962C8B-B14F-4D97-AF65-F5344CB8AC3E}">
        <p14:creationId xmlns:p14="http://schemas.microsoft.com/office/powerpoint/2010/main" val="697196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0" y="1357298"/>
            <a:ext cx="80010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Суть изменений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ДОУ  должно обеспечивать физическое и психическое развитие детей в различных видах деятельности,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не как раньше «развитие личности, мотивации и способностей детей».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 области следует рассматривать как направления обучения и воспитания детей,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не развития и образования.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u="sng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8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500042"/>
          <a:ext cx="8286807" cy="6059626"/>
        </p:xfrm>
        <a:graphic>
          <a:graphicData uri="http://schemas.openxmlformats.org/drawingml/2006/table">
            <a:tbl>
              <a:tblPr/>
              <a:tblGrid>
                <a:gridCol w="1000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86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43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3-4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обогащать двигательный опыт детей, используя упражнения основной гимнастики (строевые упражнения, основные движения, </a:t>
                      </a: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общеразвивающие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числе музыкально-ритмические упражнения), спортивные упражнения, подвижные игры, помогая согласовывать свои действия с действиями других детей, соблюдать правила в игре;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4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4-5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обогащать двигательный опыт детей, способствуя техничному выполнению упражнений основной гимнастики (строевые упражнения, основные движения, </a:t>
                      </a: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общеразвивающие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числе музыкально-ритмические упражнения), создавать условия для освоения спортивных упражнений, подвижных игр;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3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5-6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обогащать двигательный опыт, </a:t>
                      </a:r>
                      <a:r>
                        <a:rPr lang="ru-RU" sz="1800" b="0" i="0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создавать условия для оптимальной двигательной деятельности, развивая умения осознанно, технично, точно, активно выполнять 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упражнения основной гимнастики, осваивать спортивные упражнения, элементы спортивных игр, </a:t>
                      </a:r>
                      <a:r>
                        <a:rPr lang="ru-RU" sz="1800" b="0" i="0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элементарные туристские навыки;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6-7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обогащать двигательный опыт детей с помощью упражнений основной гимнастики, развивать умения технично, точно, осознанно, рационально и выразительно выполнять физические упражнения, </a:t>
                      </a:r>
                      <a:r>
                        <a:rPr lang="ru-RU" sz="1800" b="0" i="0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осваивать туристские навыки;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285852" y="0"/>
            <a:ext cx="614366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ФОП  ДО. Физическое развитие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1620</Words>
  <Application>Microsoft Macintosh PowerPoint</Application>
  <PresentationFormat>Экран (4:3)</PresentationFormat>
  <Paragraphs>142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Вася</dc:creator>
  <cp:lastModifiedBy>Милана</cp:lastModifiedBy>
  <cp:revision>38</cp:revision>
  <cp:lastPrinted>2023-10-09T08:42:30Z</cp:lastPrinted>
  <dcterms:created xsi:type="dcterms:W3CDTF">2023-09-23T18:48:19Z</dcterms:created>
  <dcterms:modified xsi:type="dcterms:W3CDTF">2023-10-17T14:31:20Z</dcterms:modified>
</cp:coreProperties>
</file>