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0" r:id="rId5"/>
    <p:sldId id="319" r:id="rId6"/>
    <p:sldId id="320" r:id="rId7"/>
    <p:sldId id="324" r:id="rId8"/>
    <p:sldId id="325" r:id="rId9"/>
    <p:sldId id="286" r:id="rId10"/>
    <p:sldId id="258" r:id="rId11"/>
    <p:sldId id="293" r:id="rId12"/>
    <p:sldId id="316" r:id="rId13"/>
    <p:sldId id="321" r:id="rId14"/>
    <p:sldId id="327" r:id="rId15"/>
    <p:sldId id="328" r:id="rId16"/>
    <p:sldId id="329" r:id="rId17"/>
    <p:sldId id="331" r:id="rId18"/>
    <p:sldId id="332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CFB8-EB6E-4B1A-B96D-322AED6B251F}" v="3" dt="2021-08-31T19:11:11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82069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0270F-F493-402C-9A93-3DD7686A0696}" type="datetime1">
              <a:rPr lang="ru-RU" smtClean="0"/>
              <a:pPr rtl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0C20A1-71F7-48D6-9B7C-279FB528DA1F}" type="datetime1">
              <a:rPr lang="ru-RU" noProof="0" smtClean="0"/>
              <a:pPr rtl="0"/>
              <a:t>20.10.2023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099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0999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4908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4908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90153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2398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0429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099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xmlns="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xmlns="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xmlns="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xmlns="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0" name="Рисунок 49">
            <a:extLst>
              <a:ext uri="{FF2B5EF4-FFF2-40B4-BE49-F238E27FC236}">
                <a16:creationId xmlns:a16="http://schemas.microsoft.com/office/drawing/2014/main" xmlns="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xmlns="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xmlns="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:a16="http://schemas.microsoft.com/office/drawing/2014/main" xmlns="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:a16="http://schemas.microsoft.com/office/drawing/2014/main" xmlns="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xmlns="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xmlns="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5" name="Дата 3">
            <a:extLst>
              <a:ext uri="{FF2B5EF4-FFF2-40B4-BE49-F238E27FC236}">
                <a16:creationId xmlns:a16="http://schemas.microsoft.com/office/drawing/2014/main" xmlns="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:a16="http://schemas.microsoft.com/office/drawing/2014/main" xmlns="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57" name="Номер слайда 5">
            <a:extLst>
              <a:ext uri="{FF2B5EF4-FFF2-40B4-BE49-F238E27FC236}">
                <a16:creationId xmlns:a16="http://schemas.microsoft.com/office/drawing/2014/main" xmlns="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ки, содержимое и картинка в рамк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xmlns="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2" name="Дата 3">
            <a:extLst>
              <a:ext uri="{FF2B5EF4-FFF2-40B4-BE49-F238E27FC236}">
                <a16:creationId xmlns:a16="http://schemas.microsoft.com/office/drawing/2014/main" xmlns="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xmlns="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6" name="Номер слайда 5">
            <a:extLst>
              <a:ext uri="{FF2B5EF4-FFF2-40B4-BE49-F238E27FC236}">
                <a16:creationId xmlns:a16="http://schemas.microsoft.com/office/drawing/2014/main" xmlns="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3 объект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xmlns="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8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xmlns="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0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xmlns="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3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4" name="Дата 3">
            <a:extLst>
              <a:ext uri="{FF2B5EF4-FFF2-40B4-BE49-F238E27FC236}">
                <a16:creationId xmlns:a16="http://schemas.microsoft.com/office/drawing/2014/main" xmlns="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75" name="Нижний колонтитул 4">
            <a:extLst>
              <a:ext uri="{FF2B5EF4-FFF2-40B4-BE49-F238E27FC236}">
                <a16:creationId xmlns:a16="http://schemas.microsoft.com/office/drawing/2014/main" xmlns="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76" name="Номер слайда 5">
            <a:extLst>
              <a:ext uri="{FF2B5EF4-FFF2-40B4-BE49-F238E27FC236}">
                <a16:creationId xmlns:a16="http://schemas.microsoft.com/office/drawing/2014/main" xmlns="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xmlns="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xmlns="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3" name="Дата 3">
            <a:extLst>
              <a:ext uri="{FF2B5EF4-FFF2-40B4-BE49-F238E27FC236}">
                <a16:creationId xmlns:a16="http://schemas.microsoft.com/office/drawing/2014/main" xmlns="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xmlns="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>
            <a:extLst>
              <a:ext uri="{FF2B5EF4-FFF2-40B4-BE49-F238E27FC236}">
                <a16:creationId xmlns:a16="http://schemas.microsoft.com/office/drawing/2014/main" xmlns="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xmlns="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xmlns="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xmlns="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xmlns="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xmlns="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xmlns="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xmlns="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2 рисун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ой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Дата 3">
            <a:extLst>
              <a:ext uri="{FF2B5EF4-FFF2-40B4-BE49-F238E27FC236}">
                <a16:creationId xmlns:a16="http://schemas.microsoft.com/office/drawing/2014/main" xmlns="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xmlns="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 в рамк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Рисунок 106">
            <a:extLst>
              <a:ext uri="{FF2B5EF4-FFF2-40B4-BE49-F238E27FC236}">
                <a16:creationId xmlns:a16="http://schemas.microsoft.com/office/drawing/2014/main" xmlns="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xmlns="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xmlns="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xmlns="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xmlns="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xmlns="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8">
            <a:extLst>
              <a:ext uri="{FF2B5EF4-FFF2-40B4-BE49-F238E27FC236}">
                <a16:creationId xmlns:a16="http://schemas.microsoft.com/office/drawing/2014/main" xmlns="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xmlns="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3" name="Текст 48">
            <a:extLst>
              <a:ext uri="{FF2B5EF4-FFF2-40B4-BE49-F238E27FC236}">
                <a16:creationId xmlns:a16="http://schemas.microsoft.com/office/drawing/2014/main" xmlns="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xmlns="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xmlns="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xmlns="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xmlns="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Рисунок 52">
            <a:extLst>
              <a:ext uri="{FF2B5EF4-FFF2-40B4-BE49-F238E27FC236}">
                <a16:creationId xmlns:a16="http://schemas.microsoft.com/office/drawing/2014/main" xmlns="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Рисунок 52">
            <a:extLst>
              <a:ext uri="{FF2B5EF4-FFF2-40B4-BE49-F238E27FC236}">
                <a16:creationId xmlns:a16="http://schemas.microsoft.com/office/drawing/2014/main" xmlns="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5" name="Рисунок 52">
            <a:extLst>
              <a:ext uri="{FF2B5EF4-FFF2-40B4-BE49-F238E27FC236}">
                <a16:creationId xmlns:a16="http://schemas.microsoft.com/office/drawing/2014/main" xmlns="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0" name="Рисунок 28">
            <a:extLst>
              <a:ext uri="{FF2B5EF4-FFF2-40B4-BE49-F238E27FC236}">
                <a16:creationId xmlns:a16="http://schemas.microsoft.com/office/drawing/2014/main" xmlns="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xmlns="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xmlns="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чее содержимо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xmlns="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:a16="http://schemas.microsoft.com/office/drawing/2014/main" xmlns="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xmlns="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xmlns="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xmlns="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xmlns="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xmlns="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xmlns="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xmlns="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 </a:t>
            </a:r>
          </a:p>
        </p:txBody>
      </p:sp>
      <p:sp>
        <p:nvSpPr>
          <p:cNvPr id="93" name="Дата 3">
            <a:extLst>
              <a:ext uri="{FF2B5EF4-FFF2-40B4-BE49-F238E27FC236}">
                <a16:creationId xmlns:a16="http://schemas.microsoft.com/office/drawing/2014/main" xmlns="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94" name="Нижний колонтитул 4">
            <a:extLst>
              <a:ext uri="{FF2B5EF4-FFF2-40B4-BE49-F238E27FC236}">
                <a16:creationId xmlns:a16="http://schemas.microsoft.com/office/drawing/2014/main" xmlns="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95" name="Номер слайда 5">
            <a:extLst>
              <a:ext uri="{FF2B5EF4-FFF2-40B4-BE49-F238E27FC236}">
                <a16:creationId xmlns:a16="http://schemas.microsoft.com/office/drawing/2014/main" xmlns="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mdou98@norcom.ru" TargetMode="External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olgapetrova1995@yandex.ru" TargetMode="External"/><Relationship Id="rId5" Type="http://schemas.openxmlformats.org/officeDocument/2006/relationships/hyperlink" Target="mailto:busurina_tatyana@mail.ru" TargetMode="Externa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9578" y="274320"/>
            <a:ext cx="5679621" cy="4588625"/>
          </a:xfrm>
        </p:spPr>
        <p:txBody>
          <a:bodyPr>
            <a:noAutofit/>
          </a:bodyPr>
          <a:lstStyle/>
          <a:p>
            <a:r>
              <a:rPr lang="ru-RU" sz="4400" dirty="0"/>
              <a:t>Организация деятельности ГМО воспитателей МБ(А)ДОУ № 3</a:t>
            </a:r>
            <a:br>
              <a:rPr lang="ru-RU" sz="4400" dirty="0"/>
            </a:br>
            <a:r>
              <a:rPr lang="ru-RU" sz="4400" dirty="0"/>
              <a:t> в 2023-2024</a:t>
            </a:r>
            <a:br>
              <a:rPr lang="ru-RU" sz="4400" dirty="0"/>
            </a:br>
            <a:r>
              <a:rPr lang="ru-RU" sz="4400" dirty="0"/>
              <a:t> учебном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20 октября, </a:t>
            </a:r>
            <a:r>
              <a:rPr lang="ru-RU" sz="2000" dirty="0" smtClean="0"/>
              <a:t>2023  г.</a:t>
            </a:r>
            <a:endParaRPr lang="ru-RU" sz="2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3" r="1236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21" b="5821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" r="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547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мастер-классы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3784" y="554736"/>
          <a:ext cx="10791567" cy="593257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74357"/>
                <a:gridCol w="2897739"/>
                <a:gridCol w="906194"/>
                <a:gridCol w="965442"/>
                <a:gridCol w="965442"/>
                <a:gridCol w="846094"/>
                <a:gridCol w="124689"/>
                <a:gridCol w="1235675"/>
                <a:gridCol w="115330"/>
                <a:gridCol w="1960605"/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№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/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Категория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Должность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Музыкальные руководители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1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Использование технологии «Эвритмия» в коррекционно-развивающей работе с детьми с ОВЗ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Эртель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Галина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Николаевна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Музыкальный руководитель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 «</a:t>
                      </a:r>
                      <a:r>
                        <a:rPr lang="ru-RU" sz="1000" b="0" dirty="0" err="1">
                          <a:latin typeface="Bookman Old Style" pitchFamily="18" charset="0"/>
                        </a:rPr>
                        <a:t>Тундровичок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Воспитатели ГКН, музыкальные руководители, учителя-логопеды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2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Использование цифровых технологий в работе музыкального руководителя дошкольного учреждения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Тихонова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 Галина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Дмитриевна 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Музыкальный руководитель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36 «Полянка»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Педагоги МБ(А)ДОУ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Октябрь, ноябрь, декабрь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Учителя-логопеды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3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Традиционные и современные методы коррекции слоговой структуры слова у дошкольников с нарушениями речи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Захарова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Владимировна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В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86 «Брусничка»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Учителя-логопеды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Базелюк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Ирина Александровна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В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4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Применение современных интонационных разработок, основанных на принципах биологической обратной связи и мозжечковой стимуляции, позволяющих добиться устойчивого результата и ускорить процессы коррекции речевого нарушения с детьми ТНР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Bookman Old Style" pitchFamily="18" charset="0"/>
                        </a:rPr>
                        <a:t>Бецан</a:t>
                      </a:r>
                      <a:r>
                        <a:rPr lang="ru-RU" sz="1000" b="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Светлана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Валерьевна 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3 «Солнышко»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Учителя-логопеды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Конопацкая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Лидия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Bookman Old Style" pitchFamily="18" charset="0"/>
                        </a:rPr>
                        <a:t>Леонидовна</a:t>
                      </a:r>
                      <a:endParaRPr lang="ru-RU" sz="1000" b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В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Педагоги-психологи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5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Применение методов нейропсихологии в работе педагога-психолога 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Еременко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Наталья Владимировна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Bookman Old Style" pitchFamily="18" charset="0"/>
                        </a:rPr>
                        <a:t>I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Педагог-психолог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«ДС № 84 «Голубок»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Педагоги-психологи  МБ(А)ДОУ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 b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мастер-классы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8759013"/>
              </p:ext>
            </p:extLst>
          </p:nvPr>
        </p:nvGraphicFramePr>
        <p:xfrm>
          <a:off x="329516" y="719666"/>
          <a:ext cx="11417641" cy="56388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71846"/>
                <a:gridCol w="82379"/>
                <a:gridCol w="2895230"/>
                <a:gridCol w="1392811"/>
                <a:gridCol w="1483873"/>
                <a:gridCol w="1483873"/>
                <a:gridCol w="1300437"/>
                <a:gridCol w="1485186"/>
                <a:gridCol w="1022006"/>
              </a:tblGrid>
              <a:tr h="285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№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/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п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Название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6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Воспитатели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межполушарного взаимодействия методами кинезиологии у дошкольников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Бердникова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Витальевна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3175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МАДОУ</a:t>
                      </a:r>
                    </a:p>
                    <a:p>
                      <a:pPr marL="76200" indent="-3175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</a:t>
                      </a:r>
                      <a:r>
                        <a:rPr lang="en-US" sz="1000">
                          <a:latin typeface="Bookman Old Style" pitchFamily="18" charset="0"/>
                        </a:rPr>
                        <a:t>C </a:t>
                      </a:r>
                      <a:r>
                        <a:rPr lang="ru-RU" sz="1000" spc="150">
                          <a:latin typeface="Bookman Old Style" pitchFamily="18" charset="0"/>
                        </a:rPr>
                        <a:t>№45</a:t>
                      </a:r>
                      <a:endParaRPr lang="ru-RU" sz="1000">
                        <a:latin typeface="Bookman Old Style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«Улыбка»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Педагоги МБ(А)ДОУ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Взаимосвязь различных видов ручной умелости и совершенствование речи детей с ОНР от ситуативной до контекстной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Подъяблонская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Вера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Валерьевна­­­­­­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59 «Золушка»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Педагоги МБ(А)ДОУ общеразвивающих групп и групп КН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Современные технологии развития дошкольников в условиях ФОП ДО: игровые технологии: игровые пособия (кубики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Блума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, круги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Луллия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, ментальные карты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Бьюзера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), квест, игры-путешествия, интерактивные игры, технология «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сторисек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» (мешок историй) в приобщении старших дошкольников к духовно-нравственным, патриотическим и </a:t>
                      </a:r>
                      <a:r>
                        <a:rPr lang="ru-RU" sz="1000" dirty="0" err="1">
                          <a:latin typeface="Bookman Old Style" pitchFamily="18" charset="0"/>
                        </a:rPr>
                        <a:t>социокультурным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 ценностям российского народа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Хохлова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Людмила Вячеславовна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83 «Золотой петушок»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Специалисты, воспитатели МБ(А)ДОУ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Bookman Old Style" pitchFamily="18" charset="0"/>
                        </a:rPr>
                        <a:t>Поддубная</a:t>
                      </a:r>
                      <a:r>
                        <a:rPr lang="ru-RU" sz="1000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Ольга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Юрьевна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творческих способностей детей дошкольного возраста через художественное экспериментирование с нетрадиционными изобразительными материалами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Юденко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Светлана Анатольевна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Воспитатель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97 «Светлица»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Январь, февраль март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Развитие связной речи и воображения у детей посредством инновационной технологии сторителлинг с использованием «Кубиков историй»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Гайсина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Юлия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Рифатовна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Воспитатель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3 «Солнышко»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Ноябрь 2 занятия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Декабрь 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Применение Швейцарского конструктора «</a:t>
                      </a:r>
                      <a:r>
                        <a:rPr lang="en-US" sz="1000">
                          <a:latin typeface="Bookman Old Style" pitchFamily="18" charset="0"/>
                        </a:rPr>
                        <a:t>CUBORO</a:t>
                      </a:r>
                      <a:r>
                        <a:rPr lang="ru-RU" sz="1000">
                          <a:latin typeface="Bookman Old Style" pitchFamily="18" charset="0"/>
                        </a:rPr>
                        <a:t>» как средство введения основ инженерного образования в ДОУ (с детьми старшего дошкольного возраста)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Троценко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Алёна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Викторовна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Bookman Old Style" pitchFamily="18" charset="0"/>
                        </a:rPr>
                        <a:t>I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Воспитатель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Bookman Old Style" pitchFamily="18" charset="0"/>
                        </a:rPr>
                        <a:t>«ДС № 59 «Золушка»</a:t>
                      </a:r>
                      <a:endParaRPr lang="ru-RU" sz="10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Педагоги МБ(А)ДОУ общеразвивающих и групп КН 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itchFamily="18" charset="0"/>
                        </a:rPr>
                        <a:t>Октябрь, ноябрь, декабрь</a:t>
                      </a:r>
                      <a:endParaRPr lang="ru-RU" sz="1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7199" marR="371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778" y="189640"/>
            <a:ext cx="855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семинары 2023 – 2024 учебный год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7844133"/>
              </p:ext>
            </p:extLst>
          </p:nvPr>
        </p:nvGraphicFramePr>
        <p:xfrm>
          <a:off x="399010" y="921527"/>
          <a:ext cx="11471564" cy="539260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25419"/>
                <a:gridCol w="2697579"/>
                <a:gridCol w="2246001"/>
                <a:gridCol w="1342848"/>
                <a:gridCol w="212664"/>
                <a:gridCol w="1542196"/>
                <a:gridCol w="1863191"/>
                <a:gridCol w="241666"/>
              </a:tblGrid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Даты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МБ(А)ОУ,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МБ(А)У ДО, МБ(А)ДОУ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Октябрь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Применение методики Н.А. Зайцева в работе с детьми дошкольного 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возраста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Волкова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Ирина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Владимировна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84 «Голубок»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Специалисты, воспитатели 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Ноябрь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Эффективные технологии взаимодействия педагога с семьями воспитанников </a:t>
                      </a: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Сучкова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Людмила    Федоровна   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95 «Снежинка»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Структурирование и адаптация  учебного материала для детей с РАС в ДОО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Анна Юрьевна Краева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Учитель-дефектолог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№36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Воспитатели МБ(А)ДОУ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Декабрь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Организация секционной работы по физкультурно-оздоровительному направлению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Дыкина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Марина Ивановна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нструктор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по физической культуре,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высшая квалификационная 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«ДС №18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Молодые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 - инструктора по физической культуре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Декабрь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«Мы вместе» - проектирование образовательного пространства для успешной социализации ребенка с ОВЗ в условиях ДОУ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1. Учитель – дефектолог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Кузнецова Любовь Григорьевна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2. Учитель-логопед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Швыдченко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 Татьяна Васильевна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3. Педагог-психолог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Маркина Лидия Евгеньевна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Учитель-дефектолог Учитель-логопед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Педагог-психолог 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№28 «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Веселинка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» </a:t>
                      </a:r>
                      <a:endParaRPr lang="ru-RU" sz="10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Педагоги ДОУ 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379" marR="563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917" y="173164"/>
            <a:ext cx="7998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Городские семинары 2023 – 2024 учебный год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2931383"/>
              </p:ext>
            </p:extLst>
          </p:nvPr>
        </p:nvGraphicFramePr>
        <p:xfrm>
          <a:off x="304800" y="665017"/>
          <a:ext cx="11343502" cy="566993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18054"/>
                <a:gridCol w="717836"/>
                <a:gridCol w="2198698"/>
                <a:gridCol w="1555555"/>
                <a:gridCol w="734224"/>
                <a:gridCol w="195397"/>
                <a:gridCol w="1189428"/>
                <a:gridCol w="172127"/>
                <a:gridCol w="1507524"/>
                <a:gridCol w="1754659"/>
              </a:tblGrid>
              <a:tr h="284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Даты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Название мастер-класса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ФИО педагога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Должность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Bookman Old Style" pitchFamily="18" charset="0"/>
                        </a:rPr>
                        <a:t>Категория слушателей</a:t>
                      </a: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ДОШКОЛЬНОЕ ОБРАЗОВАНИЕ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Январь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Система работы Школы наставничества в дошкольном учреждении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Хужина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Вилена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Юнусовна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Старший воспитатель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4 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Колоокольчик</a:t>
                      </a:r>
                      <a:r>
                        <a:rPr lang="ru-RU" sz="1000" b="1" dirty="0" smtClean="0">
                          <a:latin typeface="Bookman Old Style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(2 к)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Февраль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Практические приемы коррекции дефектов смягчения согласных звуков у дошкольников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Шамина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Светлана Анатольевна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учитель-логопед, высшая квалификационная категория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«ДС №18 «Полянка»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Молодые 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специалисты – учителя-логопеды, воспитатели коррекционных групп для детей с нарушениями речи.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19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Март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Организация физического развития детей с особыми образовательными потребностями (одаренные) в рамках дополнительных образовательных услуг – секция по плаванию «Веселый дельфин»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Портнягина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Виктория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Викторовна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Инструктор по физической культуре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МБДОУ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«ДС № 74 «Земляничка»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Инструкторы по физической культуре МБ(А)ДОУ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4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Май 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«Маленький патриот» - система патриотического воспитания в условиях ДОУ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1. Инструктор по физической культуре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Никитенок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Наталья Валерьевна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2. Музыкальный руководитель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Эзбренер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Татьяна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2. Воспитатели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Маркина Лидия Евгеньевна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Мишенева Ольга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Bookman Old Style" pitchFamily="18" charset="0"/>
                        </a:rPr>
                        <a:t>Илембетова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Эльвира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Фатиховна</a:t>
                      </a: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Синицына Лидия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itchFamily="18" charset="0"/>
                        </a:rPr>
                        <a:t>Бондаренко </a:t>
                      </a:r>
                      <a:r>
                        <a:rPr lang="ru-RU" sz="1000" b="1" dirty="0" err="1">
                          <a:latin typeface="Bookman Old Style" pitchFamily="18" charset="0"/>
                        </a:rPr>
                        <a:t>Жанар</a:t>
                      </a:r>
                      <a:r>
                        <a:rPr lang="ru-RU" sz="1000" b="1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Ералаевна</a:t>
                      </a:r>
                      <a:endParaRPr lang="ru-RU" sz="10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Bookman Old Style" pitchFamily="18" charset="0"/>
                        </a:rPr>
                        <a:t>МБДОУ «ДС №28 «</a:t>
                      </a:r>
                      <a:r>
                        <a:rPr lang="ru-RU" sz="1000" b="1" dirty="0" err="1" smtClean="0">
                          <a:latin typeface="Bookman Old Style" pitchFamily="18" charset="0"/>
                        </a:rPr>
                        <a:t>Веселинка</a:t>
                      </a:r>
                      <a:r>
                        <a:rPr lang="ru-RU" sz="1000" b="1" smtClean="0">
                          <a:latin typeface="Bookman Old Style" pitchFamily="18" charset="0"/>
                        </a:rPr>
                        <a:t>» </a:t>
                      </a:r>
                      <a:endParaRPr lang="ru-RU" sz="1000" b="1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ОППО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ru-RU" noProof="0" smtClean="0"/>
              <a:t>Презентация конференции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5" name="Рисунок 4" descr="C:\Users\metodist\Desktop\ОППО\обложки 2023\63004770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18980" y="179676"/>
            <a:ext cx="6733655" cy="635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23360" y="751344"/>
            <a:ext cx="51206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fontAlgn="base">
              <a:spcAft>
                <a:spcPts val="0"/>
              </a:spcAft>
            </a:pPr>
            <a:r>
              <a:rPr lang="ru-RU" sz="13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3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Управление общего и дошкольного образования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3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Администрации города Норильска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3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МБУ «Методический центр»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3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«Образовательное событие»  современная технология в работе с детьми  старшего дошкольного возраста в рамках реализации программы воспитания в дошкольном учреждении.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(из опыта работы </a:t>
            </a: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Блиновой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С.В., Григорьевой О.В., </a:t>
            </a: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Тавлыкаевой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Г.К., </a:t>
            </a: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Ковтуновой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И.А.  - педагогического коллектива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МБДОУ «ДС № 66 «Радость»)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3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8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ОППО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ru-RU" noProof="0" smtClean="0"/>
              <a:t>Презентация конференции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10" name="Прямоугольник 9"/>
          <p:cNvSpPr/>
          <p:nvPr/>
        </p:nvSpPr>
        <p:spPr>
          <a:xfrm>
            <a:off x="3444240" y="191193"/>
            <a:ext cx="7071360" cy="6309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Управление общего и дошкольного образования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Администрации города Норильска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МБУ «Методический центр»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 fontAlgn="base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«Организация нравственно-патриотического воспитания дошкольников с комплексным использованием деятельности функционального центра «Мой дом – Россия».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/из опыта работы воспитателя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МБДОУ «Детский сад № 98 «Загадка»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Буруевой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Иманат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Салаватовны</a:t>
            </a:r>
            <a:r>
              <a:rPr lang="ru-RU" sz="14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/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C:\Users\metodist\Desktop\ОППО\картинки детки и взрослые\KM_yQ8f9xOg.jpg"/>
          <p:cNvPicPr/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766" y="3784600"/>
            <a:ext cx="3152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71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rtlCol="0">
            <a:noAutofit/>
          </a:bodyPr>
          <a:lstStyle/>
          <a:p>
            <a:pPr eaLnBrk="0" hangingPunct="0"/>
            <a:r>
              <a:rPr lang="ru-RU" sz="3200" dirty="0" smtClean="0">
                <a:latin typeface="Bookman Old Style" pitchFamily="18" charset="0"/>
              </a:rPr>
              <a:t>Приоритеты развития дошкольного образования в Красноярском крае</a:t>
            </a:r>
            <a:endParaRPr lang="ru-RU" sz="3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xmlns="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558" y="2887682"/>
            <a:ext cx="36642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Индивидуализация образовательного процесса, предполагающая построение образовательной деятельности на основе индивидуальных особенностей, возможности здоровья каждого ребенка, инициирование </a:t>
            </a:r>
            <a:r>
              <a:rPr lang="ru-RU" sz="1300" b="1" dirty="0" err="1" smtClean="0">
                <a:solidFill>
                  <a:schemeClr val="bg1"/>
                </a:solidFill>
                <a:latin typeface="Bookman Old Style" pitchFamily="18" charset="0"/>
              </a:rPr>
              <a:t>субъектности</a:t>
            </a:r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 ребенка в выборе и освоении им образовательного содержания, рассматривается как основополагающий принцип федерального государственного образовательного стандарта дошкольного образования и приоритетное направление инновационных изменений системы дошкольного образования Красноярского края</a:t>
            </a:r>
            <a:endParaRPr lang="ru-RU" sz="1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61680" y="3194931"/>
            <a:ext cx="292407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Важнейшим условием обеспечения индивидуализации образовательного процесса в ДОО является образовательная программа дошкольного образования, рассматриваемая как программа </a:t>
            </a:r>
            <a:r>
              <a:rPr lang="ru-RU" sz="1300" b="1" dirty="0" err="1" smtClean="0">
                <a:solidFill>
                  <a:schemeClr val="bg1"/>
                </a:solidFill>
                <a:latin typeface="Bookman Old Style" pitchFamily="18" charset="0"/>
              </a:rPr>
              <a:t>психолого</a:t>
            </a:r>
            <a:r>
              <a:rPr lang="ru-RU" sz="1300" b="1" dirty="0" smtClean="0">
                <a:solidFill>
                  <a:schemeClr val="bg1"/>
                </a:solidFill>
                <a:latin typeface="Bookman Old Style" pitchFamily="18" charset="0"/>
              </a:rPr>
              <a:t> -педагогической поддержки позитивной социализации и индивидуализации воспитанников.</a:t>
            </a:r>
            <a:endParaRPr lang="ru-RU" sz="1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6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94" y="357767"/>
            <a:ext cx="8042991" cy="1325563"/>
          </a:xfrm>
        </p:spPr>
        <p:txBody>
          <a:bodyPr rtlCol="0">
            <a:noAutofit/>
          </a:bodyPr>
          <a:lstStyle/>
          <a:p>
            <a:pPr eaLnBrk="0" hangingPunct="0"/>
            <a:r>
              <a:rPr lang="ru-RU" sz="3200" dirty="0" smtClean="0">
                <a:latin typeface="Bookman Old Style" pitchFamily="18" charset="0"/>
              </a:rPr>
              <a:t>Приоритеты развития дошкольного образования в Красноярском крае</a:t>
            </a:r>
            <a:endParaRPr lang="ru-RU" sz="3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xmlns="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798" y="3060520"/>
            <a:ext cx="366583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Развитие у детей технических способностей и навыков изобретательства, логического и пространственного мышления, </a:t>
            </a:r>
            <a:r>
              <a:rPr lang="ru-RU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креативности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, расширение их технического кругозора в сочетании с познавательной инициативой, социальными навыками взаимодействия, произвольностью психических процессов – эти и другие характеристики развития детей дошкольного возраста могут рассматриваться как результат системной деятельности по освоению начал технического образования.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675" y="3126423"/>
            <a:ext cx="373174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Здоровье участников образовательных отношений и, прежде всего, детей дошкольного возраста, признается высшей человеческой ценностью и одновременно фактором, обеспечивающим успешное решение задач, стоящих перед краевой системой дошкольного образования. Деятельность по сохранению и укреплению физического, психического и социального здоровья детей сегодня создает предпосылки для социально-экономического благополучия региона в ближайшем будущем.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4358" y="3596498"/>
            <a:ext cx="3641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Воспитание детей рассматривается как общенациональный и региональный стратегический приоритет, требующий объединения усилий различных социальных институтов на федеральном, региональном и муниципальном уровнях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6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3124" y="2570771"/>
            <a:ext cx="4739783" cy="1074701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Структура городских методических объединений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МБ(А)ДОУ</a:t>
            </a:r>
            <a:endParaRPr lang="ru-RU" sz="2800" dirty="0"/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:a16="http://schemas.microsoft.com/office/drawing/2014/main" xmlns="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80959" y="0"/>
            <a:ext cx="1111041" cy="1111041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092839"/>
              </p:ext>
            </p:extLst>
          </p:nvPr>
        </p:nvGraphicFramePr>
        <p:xfrm>
          <a:off x="2666488" y="865151"/>
          <a:ext cx="8675426" cy="53610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1105"/>
                <a:gridCol w="2202827"/>
                <a:gridCol w="3721494"/>
              </a:tblGrid>
              <a:tr h="536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Городское методическое объединение воспитателей МБ(А)ДОУ №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Воспитатели МБ(А)ДОУ ДС № 36,75, 84,95,98, 62,66, 1(2), 2(2), 3, 5(2),8, 82(2)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Балашова </a:t>
                      </a:r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Юлия </a:t>
                      </a:r>
                      <a:r>
                        <a:rPr lang="ru-RU" sz="1400" b="1" dirty="0">
                          <a:latin typeface="Bookman Old Style" pitchFamily="18" charset="0"/>
                        </a:rPr>
                        <a:t>Васильевна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</a:rPr>
                        <a:t>МБДОУ «Детский сад № 98 «Загадка»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Bookman Old Style" pitchFamily="18" charset="0"/>
                          <a:hlinkClick r:id="rId5"/>
                        </a:rPr>
                        <a:t>mdou98@norcom.ru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1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3124" y="2570771"/>
            <a:ext cx="4739783" cy="1074701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Структура городских методических объединений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МБ(А)ДОУ</a:t>
            </a:r>
            <a:endParaRPr lang="ru-RU" sz="2800" dirty="0"/>
          </a:p>
        </p:txBody>
      </p:sp>
      <p:pic>
        <p:nvPicPr>
          <p:cNvPr id="8" name="Место для изображения из Интернета 7" descr="Контур звезд">
            <a:extLst>
              <a:ext uri="{FF2B5EF4-FFF2-40B4-BE49-F238E27FC236}">
                <a16:creationId xmlns:a16="http://schemas.microsoft.com/office/drawing/2014/main" xmlns="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82167" y="0"/>
            <a:ext cx="1611399" cy="1611399"/>
          </a:xfr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28426" y="1754384"/>
          <a:ext cx="7969539" cy="39181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27258"/>
                <a:gridCol w="2023591"/>
                <a:gridCol w="3418690"/>
              </a:tblGrid>
              <a:tr h="209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воспитателей групп раннего возраста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Бусурина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Татьяна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Викторовна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«ДС № 18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«Полянка»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5"/>
                        </a:rPr>
                        <a:t>busurina_tatyana@mail.ru</a:t>
                      </a:r>
                      <a:endParaRPr lang="ru-RU" sz="12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  <a:tr h="182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Городское методическое объединение воспитателей групп ЗПР и РАС и учителей-дефектологов  МБ(А)ДОУ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Петрова </a:t>
                      </a:r>
                      <a:endParaRPr lang="ru-RU" sz="1200" b="1" dirty="0" smtClean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Ольга </a:t>
                      </a: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Сергеевна </a:t>
                      </a:r>
                    </a:p>
                  </a:txBody>
                  <a:tcPr marL="30881" marR="3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МБДОУ «Детский сад № 90 «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Цветик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Семицветик</a:t>
                      </a: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/>
                        </a:rPr>
                        <a:t>olgapetrova1995@yandex.ru</a:t>
                      </a:r>
                      <a:endParaRPr lang="ru-RU" sz="12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0881" marR="308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10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86032" y="1392195"/>
            <a:ext cx="1054444" cy="378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23070" y="4856206"/>
            <a:ext cx="1857632" cy="12809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91135" y="3711146"/>
            <a:ext cx="1874108" cy="1367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32822" y="5020962"/>
            <a:ext cx="2038864" cy="1367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27156" y="3863546"/>
            <a:ext cx="2516659" cy="13056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1611" y="1911178"/>
            <a:ext cx="6977447" cy="11368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18A24BCD-99AE-4864-B56E-758F526C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62917" y="552360"/>
            <a:ext cx="10361752" cy="1010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Система работы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по непрерывному  образованию педагогов  ДОУ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2886" y="1664044"/>
            <a:ext cx="6800214" cy="1095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Формы организации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непрерывного повышения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квалификации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780" y="3140968"/>
            <a:ext cx="2736304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Активные формы общения в педагогическом сообществе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(ГМО, ГМК, семинары, «Методический марафон»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(по 4 направлениям) Конкурсы представлены на след слайде   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8108" y="4221088"/>
            <a:ext cx="1949232" cy="1507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Курсы повышения квалификации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(КПК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6340" y="4221088"/>
            <a:ext cx="2461050" cy="2447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Обобщение опыта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(методические пособия,  конференции, конкурсы профессионального мастерства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10636" y="4293096"/>
            <a:ext cx="2673565" cy="1592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Творческие и </a:t>
            </a:r>
            <a:r>
              <a:rPr lang="ru-RU" sz="1800" b="1" dirty="0" err="1" smtClean="0">
                <a:solidFill>
                  <a:schemeClr val="tx1"/>
                </a:solidFill>
                <a:latin typeface="Bookman Old Style" pitchFamily="18" charset="0"/>
              </a:rPr>
              <a:t>разработческие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рабочие группы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38828" y="3356992"/>
            <a:ext cx="2203645" cy="741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Аттестация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063416" y="230659"/>
            <a:ext cx="667265" cy="2059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59081" y="572529"/>
            <a:ext cx="667265" cy="2059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172832" y="127687"/>
            <a:ext cx="1054444" cy="378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xmlns="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174121"/>
              </p:ext>
            </p:extLst>
          </p:nvPr>
        </p:nvGraphicFramePr>
        <p:xfrm>
          <a:off x="731520" y="624420"/>
          <a:ext cx="10964761" cy="609904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94669"/>
                <a:gridCol w="3119065"/>
                <a:gridCol w="4051027"/>
              </a:tblGrid>
              <a:tr h="1466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Bookman Old Styl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Муниципальные конкурсы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для МБ(А)ДОУ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2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dirty="0">
                          <a:latin typeface="Bookman Old Style" pitchFamily="18" charset="0"/>
                        </a:rPr>
                        <a:t>«Учитель-дефектолог года» </a:t>
                      </a:r>
                      <a:endParaRPr lang="ru-RU" sz="12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2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утвержден </a:t>
                      </a:r>
                      <a:r>
                        <a:rPr lang="ru-RU" sz="1200" b="1" dirty="0">
                          <a:latin typeface="Bookman Old Style" pitchFamily="18" charset="0"/>
                        </a:rPr>
                        <a:t>А.Г. Колиным)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с 10.10.2023 по 15.01.2024 года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Октябрь </a:t>
                      </a: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Конкурс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dirty="0">
                          <a:latin typeface="Bookman Old Style" pitchFamily="18" charset="0"/>
                        </a:rPr>
                        <a:t>«Педагог-психолог года» </a:t>
                      </a:r>
                      <a:endParaRPr lang="ru-RU" sz="12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2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200" b="1" dirty="0" smtClean="0">
                          <a:latin typeface="Bookman Old Style" pitchFamily="18" charset="0"/>
                        </a:rPr>
                        <a:t>утвержден </a:t>
                      </a:r>
                      <a:r>
                        <a:rPr lang="ru-RU" sz="1200" b="1" dirty="0">
                          <a:latin typeface="Bookman Old Style" pitchFamily="18" charset="0"/>
                        </a:rPr>
                        <a:t>А.Г. Колиным)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10.11.2023 года по 22.01.2024 года.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Ноябрь </a:t>
                      </a:r>
                      <a:endParaRPr lang="ru-RU" sz="12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95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Bookman Old Style" pitchFamily="18" charset="0"/>
                        </a:rPr>
                        <a:t>Конкурс «Забавная  игротека» </a:t>
                      </a:r>
                      <a:endParaRPr lang="ru-RU" sz="11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Bookman Old Style" pitchFamily="18" charset="0"/>
                        </a:rPr>
                        <a:t>проводится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Bookman Old Style" pitchFamily="18" charset="0"/>
                        </a:rPr>
                        <a:t>с </a:t>
                      </a:r>
                      <a:r>
                        <a:rPr lang="ru-RU" sz="1100" b="1" dirty="0">
                          <a:latin typeface="Bookman Old Style" pitchFamily="18" charset="0"/>
                        </a:rPr>
                        <a:t>декабря 2023года по январь 2024 года,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Bookman Old Style" pitchFamily="18" charset="0"/>
                        </a:rPr>
                        <a:t>участниками Конкурса могут стать инструкторы по физической культуре и музыкальные руководители МБ(А)ДОУ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latin typeface="Bookman Old Style" pitchFamily="18" charset="0"/>
                        </a:rPr>
                        <a:t>Жюри:</a:t>
                      </a:r>
                      <a:r>
                        <a:rPr lang="ru-RU" sz="1100" b="1" u="sng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100" b="1" u="sng" dirty="0" smtClean="0">
                          <a:latin typeface="Bookman Old Style" pitchFamily="18" charset="0"/>
                        </a:rPr>
                        <a:t>команда </a:t>
                      </a:r>
                      <a:r>
                        <a:rPr lang="ru-RU" sz="1100" b="1" u="sng" dirty="0">
                          <a:latin typeface="Bookman Old Style" pitchFamily="18" charset="0"/>
                        </a:rPr>
                        <a:t>под руководством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latin typeface="Bookman Old Style" pitchFamily="18" charset="0"/>
                        </a:rPr>
                        <a:t> И.А. </a:t>
                      </a:r>
                      <a:r>
                        <a:rPr lang="ru-RU" sz="1100" b="1" u="sng" dirty="0" err="1">
                          <a:latin typeface="Bookman Old Style" pitchFamily="18" charset="0"/>
                        </a:rPr>
                        <a:t>Ковтуновой</a:t>
                      </a:r>
                      <a:r>
                        <a:rPr lang="ru-RU" sz="1100" b="1" u="sng" dirty="0">
                          <a:latin typeface="Bookman Old Style" pitchFamily="18" charset="0"/>
                        </a:rPr>
                        <a:t> и Е.Н. Акиньшиной 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Bookman Old Style" pitchFamily="18" charset="0"/>
                        </a:rPr>
                        <a:t>Декабрь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Конкурс «Учитель-дефектолог года»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</a:rPr>
                        <a:t>(финал)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Январь</a:t>
                      </a:r>
                      <a:endParaRPr lang="ru-RU" sz="12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Конкурс «Методическая копилка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участниками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Конкурса могут стать воспитатели  МБ(А)ДОУ г.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Жюри: команда </a:t>
                      </a: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под руководством 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Т.В. </a:t>
                      </a:r>
                      <a:r>
                        <a:rPr lang="ru-RU" sz="1200" b="1" u="sng" dirty="0" err="1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Бусуриной</a:t>
                      </a: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, 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А.С. Ананьевой, 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О.В. Ковалевой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Ю.В. </a:t>
                      </a:r>
                      <a:r>
                        <a:rPr lang="ru-RU" sz="1200" b="1" u="sng" dirty="0" err="1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Балашовой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Февраль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181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Конкурс «Методическая копилка»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участниками Конкурса могут стать воспитатели  МБ(А)ДОУ г.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Жюри:  команда под руководством 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Т.В. </a:t>
                      </a:r>
                      <a:r>
                        <a:rPr lang="ru-RU" sz="1400" b="1" u="sng" dirty="0" err="1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Бусуриной</a:t>
                      </a: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, 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А.С. Ананьевой, 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О.В. Ковалевой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Ю.В. </a:t>
                      </a:r>
                      <a:r>
                        <a:rPr lang="ru-RU" sz="1400" b="1" u="sng" dirty="0" err="1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Балашовой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март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</a:txBody>
                  <a:tcPr marL="57862" marR="578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Конференция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реферативных (исследовательских)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«Хочу всё знать»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(МЦ)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среди дошкольников  города Норильска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(совместно с ДС 81 по согласованию с руководителем ДОУ и руководителем ГМО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u="sng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О.В. Ковалевой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Bookman Old Style" pitchFamily="18" charset="0"/>
                        </a:rPr>
                        <a:t>Апрель 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7862" marR="57862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19949" y="4634911"/>
            <a:ext cx="3194977" cy="1077218"/>
          </a:xfrm>
          <a:prstGeom prst="rect">
            <a:avLst/>
          </a:prstGeom>
          <a:noFill/>
          <a:ln w="1905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cs typeface="Arial" pitchFamily="34" charset="0"/>
              </a:rPr>
              <a:t>ГМО, ОППО, заявки на МК на след год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  <a:cs typeface="Arial" pitchFamily="34" charset="0"/>
              </a:rPr>
              <a:t>апрель-май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55889" y="162450"/>
            <a:ext cx="3346101" cy="1224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554" y="4866753"/>
            <a:ext cx="3346101" cy="1403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7552" y="1961104"/>
            <a:ext cx="4560277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6479" y="3456633"/>
            <a:ext cx="334610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xmlns="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92D38DC6-B74C-4F9B-ADA7-1EB3FCEF1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286" y="380554"/>
            <a:ext cx="75873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Проблемы  в работе ГМО: </a:t>
            </a:r>
            <a:endParaRPr lang="ru-RU" sz="40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1777" y="2673610"/>
            <a:ext cx="304641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Низкая активность педагогов с высшей категорией в работе актива ГМО и в работе с молодыми специалистами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26660" y="1556792"/>
            <a:ext cx="3046413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Низкий уровень  осведомленности специалистов о распространение </a:t>
            </a:r>
            <a:r>
              <a:rPr lang="ru-RU" sz="20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пед.опыта</a:t>
            </a: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 в информационной образовательной среде </a:t>
            </a:r>
            <a:endParaRPr lang="ru-RU" sz="2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2675" y="4639717"/>
            <a:ext cx="304641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Результаты анкетирования</a:t>
            </a:r>
            <a:r>
              <a:rPr lang="en-US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:</a:t>
            </a:r>
            <a:endParaRPr lang="ru-RU" sz="2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узкая тема запроса</a:t>
            </a:r>
          </a:p>
          <a:p>
            <a:pPr lvl="0" algn="ctr">
              <a:defRPr/>
            </a:pPr>
            <a:r>
              <a:rPr lang="ru-RU" sz="2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 </a:t>
            </a:r>
            <a:endParaRPr lang="ru-RU" sz="2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3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94" y="357767"/>
            <a:ext cx="8042991" cy="1325563"/>
          </a:xfrm>
        </p:spPr>
        <p:txBody>
          <a:bodyPr rtlCol="0"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Количественные показатели участия педагогов в ГМО </a:t>
            </a:r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xmlns="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358" y="3596498"/>
            <a:ext cx="3641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32" y="3439980"/>
            <a:ext cx="3517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ГМО</a:t>
            </a:r>
          </a:p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2022-2023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1338 чел.</a:t>
            </a: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2021-2022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1187 чел.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7114" y="2883242"/>
            <a:ext cx="41353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Педчтения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37 педагогов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 6 секций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Из 15 ДС</a:t>
            </a:r>
          </a:p>
          <a:p>
            <a:pPr lvl="0" algn="ctr"/>
            <a:endParaRPr lang="ru-RU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endParaRPr lang="ru-RU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ctr"/>
            <a:r>
              <a:rPr lang="ru-RU" sz="2400" b="1" i="1" u="sng" dirty="0" smtClean="0">
                <a:solidFill>
                  <a:schemeClr val="bg1"/>
                </a:solidFill>
                <a:latin typeface="Bookman Old Style" pitchFamily="18" charset="0"/>
              </a:rPr>
              <a:t>26 воспитателей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5 учителей - логопедов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3 педагога-психолога психолога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1 учитель - дефектолог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2 музыкальных руководителя 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1 инструктор по физ. культуре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5146" y="2887682"/>
            <a:ext cx="24716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bg1"/>
                </a:solidFill>
                <a:latin typeface="Bookman Old Style" pitchFamily="18" charset="0"/>
              </a:rPr>
              <a:t>ГМК 2023 -2024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Всего 10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мастер-классов</a:t>
            </a:r>
          </a:p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Bookman Old Style" pitchFamily="18" charset="0"/>
              </a:rPr>
              <a:t>4 для воспитателей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 для музыкальных  руководителей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 для учителей- логопедов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 для психологов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1 для </a:t>
            </a:r>
            <a:r>
              <a:rPr lang="ru-RU" b="1" dirty="0" err="1" smtClean="0">
                <a:solidFill>
                  <a:schemeClr val="bg1"/>
                </a:solidFill>
                <a:latin typeface="Bookman Old Style" pitchFamily="18" charset="0"/>
              </a:rPr>
              <a:t>псих.+лог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06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3C5E8-6E73-4A29-90A5-6BDD54A3FA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B4E1621-53FD-467C-AE5E-8761D6C2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TM78298634</Template>
  <TotalTime>0</TotalTime>
  <Words>1620</Words>
  <Application>Microsoft Office PowerPoint</Application>
  <PresentationFormat>Произвольный</PresentationFormat>
  <Paragraphs>463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деятельности ГМО воспитателей МБ(А)ДОУ № 3  в 2023-2024  учебном году</vt:lpstr>
      <vt:lpstr>Приоритеты развития дошкольного образования в Красноярском крае</vt:lpstr>
      <vt:lpstr>Приоритеты развития дошкольного образования в Красноярском крае</vt:lpstr>
      <vt:lpstr>Структура городских методических объединений  МБ(А)ДОУ</vt:lpstr>
      <vt:lpstr>Структура городских методических объединений  МБ(А)ДОУ</vt:lpstr>
      <vt:lpstr>Система работы  по непрерывному  образованию педагогов  ДОУ</vt:lpstr>
      <vt:lpstr>Слайд 7</vt:lpstr>
      <vt:lpstr>Слайд 8</vt:lpstr>
      <vt:lpstr>Количественные показатели участия педагогов в ГМО </vt:lpstr>
      <vt:lpstr>Слайд 10</vt:lpstr>
      <vt:lpstr>Слайд 11</vt:lpstr>
      <vt:lpstr>Слайд 12</vt:lpstr>
      <vt:lpstr>Слайд 13</vt:lpstr>
      <vt:lpstr>ОППО</vt:lpstr>
      <vt:lpstr>ОППО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2021-07-29T05:11:00Z</dcterms:created>
  <dcterms:modified xsi:type="dcterms:W3CDTF">2023-10-20T07:22:45Z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