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9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2192000" cy="6858000"/>
  <p:notesSz cx="12192000" cy="6858000"/>
  <p:embeddedFontLs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FOJEDP+Times New Roman Bold" charset="0"/>
      <p:regular r:id="rId44"/>
    </p:embeddedFont>
    <p:embeddedFont>
      <p:font typeface="KMIDJT+Times New Roman" charset="0"/>
      <p:regular r:id="rId45"/>
    </p:embeddedFont>
    <p:embeddedFont>
      <p:font typeface="NKGUGP+Times New Roman Bold Italic" charset="0"/>
      <p:regular r:id="rId46"/>
    </p:embeddedFont>
    <p:embeddedFont>
      <p:font typeface="GWVGKC+Wingdings" charset="2"/>
      <p:regular r:id="rId47"/>
    </p:embeddedFont>
    <p:embeddedFont>
      <p:font typeface="PKEUSC+Times New Roman Bold" charset="0"/>
      <p:regular r:id="rId48"/>
    </p:embeddedFont>
    <p:embeddedFont>
      <p:font typeface="LFOPRT+Times New Roman" charset="0"/>
      <p:regular r:id="rId49"/>
    </p:embeddedFont>
    <p:embeddedFont>
      <p:font typeface="KJOTFC+Arial" charset="0"/>
      <p:regular r:id="rId50"/>
    </p:embeddedFont>
    <p:embeddedFont>
      <p:font typeface="QNPGNU+Arial Black" charset="0"/>
      <p:regular r:id="rId51"/>
    </p:embeddedFont>
    <p:embeddedFont>
      <p:font typeface="QNDCSU+Arial Black" charset="0"/>
      <p:regular r:id="rId52"/>
    </p:embeddedFont>
    <p:embeddedFont>
      <p:font typeface="OIMTDR+Times New Roman Bold Italic" charset="0"/>
      <p:regular r:id="rId53"/>
    </p:embeddedFont>
    <p:embeddedFont>
      <p:font typeface="GGPQLP+Times New Roman Italic" charset="0"/>
      <p:regular r:id="rId54"/>
    </p:embeddedFont>
    <p:embeddedFont>
      <p:font typeface="PELMWD+Times New Roman Italic" charset="0"/>
      <p:regular r:id="rId55"/>
    </p:embeddedFont>
    <p:embeddedFont>
      <p:font typeface="WLSFOJ+Wingdings 3" charset="2"/>
      <p:regular r:id="rId56"/>
    </p:embeddedFont>
    <p:embeddedFont>
      <p:font typeface="KPUOMS+Arial" charset="0"/>
      <p:regular r:id="rId57"/>
    </p:embeddedFont>
    <p:embeddedFont>
      <p:font typeface="EOISPL+Arial Bold" charset="0"/>
      <p:regular r:id="rId58"/>
    </p:embeddedFont>
    <p:embeddedFont>
      <p:font typeface="KKPBAN+Trebuchet MS Bold" charset="0"/>
      <p:regular r:id="rId5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font" Target="fonts/font2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vip.1obraz.ru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vip.1obraz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ip.1zavuch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vip.1zavuch.ru/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vip.1zavuch.ru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ulaws.ru/laws/Federalnyy-zakon-ot-29.12.2012-N-273-F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71856" y="1434157"/>
            <a:ext cx="9518269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3200" b="1" spc="-15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JEDP+Times New Roman Bold"/>
                <a:cs typeface="FOJEDP+Times New Roman Bold"/>
              </a:rPr>
              <a:t>ОРГАНИЗАЦИЯ </a:t>
            </a:r>
            <a:br>
              <a:rPr lang="ru-RU" sz="3200" b="1" spc="-15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JEDP+Times New Roman Bold"/>
                <a:cs typeface="FOJEDP+Times New Roman Bold"/>
              </a:rPr>
            </a:br>
            <a:r>
              <a:rPr lang="ru-RU" sz="3200" b="1" spc="-15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JEDP+Times New Roman Bold"/>
                <a:cs typeface="FOJEDP+Times New Roman Bold"/>
              </a:rPr>
              <a:t>ВНЕУРОЧНОЙ ДЕЯТЕЛЬНОСТИ </a:t>
            </a:r>
            <a:br>
              <a:rPr lang="ru-RU" sz="3200" b="1" spc="-15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JEDP+Times New Roman Bold"/>
                <a:cs typeface="FOJEDP+Times New Roman Bold"/>
              </a:rPr>
            </a:br>
            <a:r>
              <a:rPr lang="ru-RU" sz="3200" b="1" spc="-15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JEDP+Times New Roman Bold"/>
                <a:cs typeface="FOJEDP+Times New Roman Bold"/>
              </a:rPr>
              <a:t>В СООТВЕТСТВИИ </a:t>
            </a:r>
            <a:br>
              <a:rPr lang="ru-RU" sz="3200" b="1" spc="-15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JEDP+Times New Roman Bold"/>
                <a:cs typeface="FOJEDP+Times New Roman Bold"/>
              </a:rPr>
            </a:br>
            <a:r>
              <a:rPr lang="ru-RU" sz="3200" b="1" spc="-15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JEDP+Times New Roman Bold"/>
                <a:cs typeface="FOJEDP+Times New Roman Bold"/>
              </a:rPr>
              <a:t>С ТРЕБОВАНИЯМИ ФГОС</a:t>
            </a:r>
            <a:endParaRPr sz="3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MIDJT+Times New Roman"/>
              <a:cs typeface="KMIDJT+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74697" y="208733"/>
            <a:ext cx="7793140" cy="974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4"/>
              </a:lnSpc>
              <a:spcBef>
                <a:spcPts val="0"/>
              </a:spcBef>
              <a:spcAft>
                <a:spcPts val="0"/>
              </a:spcAft>
            </a:pPr>
            <a:r>
              <a:rPr sz="3200" b="1" i="1" spc="-26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Сетевое</a:t>
            </a:r>
            <a:r>
              <a:rPr sz="3200" b="1" i="1" spc="8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2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взаимодействие</a:t>
            </a:r>
            <a:r>
              <a:rPr sz="3200" b="1" i="1" spc="7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при организации</a:t>
            </a:r>
          </a:p>
          <a:p>
            <a:pPr marL="1451229" marR="0">
              <a:lnSpc>
                <a:spcPts val="3537"/>
              </a:lnSpc>
              <a:spcBef>
                <a:spcPts val="352"/>
              </a:spcBef>
              <a:spcAft>
                <a:spcPts val="0"/>
              </a:spcAft>
            </a:pPr>
            <a:r>
              <a:rPr sz="3200" b="1" i="1" spc="-14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внеурочной</a:t>
            </a: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6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деятельности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18108" y="1483977"/>
            <a:ext cx="1947044" cy="840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marR="0">
              <a:lnSpc>
                <a:spcPts val="199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Учреждения</a:t>
            </a:r>
          </a:p>
          <a:p>
            <a:pPr marL="0" marR="0">
              <a:lnSpc>
                <a:spcPts val="1993"/>
              </a:lnSpc>
              <a:spcBef>
                <a:spcPts val="169"/>
              </a:spcBef>
              <a:spcAft>
                <a:spcPts val="0"/>
              </a:spcAft>
            </a:pPr>
            <a:r>
              <a:rPr sz="1800" b="1" spc="-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дополнительного</a:t>
            </a:r>
          </a:p>
          <a:p>
            <a:pPr marL="24384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sz="1800" b="1" spc="-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образования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960866" y="1739754"/>
            <a:ext cx="2457054" cy="29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Научные</a:t>
            </a:r>
            <a:r>
              <a:rPr sz="1800" b="1" spc="4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организации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44822" y="1989763"/>
            <a:ext cx="2566791" cy="23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30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ОБЩЕОБРАЗОВАТЕЛЬНОЕ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075555" y="2203776"/>
            <a:ext cx="1448933" cy="233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1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УЧРЕЖДЕНИЕ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33323" y="3300602"/>
            <a:ext cx="1447651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Учреждения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992870" y="3328034"/>
            <a:ext cx="2198369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Учреждения</a:t>
            </a:r>
            <a:r>
              <a:rPr sz="1800" b="1" spc="6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спорта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98627" y="3574922"/>
            <a:ext cx="1929407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здравоохранения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709160" y="3923012"/>
            <a:ext cx="2509836" cy="29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Учреждения</a:t>
            </a:r>
            <a:r>
              <a:rPr sz="1800" b="1" spc="6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2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культуры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089660" y="4767942"/>
            <a:ext cx="9420714" cy="1389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Сетевая</a:t>
            </a:r>
            <a:r>
              <a:rPr sz="1800" i="1" spc="209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1800" i="1" spc="-30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форма</a:t>
            </a:r>
            <a:r>
              <a:rPr sz="1800" i="1" spc="214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18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реализации</a:t>
            </a:r>
            <a:r>
              <a:rPr sz="1800" i="1" spc="202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1800" i="1" spc="-10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образовательных</a:t>
            </a:r>
            <a:r>
              <a:rPr sz="1800" i="1" spc="216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18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программ</a:t>
            </a:r>
            <a:r>
              <a:rPr sz="1800" i="1" spc="188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18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осуществляется</a:t>
            </a:r>
            <a:r>
              <a:rPr sz="1800" i="1" spc="219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1800" b="1" i="1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на</a:t>
            </a:r>
            <a:r>
              <a:rPr sz="1800" b="1" i="1" spc="201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1800" b="1" i="1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основе</a:t>
            </a:r>
            <a:r>
              <a:rPr sz="1800" b="1" i="1" spc="199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1800" b="1" i="1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договора</a:t>
            </a:r>
          </a:p>
          <a:p>
            <a:pPr marL="0" marR="0">
              <a:lnSpc>
                <a:spcPts val="1993"/>
              </a:lnSpc>
              <a:spcBef>
                <a:spcPts val="168"/>
              </a:spcBef>
              <a:spcAft>
                <a:spcPts val="0"/>
              </a:spcAft>
            </a:pPr>
            <a:r>
              <a:rPr sz="1800" i="1" spc="-18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между</a:t>
            </a:r>
            <a:r>
              <a:rPr sz="1800" i="1" spc="1005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18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организациями,</a:t>
            </a:r>
            <a:r>
              <a:rPr sz="1800" i="1" spc="1010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18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участвующими</a:t>
            </a:r>
            <a:r>
              <a:rPr sz="1800" i="1" spc="1013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18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в</a:t>
            </a:r>
            <a:r>
              <a:rPr sz="1800" i="1" spc="100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1800" i="1" spc="-12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сетевой</a:t>
            </a:r>
            <a:r>
              <a:rPr sz="1800" i="1" spc="1017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1800" i="1" spc="-37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форме</a:t>
            </a:r>
            <a:r>
              <a:rPr sz="1800" i="1" spc="1022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18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реализации</a:t>
            </a:r>
            <a:r>
              <a:rPr sz="1800" i="1" spc="988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18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образовательных</a:t>
            </a:r>
          </a:p>
          <a:p>
            <a:pPr marL="0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sz="18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программ</a:t>
            </a:r>
            <a:r>
              <a:rPr sz="1800" i="1" dirty="0">
                <a:solidFill>
                  <a:srgbClr val="002060"/>
                </a:solidFill>
                <a:latin typeface="PELMWD+Times New Roman Italic"/>
                <a:cs typeface="PELMWD+Times New Roman Italic"/>
              </a:rPr>
              <a:t>.</a:t>
            </a:r>
            <a:r>
              <a:rPr sz="1800" i="1" spc="-58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Два варианта</a:t>
            </a:r>
            <a:r>
              <a:rPr sz="1800" i="1" spc="-28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18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договора</a:t>
            </a:r>
            <a:r>
              <a:rPr sz="1800" i="1" spc="-52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18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о</a:t>
            </a:r>
            <a:r>
              <a:rPr sz="1800" i="1" spc="20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1800" i="1" spc="-12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сетевой</a:t>
            </a:r>
            <a:r>
              <a:rPr sz="18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1800" i="1" spc="-26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форме</a:t>
            </a:r>
            <a:r>
              <a:rPr sz="1800" i="1" spc="34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18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реализации</a:t>
            </a:r>
            <a:r>
              <a:rPr sz="1800" i="1" spc="-72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18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ОП</a:t>
            </a:r>
            <a:r>
              <a:rPr sz="1800" i="1" dirty="0">
                <a:solidFill>
                  <a:srgbClr val="002060"/>
                </a:solidFill>
                <a:latin typeface="PELMWD+Times New Roman Italic"/>
                <a:cs typeface="PELMWD+Times New Roman Italic"/>
              </a:rPr>
              <a:t>:</a:t>
            </a:r>
          </a:p>
          <a:p>
            <a:pPr marL="57911" marR="0">
              <a:lnSpc>
                <a:spcPts val="1996"/>
              </a:lnSpc>
              <a:spcBef>
                <a:spcPts val="164"/>
              </a:spcBef>
              <a:spcAft>
                <a:spcPts val="0"/>
              </a:spcAft>
            </a:pPr>
            <a:r>
              <a:rPr sz="1800" i="1" spc="12" dirty="0">
                <a:solidFill>
                  <a:srgbClr val="002060"/>
                </a:solidFill>
                <a:latin typeface="PELMWD+Times New Roman Italic"/>
                <a:cs typeface="PELMWD+Times New Roman Italic"/>
              </a:rPr>
              <a:t>1.</a:t>
            </a:r>
            <a:r>
              <a:rPr sz="1800" i="1" spc="-2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Образец</a:t>
            </a:r>
            <a:r>
              <a:rPr sz="1800" i="1" spc="-25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18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варианта</a:t>
            </a:r>
            <a:r>
              <a:rPr sz="1800" i="1" spc="-27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18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интеграции</a:t>
            </a:r>
            <a:r>
              <a:rPr sz="1800" i="1" spc="-49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18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образовательных программ</a:t>
            </a:r>
          </a:p>
          <a:p>
            <a:pPr marL="57911" marR="0">
              <a:lnSpc>
                <a:spcPts val="1993"/>
              </a:lnSpc>
              <a:spcBef>
                <a:spcPts val="118"/>
              </a:spcBef>
              <a:spcAft>
                <a:spcPts val="0"/>
              </a:spcAft>
            </a:pPr>
            <a:r>
              <a:rPr sz="1800" i="1" spc="12" dirty="0">
                <a:solidFill>
                  <a:srgbClr val="002060"/>
                </a:solidFill>
                <a:latin typeface="PELMWD+Times New Roman Italic"/>
                <a:cs typeface="PELMWD+Times New Roman Italic"/>
              </a:rPr>
              <a:t>2.</a:t>
            </a:r>
            <a:r>
              <a:rPr sz="1800" i="1" spc="-2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Образец</a:t>
            </a:r>
            <a:r>
              <a:rPr sz="1800" i="1" spc="-27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18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варианта</a:t>
            </a:r>
            <a:r>
              <a:rPr sz="1800" i="1" spc="-3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18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использования</a:t>
            </a:r>
            <a:r>
              <a:rPr sz="1800" i="1" spc="-24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1800" i="1" spc="-16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ресурсов</a:t>
            </a:r>
            <a:r>
              <a:rPr sz="1800" i="1" spc="35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18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иных</a:t>
            </a:r>
            <a:r>
              <a:rPr sz="1800" i="1" spc="-24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18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организаций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59764" y="6234670"/>
            <a:ext cx="9854047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9" marR="0">
              <a:lnSpc>
                <a:spcPts val="178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u="sng" dirty="0">
                <a:solidFill>
                  <a:srgbClr val="0000FF"/>
                </a:solidFill>
                <a:latin typeface="FOJEDP+Times New Roman Bold"/>
                <a:cs typeface="FOJEDP+Times New Roman Bold"/>
              </a:rPr>
              <a:t>П</a:t>
            </a:r>
            <a:r>
              <a:rPr sz="1600" b="1" u="sng" dirty="0">
                <a:solidFill>
                  <a:srgbClr val="3FCDE7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исьмо</a:t>
            </a:r>
            <a:r>
              <a:rPr sz="1600" b="1" u="sng" spc="-57" dirty="0">
                <a:solidFill>
                  <a:srgbClr val="3FCDE7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b="1" u="sng" dirty="0">
                <a:solidFill>
                  <a:srgbClr val="3FCDE7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Минобрнауки</a:t>
            </a:r>
            <a:r>
              <a:rPr sz="1600" b="1" u="sng" spc="-73" dirty="0">
                <a:solidFill>
                  <a:srgbClr val="3FCDE7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b="1" u="sng" dirty="0">
                <a:solidFill>
                  <a:srgbClr val="3FCDE7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от</a:t>
            </a:r>
            <a:r>
              <a:rPr sz="1600" b="1" u="sng" dirty="0">
                <a:solidFill>
                  <a:srgbClr val="3FCDE7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b="1" u="sng" dirty="0">
                <a:solidFill>
                  <a:srgbClr val="3FCDE7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28.08.2015</a:t>
            </a:r>
            <a:r>
              <a:rPr sz="1600" b="1" u="sng" spc="-79" dirty="0">
                <a:solidFill>
                  <a:srgbClr val="3FCDE7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b="1" u="sng" dirty="0">
                <a:solidFill>
                  <a:srgbClr val="3FCDE7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№</a:t>
            </a:r>
            <a:r>
              <a:rPr sz="1600" b="1" u="sng" spc="45" dirty="0">
                <a:solidFill>
                  <a:srgbClr val="3FCDE7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b="1" u="sng" dirty="0">
                <a:solidFill>
                  <a:srgbClr val="3FCDE7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АК</a:t>
            </a:r>
            <a:r>
              <a:rPr sz="1600" b="1" u="sng" dirty="0">
                <a:solidFill>
                  <a:srgbClr val="3FCDE7"/>
                </a:solidFill>
                <a:latin typeface="PKEUSC+Times New Roman Bold"/>
                <a:cs typeface="PKEUSC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-2563/05</a:t>
            </a:r>
            <a:r>
              <a:rPr sz="1600" b="1" dirty="0">
                <a:solidFill>
                  <a:srgbClr val="0000FF"/>
                </a:solidFill>
                <a:latin typeface="FOJEDP+Times New Roman Bold"/>
                <a:cs typeface="FOJEDP+Times New Roman Bold"/>
              </a:rPr>
              <a:t>.</a:t>
            </a:r>
            <a:r>
              <a:rPr sz="1600" b="1" spc="326" dirty="0">
                <a:solidFill>
                  <a:srgbClr val="0000FF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4" dirty="0">
                <a:solidFill>
                  <a:srgbClr val="0000FF"/>
                </a:solidFill>
                <a:latin typeface="FOJEDP+Times New Roman Bold"/>
                <a:cs typeface="FOJEDP+Times New Roman Bold"/>
              </a:rPr>
              <a:t>«О</a:t>
            </a:r>
            <a:r>
              <a:rPr sz="1600" b="1" spc="-26" dirty="0">
                <a:solidFill>
                  <a:srgbClr val="0000FF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00FF"/>
                </a:solidFill>
                <a:latin typeface="FOJEDP+Times New Roman Bold"/>
                <a:cs typeface="FOJEDP+Times New Roman Bold"/>
              </a:rPr>
              <a:t>методических</a:t>
            </a:r>
            <a:r>
              <a:rPr sz="1600" b="1" spc="-75" dirty="0">
                <a:solidFill>
                  <a:srgbClr val="0000FF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00FF"/>
                </a:solidFill>
                <a:latin typeface="FOJEDP+Times New Roman Bold"/>
                <a:cs typeface="FOJEDP+Times New Roman Bold"/>
              </a:rPr>
              <a:t>рекомендациях</a:t>
            </a:r>
            <a:r>
              <a:rPr sz="1600" b="1" spc="-73" dirty="0">
                <a:solidFill>
                  <a:srgbClr val="0000FF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2" dirty="0">
                <a:solidFill>
                  <a:srgbClr val="0000FF"/>
                </a:solidFill>
                <a:latin typeface="FOJEDP+Times New Roman Bold"/>
                <a:cs typeface="FOJEDP+Times New Roman Bold"/>
              </a:rPr>
              <a:t>по</a:t>
            </a:r>
            <a:r>
              <a:rPr sz="1600" b="1" spc="-39" dirty="0">
                <a:solidFill>
                  <a:srgbClr val="0000FF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00FF"/>
                </a:solidFill>
                <a:latin typeface="FOJEDP+Times New Roman Bold"/>
                <a:cs typeface="FOJEDP+Times New Roman Bold"/>
              </a:rPr>
              <a:t>организации</a:t>
            </a:r>
          </a:p>
          <a:p>
            <a:pPr marL="0" marR="0">
              <a:lnSpc>
                <a:spcPts val="1391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15" dirty="0">
                <a:solidFill>
                  <a:srgbClr val="0000FF"/>
                </a:solidFill>
                <a:latin typeface="FOJEDP+Times New Roman Bold"/>
                <a:cs typeface="FOJEDP+Times New Roman Bold"/>
              </a:rPr>
              <a:t>об</a:t>
            </a:r>
            <a:r>
              <a:rPr sz="1600" b="1" dirty="0">
                <a:solidFill>
                  <a:srgbClr val="0000FF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разовательной</a:t>
            </a:r>
            <a:r>
              <a:rPr sz="1600" b="1" spc="-70" dirty="0">
                <a:solidFill>
                  <a:srgbClr val="0000FF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b="1" dirty="0">
                <a:solidFill>
                  <a:srgbClr val="0000FF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деятельности</a:t>
            </a:r>
            <a:r>
              <a:rPr sz="1600" b="1" spc="-81" dirty="0">
                <a:solidFill>
                  <a:srgbClr val="0000FF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b="1" dirty="0">
                <a:solidFill>
                  <a:srgbClr val="0000FF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</a:t>
            </a:r>
            <a:r>
              <a:rPr sz="1600" b="1" spc="14" dirty="0">
                <a:solidFill>
                  <a:srgbClr val="0000FF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b="1" dirty="0">
                <a:solidFill>
                  <a:srgbClr val="0000FF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использованием</a:t>
            </a:r>
            <a:r>
              <a:rPr sz="1600" b="1" spc="-73" dirty="0">
                <a:solidFill>
                  <a:srgbClr val="0000FF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b="1" spc="32" dirty="0">
                <a:solidFill>
                  <a:srgbClr val="0000FF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</a:t>
            </a:r>
            <a:r>
              <a:rPr sz="1600" b="1" dirty="0">
                <a:solidFill>
                  <a:srgbClr val="0000FF"/>
                </a:solidFill>
                <a:latin typeface="FOJEDP+Times New Roman Bold"/>
                <a:cs typeface="FOJEDP+Times New Roman Bold"/>
              </a:rPr>
              <a:t>етевых</a:t>
            </a:r>
            <a:r>
              <a:rPr sz="1600" b="1" spc="-51" dirty="0">
                <a:solidFill>
                  <a:srgbClr val="0000FF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00FF"/>
                </a:solidFill>
                <a:latin typeface="FOJEDP+Times New Roman Bold"/>
                <a:cs typeface="FOJEDP+Times New Roman Bold"/>
              </a:rPr>
              <a:t>форм </a:t>
            </a:r>
            <a:r>
              <a:rPr sz="1600" b="1" spc="10" dirty="0">
                <a:solidFill>
                  <a:srgbClr val="0000FF"/>
                </a:solidFill>
                <a:latin typeface="FOJEDP+Times New Roman Bold"/>
                <a:cs typeface="FOJEDP+Times New Roman Bold"/>
              </a:rPr>
              <a:t>реализации</a:t>
            </a:r>
            <a:r>
              <a:rPr sz="1600" b="1" spc="-84" dirty="0">
                <a:solidFill>
                  <a:srgbClr val="0000FF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00FF"/>
                </a:solidFill>
                <a:latin typeface="FOJEDP+Times New Roman Bold"/>
                <a:cs typeface="FOJEDP+Times New Roman Bold"/>
              </a:rPr>
              <a:t>образовательных</a:t>
            </a:r>
            <a:r>
              <a:rPr sz="1600" b="1" spc="-69" dirty="0">
                <a:solidFill>
                  <a:srgbClr val="0000FF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00FF"/>
                </a:solidFill>
                <a:latin typeface="FOJEDP+Times New Roman Bold"/>
                <a:cs typeface="FOJEDP+Times New Roman Bold"/>
              </a:rPr>
              <a:t>программ»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72540" y="535440"/>
            <a:ext cx="8231228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18"/>
              </a:lnSpc>
              <a:spcBef>
                <a:spcPts val="0"/>
              </a:spcBef>
              <a:spcAft>
                <a:spcPts val="0"/>
              </a:spcAft>
            </a:pPr>
            <a:r>
              <a:rPr sz="29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Направления</a:t>
            </a:r>
            <a:r>
              <a:rPr sz="2900" b="1" i="1" spc="-36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9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и </a:t>
            </a:r>
            <a:r>
              <a:rPr sz="2900" b="1" i="1" spc="-20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формы</a:t>
            </a:r>
            <a:r>
              <a:rPr sz="29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внеурочной</a:t>
            </a:r>
            <a:r>
              <a:rPr sz="2900" b="1" i="1" spc="-50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9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деятельности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21303" y="1679701"/>
            <a:ext cx="685837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НОО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96356" y="1679701"/>
            <a:ext cx="685837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ООО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45475" y="1679701"/>
            <a:ext cx="673112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СОО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22781" y="1753561"/>
            <a:ext cx="1222167" cy="233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1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Направление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42797" y="2074490"/>
            <a:ext cx="2449901" cy="233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1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Спортивно</a:t>
            </a:r>
            <a:r>
              <a:rPr sz="1400" b="1" spc="14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-</a:t>
            </a:r>
            <a:r>
              <a:rPr sz="1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оздоровительное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9581" y="2775004"/>
            <a:ext cx="2078724" cy="1664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 marR="0">
              <a:lnSpc>
                <a:spcPts val="154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2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Духовно</a:t>
            </a:r>
            <a:r>
              <a:rPr sz="1400" b="1" spc="-10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-</a:t>
            </a:r>
            <a:r>
              <a:rPr sz="1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нравственное</a:t>
            </a:r>
          </a:p>
          <a:p>
            <a:pPr marL="0" marR="0">
              <a:lnSpc>
                <a:spcPts val="1541"/>
              </a:lnSpc>
              <a:spcBef>
                <a:spcPts val="4140"/>
              </a:spcBef>
              <a:spcAft>
                <a:spcPts val="0"/>
              </a:spcAft>
            </a:pPr>
            <a:r>
              <a:rPr sz="1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Общеинтеллектуальное</a:t>
            </a:r>
          </a:p>
          <a:p>
            <a:pPr marL="484657" marR="0">
              <a:lnSpc>
                <a:spcPts val="1541"/>
              </a:lnSpc>
              <a:spcBef>
                <a:spcPts val="4090"/>
              </a:spcBef>
              <a:spcAft>
                <a:spcPts val="0"/>
              </a:spcAft>
            </a:pPr>
            <a:r>
              <a:rPr sz="1400" b="1" spc="-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Социальное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48482" y="2914595"/>
            <a:ext cx="6307105" cy="1377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1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художественные,</a:t>
            </a:r>
            <a:r>
              <a:rPr sz="1400" spc="10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4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культурологические,</a:t>
            </a:r>
            <a:r>
              <a:rPr sz="1400" spc="12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филологические,</a:t>
            </a:r>
            <a:r>
              <a:rPr sz="1400" spc="6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400" spc="-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хоровые</a:t>
            </a:r>
            <a:r>
              <a:rPr sz="1400" spc="5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400" spc="-2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студии,</a:t>
            </a:r>
            <a:r>
              <a:rPr sz="1400" spc="9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сетевые</a:t>
            </a:r>
          </a:p>
          <a:p>
            <a:pPr marL="307847" marR="0">
              <a:lnSpc>
                <a:spcPts val="1541"/>
              </a:lnSpc>
              <a:spcBef>
                <a:spcPts val="26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сообщества,</a:t>
            </a:r>
            <a:r>
              <a:rPr sz="1400" spc="4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400" spc="-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школьные</a:t>
            </a:r>
            <a:r>
              <a:rPr sz="1400" spc="5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спортивные</a:t>
            </a:r>
            <a:r>
              <a:rPr sz="1400" spc="6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4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клубы</a:t>
            </a:r>
            <a:r>
              <a:rPr sz="1400" spc="4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 секции,</a:t>
            </a:r>
            <a:r>
              <a:rPr sz="1400" spc="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олимпиады,</a:t>
            </a:r>
            <a:r>
              <a:rPr sz="1400" spc="2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военно</a:t>
            </a:r>
            <a:r>
              <a:rPr sz="14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</a:t>
            </a:r>
          </a:p>
          <a:p>
            <a:pPr marL="118871" marR="0">
              <a:lnSpc>
                <a:spcPts val="1541"/>
              </a:lnSpc>
              <a:spcBef>
                <a:spcPts val="258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патриотические</a:t>
            </a:r>
            <a:r>
              <a:rPr sz="1400" spc="8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объединения,</a:t>
            </a:r>
            <a:r>
              <a:rPr sz="1400" spc="2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4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экскурсии,</a:t>
            </a:r>
            <a:r>
              <a:rPr sz="1400" spc="5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соревнования,</a:t>
            </a:r>
            <a:r>
              <a:rPr sz="1400" spc="7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4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поисковые</a:t>
            </a:r>
            <a:r>
              <a:rPr sz="1400" spc="7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</a:t>
            </a:r>
            <a:r>
              <a:rPr sz="1400" spc="-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400" spc="-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научные</a:t>
            </a:r>
          </a:p>
          <a:p>
            <a:pPr marL="262127" marR="0">
              <a:lnSpc>
                <a:spcPts val="1541"/>
              </a:lnSpc>
              <a:spcBef>
                <a:spcPts val="258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исследования,</a:t>
            </a:r>
            <a:r>
              <a:rPr sz="1400" spc="4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общественно</a:t>
            </a:r>
            <a:r>
              <a:rPr sz="1400" spc="5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полезные</a:t>
            </a:r>
            <a:r>
              <a:rPr sz="1400" spc="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практики,</a:t>
            </a:r>
            <a:r>
              <a:rPr sz="1400" spc="4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юношеские</a:t>
            </a:r>
            <a:r>
              <a:rPr sz="1400" spc="5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организации,</a:t>
            </a:r>
          </a:p>
          <a:p>
            <a:pPr marL="121920" marR="0">
              <a:lnSpc>
                <a:spcPts val="1541"/>
              </a:lnSpc>
              <a:spcBef>
                <a:spcPts val="26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краеведческая</a:t>
            </a:r>
            <a:r>
              <a:rPr sz="1400" spc="4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работа,</a:t>
            </a:r>
            <a:r>
              <a:rPr sz="1400" spc="2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400" spc="-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научно</a:t>
            </a:r>
            <a:r>
              <a:rPr sz="14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</a:t>
            </a:r>
            <a:r>
              <a:rPr sz="1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практические</a:t>
            </a:r>
            <a:r>
              <a:rPr sz="1400" spc="13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4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конференции,</a:t>
            </a:r>
            <a:r>
              <a:rPr sz="1400" spc="4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400" spc="-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школьные</a:t>
            </a:r>
            <a:r>
              <a:rPr sz="1400" spc="5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400" spc="-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научные</a:t>
            </a:r>
          </a:p>
          <a:p>
            <a:pPr marL="2722499" marR="0">
              <a:lnSpc>
                <a:spcPts val="1541"/>
              </a:lnSpc>
              <a:spcBef>
                <a:spcPts val="258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общества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09446" y="4921322"/>
            <a:ext cx="1531194" cy="233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1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Общекультурное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22425" y="339797"/>
            <a:ext cx="8584729" cy="9747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4"/>
              </a:lnSpc>
              <a:spcBef>
                <a:spcPts val="0"/>
              </a:spcBef>
              <a:spcAft>
                <a:spcPts val="0"/>
              </a:spcAft>
            </a:pPr>
            <a:r>
              <a:rPr sz="3200" b="1" i="1" spc="-22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Реализация</a:t>
            </a:r>
            <a:r>
              <a:rPr sz="3200" b="1" i="1" spc="44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4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внеурочной</a:t>
            </a: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5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деятельности</a:t>
            </a:r>
            <a:r>
              <a:rPr sz="3200" b="1" i="1" spc="50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в </a:t>
            </a:r>
            <a:r>
              <a:rPr sz="3200" b="1" i="1" spc="-33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форме</a:t>
            </a:r>
          </a:p>
          <a:p>
            <a:pPr marL="1869059" marR="0">
              <a:lnSpc>
                <a:spcPts val="3537"/>
              </a:lnSpc>
              <a:spcBef>
                <a:spcPts val="352"/>
              </a:spcBef>
              <a:spcAft>
                <a:spcPts val="0"/>
              </a:spcAft>
            </a:pP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проектной</a:t>
            </a:r>
            <a:r>
              <a:rPr sz="3200" b="1" i="1" spc="17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5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деятельности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2752" y="2281979"/>
            <a:ext cx="8775481" cy="625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GWVGKC+Wingdings"/>
                <a:cs typeface="GWVGKC+Wingdings"/>
              </a:rPr>
              <a:t>.</a:t>
            </a:r>
            <a:r>
              <a:rPr sz="2000" spc="129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Эффективной</a:t>
            </a:r>
            <a:r>
              <a:rPr sz="2000" spc="94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формой</a:t>
            </a:r>
            <a:r>
              <a:rPr sz="2000" spc="93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организации</a:t>
            </a:r>
            <a:r>
              <a:rPr sz="2000" spc="93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2000" spc="94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</a:t>
            </a:r>
            <a:r>
              <a:rPr sz="2000" spc="95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является</a:t>
            </a:r>
          </a:p>
          <a:p>
            <a:pPr marL="344728" marR="0">
              <a:lnSpc>
                <a:spcPts val="2208"/>
              </a:lnSpc>
              <a:spcBef>
                <a:spcPts val="191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проектная</a:t>
            </a:r>
            <a:r>
              <a:rPr sz="2000" b="1" spc="-4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деятельность</a:t>
            </a:r>
            <a:r>
              <a:rPr sz="2000" b="1" spc="-6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(учебный проект)</a:t>
            </a:r>
            <a:r>
              <a:rPr sz="20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2752" y="2891960"/>
            <a:ext cx="8775259" cy="1539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GWVGKC+Wingdings"/>
                <a:cs typeface="GWVGKC+Wingdings"/>
              </a:rPr>
              <a:t>.</a:t>
            </a:r>
            <a:r>
              <a:rPr sz="2000" spc="129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Проект</a:t>
            </a:r>
            <a:r>
              <a:rPr sz="2000" spc="14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выполняется</a:t>
            </a:r>
            <a:r>
              <a:rPr sz="2000" b="1" spc="16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spc="-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обучающимися</a:t>
            </a:r>
            <a:r>
              <a:rPr sz="2000" b="1" spc="16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самостоятельно</a:t>
            </a:r>
            <a:r>
              <a:rPr sz="2000" b="1" spc="12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spc="-2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под</a:t>
            </a:r>
            <a:r>
              <a:rPr sz="2000" b="1" spc="16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spc="-2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руководством</a:t>
            </a:r>
          </a:p>
          <a:p>
            <a:pPr marL="344728" marR="0">
              <a:lnSpc>
                <a:spcPts val="2208"/>
              </a:lnSpc>
              <a:spcBef>
                <a:spcPts val="191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педагогического</a:t>
            </a:r>
            <a:r>
              <a:rPr sz="2000" b="1" spc="73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spc="-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работника</a:t>
            </a:r>
            <a:r>
              <a:rPr sz="2000" b="1" spc="72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по</a:t>
            </a:r>
            <a:r>
              <a:rPr sz="2000" spc="7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выбранной</a:t>
            </a:r>
            <a:r>
              <a:rPr sz="2000" spc="72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теме</a:t>
            </a:r>
            <a:r>
              <a:rPr sz="2000" spc="70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</a:t>
            </a:r>
            <a:r>
              <a:rPr sz="2000" spc="69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рамках</a:t>
            </a:r>
            <a:r>
              <a:rPr sz="2000" spc="68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2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одного</a:t>
            </a:r>
            <a:r>
              <a:rPr sz="2000" spc="73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или</a:t>
            </a:r>
          </a:p>
          <a:p>
            <a:pPr marL="344728" marR="0">
              <a:lnSpc>
                <a:spcPts val="2205"/>
              </a:lnSpc>
              <a:spcBef>
                <a:spcPts val="195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нескольких</a:t>
            </a:r>
            <a:r>
              <a:rPr sz="2000" spc="65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изучаемых</a:t>
            </a:r>
            <a:r>
              <a:rPr sz="2000" spc="68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учебных</a:t>
            </a:r>
            <a:r>
              <a:rPr sz="2000" spc="64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предметов,</a:t>
            </a:r>
            <a:r>
              <a:rPr sz="2000" spc="64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курсов</a:t>
            </a:r>
            <a:r>
              <a:rPr sz="2000" spc="6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</a:t>
            </a:r>
            <a:r>
              <a:rPr sz="2000" spc="64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любом</a:t>
            </a:r>
            <a:r>
              <a:rPr sz="2000" spc="64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избранном</a:t>
            </a:r>
          </a:p>
          <a:p>
            <a:pPr marL="344728" marR="0">
              <a:lnSpc>
                <a:spcPts val="2208"/>
              </a:lnSpc>
              <a:spcBef>
                <a:spcPts val="191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направлении</a:t>
            </a:r>
            <a:r>
              <a:rPr sz="2000" spc="185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</a:t>
            </a:r>
            <a:r>
              <a:rPr sz="2000" spc="185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(познавательной,</a:t>
            </a:r>
            <a:r>
              <a:rPr sz="2000" spc="19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практической,</a:t>
            </a:r>
            <a:r>
              <a:rPr sz="2000" spc="190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учебно</a:t>
            </a:r>
            <a:r>
              <a:rPr sz="20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</a:t>
            </a:r>
          </a:p>
          <a:p>
            <a:pPr marL="344728" marR="0">
              <a:lnSpc>
                <a:spcPts val="2205"/>
              </a:lnSpc>
              <a:spcBef>
                <a:spcPts val="195"/>
              </a:spcBef>
              <a:spcAft>
                <a:spcPts val="0"/>
              </a:spcAft>
            </a:pPr>
            <a:r>
              <a:rPr sz="2000" spc="-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исследовательской,</a:t>
            </a:r>
            <a:r>
              <a:rPr sz="2000" spc="10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социальной,</a:t>
            </a:r>
            <a:r>
              <a:rPr sz="2000" spc="9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художественно</a:t>
            </a:r>
            <a:r>
              <a:rPr sz="2000" spc="-18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</a:t>
            </a:r>
            <a:r>
              <a:rPr sz="20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творческой,</a:t>
            </a:r>
            <a:r>
              <a:rPr sz="2000" spc="12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иной)</a:t>
            </a:r>
            <a:r>
              <a:rPr sz="20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12410" y="5793536"/>
            <a:ext cx="5233035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Методическое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письмо</a:t>
            </a:r>
            <a:r>
              <a:rPr sz="1800" spc="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от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18.08.2017</a:t>
            </a:r>
            <a:r>
              <a:rPr sz="1800" spc="-8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spc="-2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года</a:t>
            </a:r>
            <a:r>
              <a:rPr sz="1800" spc="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№ </a:t>
            </a:r>
            <a:r>
              <a:rPr sz="1800" spc="2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09</a:t>
            </a: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-1672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7408" y="320983"/>
            <a:ext cx="9814054" cy="975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7"/>
              </a:lnSpc>
              <a:spcBef>
                <a:spcPts val="0"/>
              </a:spcBef>
              <a:spcAft>
                <a:spcPts val="0"/>
              </a:spcAft>
            </a:pPr>
            <a:r>
              <a:rPr sz="3200" b="1" i="1" spc="-20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Реализация</a:t>
            </a:r>
            <a:r>
              <a:rPr sz="3200" b="1" i="1" spc="44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2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внеурочной</a:t>
            </a: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3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деятельности</a:t>
            </a:r>
            <a:r>
              <a:rPr sz="3200" b="1" i="1" spc="50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в </a:t>
            </a:r>
            <a:r>
              <a:rPr sz="3200" b="1" i="1" spc="-3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форме</a:t>
            </a:r>
          </a:p>
          <a:p>
            <a:pPr marL="1869059" marR="0">
              <a:lnSpc>
                <a:spcPts val="3534"/>
              </a:lnSpc>
              <a:spcBef>
                <a:spcPts val="356"/>
              </a:spcBef>
              <a:spcAft>
                <a:spcPts val="0"/>
              </a:spcAft>
            </a:pP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проектной</a:t>
            </a:r>
            <a:r>
              <a:rPr sz="3200" b="1" i="1" spc="18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6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деятельности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1505" y="1968035"/>
            <a:ext cx="10358171" cy="3064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GWVGKC+Wingdings"/>
                <a:cs typeface="GWVGKC+Wingdings"/>
              </a:rPr>
              <a:t>.</a:t>
            </a:r>
            <a:r>
              <a:rPr sz="2000" spc="129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</a:t>
            </a:r>
            <a:r>
              <a:rPr sz="2000" spc="59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рамках</a:t>
            </a:r>
            <a:r>
              <a:rPr sz="2000" spc="58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сетевой</a:t>
            </a:r>
            <a:r>
              <a:rPr sz="2000" b="1" spc="54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формы</a:t>
            </a:r>
            <a:r>
              <a:rPr sz="2000" b="1" spc="59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реализации</a:t>
            </a:r>
            <a:r>
              <a:rPr sz="2000" spc="57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рабочих</a:t>
            </a:r>
            <a:r>
              <a:rPr sz="2000" spc="58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программ</a:t>
            </a:r>
            <a:r>
              <a:rPr sz="2000" spc="57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2000" spc="58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</a:t>
            </a:r>
            <a:r>
              <a:rPr sz="2000" spc="56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</a:t>
            </a:r>
          </a:p>
          <a:p>
            <a:pPr marL="344728" marR="0">
              <a:lnSpc>
                <a:spcPts val="2205"/>
              </a:lnSpc>
              <a:spcBef>
                <a:spcPts val="197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работе</a:t>
            </a:r>
            <a:r>
              <a:rPr sz="2000" spc="32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над</a:t>
            </a:r>
            <a:r>
              <a:rPr sz="2000" spc="34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проектом</a:t>
            </a:r>
            <a:r>
              <a:rPr sz="2000" spc="33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</a:t>
            </a:r>
            <a:r>
              <a:rPr sz="2000" spc="33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качестве</a:t>
            </a:r>
            <a:r>
              <a:rPr sz="2000" spc="33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руководителя</a:t>
            </a:r>
            <a:r>
              <a:rPr sz="2000" spc="33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проекта</a:t>
            </a:r>
            <a:r>
              <a:rPr sz="2000" spc="34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(наставника)</a:t>
            </a:r>
            <a:r>
              <a:rPr sz="2000" spc="34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могут</a:t>
            </a:r>
            <a:r>
              <a:rPr sz="2000" spc="33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привлекаться</a:t>
            </a:r>
          </a:p>
          <a:p>
            <a:pPr marL="344728" marR="0">
              <a:lnSpc>
                <a:spcPts val="2205"/>
              </a:lnSpc>
              <a:spcBef>
                <a:spcPts val="194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специалисты</a:t>
            </a:r>
            <a:r>
              <a:rPr sz="2000" spc="27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организаций</a:t>
            </a:r>
            <a:r>
              <a:rPr sz="2000" spc="26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дополнительного</a:t>
            </a:r>
            <a:r>
              <a:rPr sz="2000" spc="29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образования,</a:t>
            </a:r>
            <a:r>
              <a:rPr sz="2000" spc="28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профессионального</a:t>
            </a:r>
            <a:r>
              <a:rPr sz="2000" spc="3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</a:t>
            </a:r>
            <a:r>
              <a:rPr sz="2000" spc="25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высшего</a:t>
            </a:r>
          </a:p>
          <a:p>
            <a:pPr marL="344728" marR="0">
              <a:lnSpc>
                <a:spcPts val="2208"/>
              </a:lnSpc>
              <a:spcBef>
                <a:spcPts val="191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образования</a:t>
            </a:r>
            <a:r>
              <a:rPr sz="2000" spc="33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3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(в</a:t>
            </a:r>
            <a:r>
              <a:rPr sz="2000" spc="27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5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т</a:t>
            </a:r>
            <a:r>
              <a:rPr sz="20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.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ч</a:t>
            </a:r>
            <a:r>
              <a:rPr sz="20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.</a:t>
            </a:r>
            <a:r>
              <a:rPr sz="2000" spc="32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 </a:t>
            </a:r>
            <a:r>
              <a:rPr sz="200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студенты),</a:t>
            </a:r>
            <a:r>
              <a:rPr sz="2000" spc="34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организаций</a:t>
            </a:r>
            <a:r>
              <a:rPr sz="2000" spc="33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2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культуры,</a:t>
            </a:r>
            <a:r>
              <a:rPr sz="2000" spc="35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спорта,</a:t>
            </a:r>
            <a:r>
              <a:rPr sz="2000" spc="3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предприятий</a:t>
            </a:r>
            <a:r>
              <a:rPr sz="20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.</a:t>
            </a:r>
            <a:r>
              <a:rPr sz="2000" spc="32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Порядок</a:t>
            </a:r>
            <a:r>
              <a:rPr sz="2000" spc="31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их</a:t>
            </a:r>
          </a:p>
          <a:p>
            <a:pPr marL="344728" marR="0">
              <a:lnSpc>
                <a:spcPts val="2205"/>
              </a:lnSpc>
              <a:spcBef>
                <a:spcPts val="195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участия</a:t>
            </a:r>
            <a:r>
              <a:rPr sz="2000" spc="98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</a:t>
            </a:r>
            <a:r>
              <a:rPr sz="2000" spc="98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реализации</a:t>
            </a:r>
            <a:r>
              <a:rPr sz="2000" spc="98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проектной</a:t>
            </a:r>
            <a:r>
              <a:rPr sz="2000" spc="98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</a:t>
            </a:r>
            <a:r>
              <a:rPr sz="2000" spc="97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определяется</a:t>
            </a:r>
            <a:r>
              <a:rPr sz="2000" spc="99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договором</a:t>
            </a:r>
            <a:r>
              <a:rPr sz="2000" spc="100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</a:t>
            </a:r>
            <a:r>
              <a:rPr sz="2000" spc="99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сетевом</a:t>
            </a:r>
          </a:p>
          <a:p>
            <a:pPr marL="344728" marR="0">
              <a:lnSpc>
                <a:spcPts val="2208"/>
              </a:lnSpc>
              <a:spcBef>
                <a:spcPts val="191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взаимодействии</a:t>
            </a:r>
            <a:r>
              <a:rPr sz="20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.</a:t>
            </a:r>
          </a:p>
          <a:p>
            <a:pPr marL="0" marR="0">
              <a:lnSpc>
                <a:spcPts val="2210"/>
              </a:lnSpc>
              <a:spcBef>
                <a:spcPts val="179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GWVGKC+Wingdings"/>
                <a:cs typeface="GWVGKC+Wingdings"/>
              </a:rPr>
              <a:t>.</a:t>
            </a:r>
            <a:r>
              <a:rPr sz="2000" spc="129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Проект</a:t>
            </a:r>
            <a:r>
              <a:rPr sz="2000" spc="11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выполняется</a:t>
            </a:r>
            <a:r>
              <a:rPr sz="2000" b="1" spc="116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обучающимися</a:t>
            </a:r>
            <a:r>
              <a:rPr sz="2000" spc="116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</a:t>
            </a:r>
            <a:r>
              <a:rPr sz="2000" b="1" spc="115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рамках</a:t>
            </a:r>
            <a:r>
              <a:rPr sz="2000" b="1" spc="115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учебного</a:t>
            </a:r>
            <a:r>
              <a:rPr sz="2000" b="1" spc="115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времени,</a:t>
            </a:r>
            <a:r>
              <a:rPr sz="2000" b="1" spc="117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spc="-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отведенного</a:t>
            </a:r>
          </a:p>
          <a:p>
            <a:pPr marL="344728" marR="0">
              <a:lnSpc>
                <a:spcPts val="2208"/>
              </a:lnSpc>
              <a:spcBef>
                <a:spcPts val="191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основной</a:t>
            </a:r>
            <a:r>
              <a:rPr sz="2000" b="1" spc="117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образовательной</a:t>
            </a:r>
            <a:r>
              <a:rPr sz="2000" b="1" spc="118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программой</a:t>
            </a:r>
            <a:r>
              <a:rPr sz="20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,</a:t>
            </a:r>
            <a:r>
              <a:rPr sz="2000" spc="1163" dirty="0">
                <a:solidFill>
                  <a:srgbClr val="002060"/>
                </a:solidFill>
                <a:latin typeface="KMIDJT+Times New Roman"/>
                <a:cs typeface="KMIDJ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</a:t>
            </a:r>
            <a:r>
              <a:rPr sz="2000" spc="114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представляется</a:t>
            </a:r>
            <a:r>
              <a:rPr sz="2000" spc="116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</a:t>
            </a:r>
            <a:r>
              <a:rPr sz="2000" spc="115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виде</a:t>
            </a:r>
            <a:r>
              <a:rPr sz="2000" spc="116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завершенного</a:t>
            </a:r>
          </a:p>
          <a:p>
            <a:pPr marL="344728" marR="0">
              <a:lnSpc>
                <a:spcPts val="2205"/>
              </a:lnSpc>
              <a:spcBef>
                <a:spcPts val="196"/>
              </a:spcBef>
              <a:spcAft>
                <a:spcPts val="0"/>
              </a:spcAft>
            </a:pPr>
            <a:r>
              <a:rPr sz="20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учебного</a:t>
            </a:r>
            <a:r>
              <a:rPr sz="2000" spc="118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исследования</a:t>
            </a:r>
            <a:r>
              <a:rPr sz="2000" spc="11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или</a:t>
            </a:r>
            <a:r>
              <a:rPr sz="2000" spc="112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объекта</a:t>
            </a:r>
            <a:r>
              <a:rPr sz="2000" spc="114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(информационного,</a:t>
            </a:r>
            <a:r>
              <a:rPr sz="2000" spc="115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творческого,</a:t>
            </a:r>
            <a:r>
              <a:rPr sz="2000" spc="116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социального,</a:t>
            </a:r>
          </a:p>
          <a:p>
            <a:pPr marL="344728" marR="0">
              <a:lnSpc>
                <a:spcPts val="2208"/>
              </a:lnSpc>
              <a:spcBef>
                <a:spcPts val="191"/>
              </a:spcBef>
              <a:spcAft>
                <a:spcPts val="0"/>
              </a:spcAft>
            </a:pPr>
            <a:r>
              <a:rPr sz="20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прикладного,</a:t>
            </a:r>
            <a:r>
              <a:rPr sz="2000" spc="10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инновационного,</a:t>
            </a:r>
            <a:r>
              <a:rPr sz="2000" spc="13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2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конструкторского,</a:t>
            </a:r>
            <a:r>
              <a:rPr sz="2000" spc="13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инженерного</a:t>
            </a:r>
            <a:r>
              <a:rPr sz="2000" spc="10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</a:t>
            </a:r>
            <a:r>
              <a:rPr sz="20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</a:t>
            </a:r>
            <a:r>
              <a:rPr sz="20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.).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57951" y="5794179"/>
            <a:ext cx="5233188" cy="29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Методическое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письмо</a:t>
            </a:r>
            <a:r>
              <a:rPr sz="1800" spc="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от 18.08.2017</a:t>
            </a:r>
            <a:r>
              <a:rPr sz="1800" spc="-8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spc="-2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года</a:t>
            </a:r>
            <a:r>
              <a:rPr sz="1800" spc="2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№ </a:t>
            </a:r>
            <a:r>
              <a:rPr sz="1800" spc="2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09</a:t>
            </a: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-1672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64638" y="236980"/>
            <a:ext cx="6176079" cy="1093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1" spc="-34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Количество</a:t>
            </a:r>
            <a:r>
              <a:rPr sz="3600" b="1" i="1" spc="24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600" b="1" i="1" spc="-20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часов</a:t>
            </a:r>
            <a:r>
              <a:rPr sz="36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600" b="1" i="1" spc="-15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внеурочной</a:t>
            </a:r>
          </a:p>
          <a:p>
            <a:pPr marL="1536446" marR="0">
              <a:lnSpc>
                <a:spcPts val="3989"/>
              </a:lnSpc>
              <a:spcBef>
                <a:spcPts val="331"/>
              </a:spcBef>
              <a:spcAft>
                <a:spcPts val="0"/>
              </a:spcAft>
            </a:pPr>
            <a:r>
              <a:rPr sz="36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деятельности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2390" y="1887655"/>
            <a:ext cx="9259580" cy="3603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7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НОО: до</a:t>
            </a:r>
            <a:r>
              <a:rPr sz="3200" spc="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32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1350</a:t>
            </a:r>
            <a:r>
              <a:rPr sz="3200" b="1" spc="-30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3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часов за</a:t>
            </a:r>
            <a:r>
              <a:rPr sz="3200" spc="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3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4 </a:t>
            </a:r>
            <a:r>
              <a:rPr sz="3200" spc="-5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года</a:t>
            </a:r>
            <a:r>
              <a:rPr sz="3200" spc="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3200" spc="-2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обучения</a:t>
            </a:r>
          </a:p>
          <a:p>
            <a:pPr marL="1233805" marR="0">
              <a:lnSpc>
                <a:spcPts val="3537"/>
              </a:lnSpc>
              <a:spcBef>
                <a:spcPts val="8857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ООО: до</a:t>
            </a:r>
            <a:r>
              <a:rPr sz="3200" spc="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32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1750</a:t>
            </a:r>
            <a:r>
              <a:rPr sz="3200" b="1" spc="-29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3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часов за</a:t>
            </a:r>
            <a:r>
              <a:rPr sz="3200" spc="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3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5 </a:t>
            </a:r>
            <a:r>
              <a:rPr sz="32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лет</a:t>
            </a:r>
            <a:r>
              <a:rPr sz="3200" spc="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3200" spc="-2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обучения</a:t>
            </a:r>
          </a:p>
          <a:p>
            <a:pPr marL="2566416" marR="0">
              <a:lnSpc>
                <a:spcPts val="3537"/>
              </a:lnSpc>
              <a:spcBef>
                <a:spcPts val="8652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СОО:</a:t>
            </a:r>
            <a:r>
              <a:rPr sz="3200" spc="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3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до</a:t>
            </a:r>
            <a:r>
              <a:rPr sz="3200" spc="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32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700</a:t>
            </a:r>
            <a:r>
              <a:rPr sz="3200" b="1" spc="-30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3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часов за</a:t>
            </a:r>
            <a:r>
              <a:rPr sz="3200" spc="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3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2 </a:t>
            </a:r>
            <a:r>
              <a:rPr sz="3200" spc="-5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года</a:t>
            </a:r>
            <a:r>
              <a:rPr sz="3200" spc="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3200" spc="-2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обучения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12138" y="6060723"/>
            <a:ext cx="8814846" cy="417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4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•</a:t>
            </a:r>
            <a:r>
              <a:rPr sz="1400" spc="72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Вариативность</a:t>
            </a:r>
            <a:r>
              <a:rPr sz="1400" spc="105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в распределении</a:t>
            </a:r>
            <a:r>
              <a:rPr sz="1400" spc="26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часов на</a:t>
            </a:r>
            <a:r>
              <a:rPr sz="1400" spc="12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отдельные</a:t>
            </a:r>
            <a:r>
              <a:rPr sz="1400" spc="43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элементы </a:t>
            </a:r>
            <a:r>
              <a:rPr sz="1400" spc="-15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1400" spc="87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деятельности</a:t>
            </a:r>
            <a:r>
              <a:rPr sz="1400" spc="52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определяется</a:t>
            </a:r>
            <a:r>
              <a:rPr sz="1400" spc="-1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с</a:t>
            </a:r>
            <a:r>
              <a:rPr sz="1400" spc="1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400" spc="-2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учетом</a:t>
            </a:r>
          </a:p>
          <a:p>
            <a:pPr marL="115823" marR="0">
              <a:lnSpc>
                <a:spcPts val="1442"/>
              </a:lnSpc>
              <a:spcBef>
                <a:spcPts val="5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особенностей</a:t>
            </a:r>
            <a:r>
              <a:rPr sz="1400" spc="388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400" spc="-108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ОУ,</a:t>
            </a:r>
            <a:r>
              <a:rPr sz="1400" spc="126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запросов</a:t>
            </a:r>
            <a:r>
              <a:rPr sz="1400" spc="23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семей,</a:t>
            </a:r>
            <a:r>
              <a:rPr sz="1400" spc="-12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интересов</a:t>
            </a:r>
            <a:r>
              <a:rPr sz="1400" spc="44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400" spc="-17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обучающихся</a:t>
            </a:r>
            <a:r>
              <a:rPr sz="1400" spc="77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и возможностей</a:t>
            </a:r>
            <a:r>
              <a:rPr sz="1400" spc="34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общеобразовательной</a:t>
            </a:r>
            <a:r>
              <a:rPr sz="1400" spc="57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организации.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71014" y="426918"/>
            <a:ext cx="6328830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4"/>
              </a:lnSpc>
              <a:spcBef>
                <a:spcPts val="0"/>
              </a:spcBef>
              <a:spcAft>
                <a:spcPts val="0"/>
              </a:spcAft>
            </a:pPr>
            <a:r>
              <a:rPr sz="3200" b="1" i="1" spc="-19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Максимальная</a:t>
            </a:r>
            <a:r>
              <a:rPr sz="3200" b="1" i="1" spc="38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20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недельная</a:t>
            </a:r>
            <a:r>
              <a:rPr sz="3200" b="1" i="1" spc="23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27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нагрузка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21244" y="1354031"/>
            <a:ext cx="201338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Максимально</a:t>
            </a:r>
            <a:r>
              <a:rPr sz="1200" b="1" spc="-37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допустимый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941320" y="1536911"/>
            <a:ext cx="4058283" cy="389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Максимально</a:t>
            </a:r>
            <a:r>
              <a:rPr sz="1200" spc="14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допустимая</a:t>
            </a:r>
            <a:r>
              <a:rPr sz="1200" spc="14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spc="-22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аудиторная</a:t>
            </a:r>
            <a:r>
              <a:rPr sz="1200" spc="81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недельная</a:t>
            </a:r>
            <a:r>
              <a:rPr sz="1200" spc="15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spc="-13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нагрузка</a:t>
            </a:r>
            <a:r>
              <a:rPr sz="1200" spc="67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(в</a:t>
            </a:r>
          </a:p>
          <a:p>
            <a:pPr marL="1207262" marR="0">
              <a:lnSpc>
                <a:spcPts val="1331"/>
              </a:lnSpc>
              <a:spcBef>
                <a:spcPts val="15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академических</a:t>
            </a:r>
            <a:r>
              <a:rPr sz="1200" spc="61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часах)*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12101" y="1536911"/>
            <a:ext cx="2028013" cy="573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недельный</a:t>
            </a:r>
            <a:r>
              <a:rPr sz="1200" b="1" spc="17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объем</a:t>
            </a:r>
            <a:r>
              <a:rPr sz="1200" b="1" spc="17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нагрузки</a:t>
            </a:r>
          </a:p>
          <a:p>
            <a:pPr marL="51816" marR="0">
              <a:lnSpc>
                <a:spcPts val="1331"/>
              </a:lnSpc>
              <a:spcBef>
                <a:spcPts val="158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внеурочной</a:t>
            </a:r>
            <a:r>
              <a:rPr sz="1200" b="1" spc="-24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деятельности</a:t>
            </a:r>
          </a:p>
          <a:p>
            <a:pPr marL="18288" marR="0">
              <a:lnSpc>
                <a:spcPts val="1328"/>
              </a:lnSpc>
              <a:spcBef>
                <a:spcPts val="113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(в</a:t>
            </a:r>
            <a:r>
              <a:rPr sz="1200" b="1" spc="-19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академических</a:t>
            </a:r>
            <a:r>
              <a:rPr sz="1200" b="1" spc="12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часах)**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69720" y="1628351"/>
            <a:ext cx="635421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Классы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29966" y="2237951"/>
            <a:ext cx="197759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при</a:t>
            </a:r>
            <a:r>
              <a:rPr sz="1200" spc="-1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6</a:t>
            </a: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-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ти</a:t>
            </a:r>
            <a:r>
              <a:rPr sz="1200" spc="-28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дневной</a:t>
            </a:r>
            <a:r>
              <a:rPr sz="1200" spc="-36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неделе,</a:t>
            </a:r>
            <a:r>
              <a:rPr sz="1200" spc="29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не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80330" y="2237951"/>
            <a:ext cx="178658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при</a:t>
            </a:r>
            <a:r>
              <a:rPr sz="1200" spc="-1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5</a:t>
            </a: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-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ти</a:t>
            </a:r>
            <a:r>
              <a:rPr sz="1200" spc="-28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дневной</a:t>
            </a:r>
            <a:r>
              <a:rPr sz="1200" spc="-36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неделе,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31431" y="2237951"/>
            <a:ext cx="2588845" cy="389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Независимо</a:t>
            </a:r>
            <a:r>
              <a:rPr sz="1200" b="1" spc="13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200" b="1" spc="-24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от</a:t>
            </a:r>
            <a:r>
              <a:rPr sz="1200" b="1" spc="44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продолжительности</a:t>
            </a:r>
          </a:p>
          <a:p>
            <a:pPr marL="369061" marR="0">
              <a:lnSpc>
                <a:spcPts val="1331"/>
              </a:lnSpc>
              <a:spcBef>
                <a:spcPts val="158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учебной недели,</a:t>
            </a:r>
            <a:r>
              <a:rPr sz="1200" b="1" spc="27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не </a:t>
            </a:r>
            <a:r>
              <a:rPr sz="1200" b="1" spc="-13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более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761867" y="2420559"/>
            <a:ext cx="518205" cy="207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более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725922" y="2420559"/>
            <a:ext cx="701656" cy="207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не</a:t>
            </a:r>
            <a:r>
              <a:rPr sz="1200" spc="-21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более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706879" y="2763477"/>
            <a:ext cx="356616" cy="730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008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1</a:t>
            </a:r>
          </a:p>
          <a:p>
            <a:pPr marL="0" marR="0">
              <a:lnSpc>
                <a:spcPts val="1328"/>
              </a:lnSpc>
              <a:spcBef>
                <a:spcPts val="78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2-4</a:t>
            </a:r>
          </a:p>
          <a:p>
            <a:pPr marL="64008" marR="0">
              <a:lnSpc>
                <a:spcPts val="1328"/>
              </a:lnSpc>
              <a:spcBef>
                <a:spcPts val="78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5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917315" y="2763477"/>
            <a:ext cx="20315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-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924042" y="2763477"/>
            <a:ext cx="305104" cy="1777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21</a:t>
            </a:r>
          </a:p>
          <a:p>
            <a:pPr marL="0" marR="0">
              <a:lnSpc>
                <a:spcPts val="1328"/>
              </a:lnSpc>
              <a:spcBef>
                <a:spcPts val="78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23</a:t>
            </a:r>
          </a:p>
          <a:p>
            <a:pPr marL="0" marR="0">
              <a:lnSpc>
                <a:spcPts val="1328"/>
              </a:lnSpc>
              <a:spcBef>
                <a:spcPts val="78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29</a:t>
            </a:r>
          </a:p>
          <a:p>
            <a:pPr marL="0" marR="0">
              <a:lnSpc>
                <a:spcPts val="1328"/>
              </a:lnSpc>
              <a:spcBef>
                <a:spcPts val="73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30</a:t>
            </a:r>
          </a:p>
          <a:p>
            <a:pPr marL="0" marR="0">
              <a:lnSpc>
                <a:spcPts val="1328"/>
              </a:lnSpc>
              <a:spcBef>
                <a:spcPts val="78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32</a:t>
            </a:r>
          </a:p>
          <a:p>
            <a:pPr marL="0" marR="0">
              <a:lnSpc>
                <a:spcPts val="1331"/>
              </a:lnSpc>
              <a:spcBef>
                <a:spcPts val="73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33</a:t>
            </a:r>
          </a:p>
          <a:p>
            <a:pPr marL="0" marR="0">
              <a:lnSpc>
                <a:spcPts val="1331"/>
              </a:lnSpc>
              <a:spcBef>
                <a:spcPts val="77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34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274685" y="2763477"/>
            <a:ext cx="305104" cy="17777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C00000"/>
                </a:solidFill>
                <a:latin typeface="PKEUSC+Times New Roman Bold"/>
                <a:cs typeface="PKEUSC+Times New Roman Bold"/>
              </a:rPr>
              <a:t>10</a:t>
            </a:r>
          </a:p>
          <a:p>
            <a:pPr marL="0" marR="0">
              <a:lnSpc>
                <a:spcPts val="1328"/>
              </a:lnSpc>
              <a:spcBef>
                <a:spcPts val="782"/>
              </a:spcBef>
              <a:spcAft>
                <a:spcPts val="0"/>
              </a:spcAft>
            </a:pPr>
            <a:r>
              <a:rPr sz="1200" b="1" dirty="0">
                <a:solidFill>
                  <a:srgbClr val="C00000"/>
                </a:solidFill>
                <a:latin typeface="PKEUSC+Times New Roman Bold"/>
                <a:cs typeface="PKEUSC+Times New Roman Bold"/>
              </a:rPr>
              <a:t>10</a:t>
            </a:r>
          </a:p>
          <a:p>
            <a:pPr marL="0" marR="0">
              <a:lnSpc>
                <a:spcPts val="1328"/>
              </a:lnSpc>
              <a:spcBef>
                <a:spcPts val="783"/>
              </a:spcBef>
              <a:spcAft>
                <a:spcPts val="0"/>
              </a:spcAft>
            </a:pPr>
            <a:r>
              <a:rPr sz="1200" b="1" dirty="0">
                <a:solidFill>
                  <a:srgbClr val="C00000"/>
                </a:solidFill>
                <a:latin typeface="PKEUSC+Times New Roman Bold"/>
                <a:cs typeface="PKEUSC+Times New Roman Bold"/>
              </a:rPr>
              <a:t>10</a:t>
            </a:r>
          </a:p>
          <a:p>
            <a:pPr marL="0" marR="0">
              <a:lnSpc>
                <a:spcPts val="1328"/>
              </a:lnSpc>
              <a:spcBef>
                <a:spcPts val="733"/>
              </a:spcBef>
              <a:spcAft>
                <a:spcPts val="0"/>
              </a:spcAft>
            </a:pPr>
            <a:r>
              <a:rPr sz="1200" b="1" dirty="0">
                <a:solidFill>
                  <a:srgbClr val="C00000"/>
                </a:solidFill>
                <a:latin typeface="PKEUSC+Times New Roman Bold"/>
                <a:cs typeface="PKEUSC+Times New Roman Bold"/>
              </a:rPr>
              <a:t>10</a:t>
            </a:r>
          </a:p>
          <a:p>
            <a:pPr marL="0" marR="0">
              <a:lnSpc>
                <a:spcPts val="1328"/>
              </a:lnSpc>
              <a:spcBef>
                <a:spcPts val="782"/>
              </a:spcBef>
              <a:spcAft>
                <a:spcPts val="0"/>
              </a:spcAft>
            </a:pPr>
            <a:r>
              <a:rPr sz="1200" b="1" dirty="0">
                <a:solidFill>
                  <a:srgbClr val="C00000"/>
                </a:solidFill>
                <a:latin typeface="PKEUSC+Times New Roman Bold"/>
                <a:cs typeface="PKEUSC+Times New Roman Bold"/>
              </a:rPr>
              <a:t>10</a:t>
            </a:r>
          </a:p>
          <a:p>
            <a:pPr marL="0" marR="0">
              <a:lnSpc>
                <a:spcPts val="1331"/>
              </a:lnSpc>
              <a:spcBef>
                <a:spcPts val="730"/>
              </a:spcBef>
              <a:spcAft>
                <a:spcPts val="0"/>
              </a:spcAft>
            </a:pPr>
            <a:r>
              <a:rPr sz="1200" b="1" dirty="0">
                <a:solidFill>
                  <a:srgbClr val="C00000"/>
                </a:solidFill>
                <a:latin typeface="PKEUSC+Times New Roman Bold"/>
                <a:cs typeface="PKEUSC+Times New Roman Bold"/>
              </a:rPr>
              <a:t>10</a:t>
            </a:r>
          </a:p>
          <a:p>
            <a:pPr marL="0" marR="0">
              <a:lnSpc>
                <a:spcPts val="1331"/>
              </a:lnSpc>
              <a:spcBef>
                <a:spcPts val="779"/>
              </a:spcBef>
              <a:spcAft>
                <a:spcPts val="0"/>
              </a:spcAft>
            </a:pPr>
            <a:r>
              <a:rPr sz="1200" b="1" dirty="0">
                <a:solidFill>
                  <a:srgbClr val="C00000"/>
                </a:solidFill>
                <a:latin typeface="PKEUSC+Times New Roman Bold"/>
                <a:cs typeface="PKEUSC+Times New Roman Bold"/>
              </a:rPr>
              <a:t>10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865499" y="3025224"/>
            <a:ext cx="305104" cy="1516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26</a:t>
            </a:r>
          </a:p>
          <a:p>
            <a:pPr marL="0" marR="0">
              <a:lnSpc>
                <a:spcPts val="1328"/>
              </a:lnSpc>
              <a:spcBef>
                <a:spcPts val="78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32</a:t>
            </a:r>
          </a:p>
          <a:p>
            <a:pPr marL="0" marR="0">
              <a:lnSpc>
                <a:spcPts val="1328"/>
              </a:lnSpc>
              <a:spcBef>
                <a:spcPts val="78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33</a:t>
            </a:r>
          </a:p>
          <a:p>
            <a:pPr marL="0" marR="0">
              <a:lnSpc>
                <a:spcPts val="1328"/>
              </a:lnSpc>
              <a:spcBef>
                <a:spcPts val="73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35</a:t>
            </a:r>
          </a:p>
          <a:p>
            <a:pPr marL="0" marR="0">
              <a:lnSpc>
                <a:spcPts val="1331"/>
              </a:lnSpc>
              <a:spcBef>
                <a:spcPts val="78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36</a:t>
            </a:r>
          </a:p>
          <a:p>
            <a:pPr marL="0" marR="0">
              <a:lnSpc>
                <a:spcPts val="1331"/>
              </a:lnSpc>
              <a:spcBef>
                <a:spcPts val="72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37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770888" y="3548972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770888" y="3810719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7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633728" y="4072321"/>
            <a:ext cx="508661" cy="46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151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8-9</a:t>
            </a:r>
          </a:p>
          <a:p>
            <a:pPr marL="0" marR="0">
              <a:lnSpc>
                <a:spcPts val="1331"/>
              </a:lnSpc>
              <a:spcBef>
                <a:spcPts val="779"/>
              </a:spcBef>
              <a:spcAft>
                <a:spcPts val="0"/>
              </a:spcAft>
            </a:pPr>
            <a:r>
              <a:rPr sz="1200" spc="-1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10-11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041501" y="4724847"/>
            <a:ext cx="1003386" cy="207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Примечание: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49477" y="5091260"/>
            <a:ext cx="8794400" cy="389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024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*</a:t>
            </a:r>
            <a:r>
              <a:rPr sz="1200" spc="-12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Максимально</a:t>
            </a:r>
            <a:r>
              <a:rPr sz="1200" spc="14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допустимая</a:t>
            </a:r>
            <a:r>
              <a:rPr sz="1200" spc="14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spc="-22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аудиторная</a:t>
            </a:r>
            <a:r>
              <a:rPr sz="1200" spc="81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недельная</a:t>
            </a:r>
            <a:r>
              <a:rPr sz="1200" spc="15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spc="-13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нагрузка</a:t>
            </a:r>
            <a:r>
              <a:rPr sz="1200" spc="67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spc="-1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включает</a:t>
            </a:r>
            <a:r>
              <a:rPr sz="1200" spc="48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обязательную</a:t>
            </a:r>
            <a:r>
              <a:rPr sz="1200" spc="33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часть</a:t>
            </a:r>
            <a:r>
              <a:rPr sz="1200" spc="21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учебного</a:t>
            </a:r>
            <a:r>
              <a:rPr sz="1200" spc="18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плана</a:t>
            </a:r>
            <a:r>
              <a:rPr sz="1200" spc="-18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и часть</a:t>
            </a:r>
            <a:r>
              <a:rPr sz="1200" spc="21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учебного</a:t>
            </a:r>
            <a:r>
              <a:rPr sz="1200" spc="18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плана,</a:t>
            </a:r>
          </a:p>
          <a:p>
            <a:pPr marL="0" marR="0">
              <a:lnSpc>
                <a:spcPts val="1331"/>
              </a:lnSpc>
              <a:spcBef>
                <a:spcPts val="158"/>
              </a:spcBef>
              <a:spcAft>
                <a:spcPts val="0"/>
              </a:spcAft>
            </a:pPr>
            <a:r>
              <a:rPr sz="1200" spc="-14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формируемую</a:t>
            </a:r>
            <a:r>
              <a:rPr sz="1200" spc="112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участниками</a:t>
            </a:r>
            <a:r>
              <a:rPr sz="1200" spc="47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образовательных</a:t>
            </a:r>
            <a:r>
              <a:rPr sz="1200" spc="-36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отношений.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49477" y="5640154"/>
            <a:ext cx="8726910" cy="572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2024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**</a:t>
            </a:r>
            <a:r>
              <a:rPr sz="1200" spc="-12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Часы внеурочной</a:t>
            </a:r>
            <a:r>
              <a:rPr sz="1200" spc="-27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деятельности могут</a:t>
            </a:r>
            <a:r>
              <a:rPr sz="1200" spc="16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быть реализованы</a:t>
            </a:r>
            <a:r>
              <a:rPr sz="1200" spc="-31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spc="-18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как</a:t>
            </a:r>
            <a:r>
              <a:rPr sz="1200" spc="46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в течение</a:t>
            </a:r>
            <a:r>
              <a:rPr sz="1200" spc="1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учебной</a:t>
            </a:r>
            <a:r>
              <a:rPr sz="1200" spc="22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недели,</a:t>
            </a:r>
            <a:r>
              <a:rPr sz="1200" spc="27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spc="11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так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и в период</a:t>
            </a:r>
            <a:r>
              <a:rPr sz="1200" spc="-47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spc="-22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каникул,</a:t>
            </a:r>
            <a:r>
              <a:rPr sz="1200" spc="93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в выходные и</a:t>
            </a:r>
          </a:p>
          <a:p>
            <a:pPr marL="0" marR="0">
              <a:lnSpc>
                <a:spcPts val="1328"/>
              </a:lnSpc>
              <a:spcBef>
                <a:spcPts val="16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нерабочие</a:t>
            </a:r>
            <a:r>
              <a:rPr sz="1200" spc="-15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праздничные</a:t>
            </a:r>
            <a:r>
              <a:rPr sz="1200" spc="-16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дни. Внеурочная</a:t>
            </a:r>
            <a:r>
              <a:rPr sz="1200" spc="2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деятельность организуется</a:t>
            </a:r>
            <a:r>
              <a:rPr sz="1200" spc="14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на</a:t>
            </a:r>
            <a:r>
              <a:rPr sz="1200" spc="-21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добровольной</a:t>
            </a:r>
            <a:r>
              <a:rPr sz="1200" spc="-83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spc="16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основе</a:t>
            </a:r>
            <a:r>
              <a:rPr sz="1200" spc="-8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в соответствии</a:t>
            </a:r>
            <a:r>
              <a:rPr sz="1200" spc="-85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с выбором</a:t>
            </a:r>
            <a:r>
              <a:rPr sz="1200" spc="-57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spc="-12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участников</a:t>
            </a:r>
          </a:p>
          <a:p>
            <a:pPr marL="0" marR="0">
              <a:lnSpc>
                <a:spcPts val="1331"/>
              </a:lnSpc>
              <a:spcBef>
                <a:spcPts val="108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образовательных</a:t>
            </a:r>
            <a:r>
              <a:rPr sz="1200" spc="-6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отношений.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29002" y="226766"/>
            <a:ext cx="6322211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4"/>
              </a:lnSpc>
              <a:spcBef>
                <a:spcPts val="0"/>
              </a:spcBef>
              <a:spcAft>
                <a:spcPts val="0"/>
              </a:spcAft>
            </a:pPr>
            <a:r>
              <a:rPr sz="3200" b="1" i="1" spc="12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Сан</a:t>
            </a:r>
            <a:r>
              <a:rPr sz="3200" b="1" i="1" spc="-10" dirty="0">
                <a:solidFill>
                  <a:srgbClr val="0000FF"/>
                </a:solidFill>
                <a:latin typeface="OIMTDR+Times New Roman Bold Italic"/>
                <a:cs typeface="OIMTDR+Times New Roman Bold Italic"/>
              </a:rPr>
              <a:t>-</a:t>
            </a: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Пин.</a:t>
            </a:r>
            <a:r>
              <a:rPr sz="3200" b="1" i="1" spc="13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6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Длительность</a:t>
            </a:r>
            <a:r>
              <a:rPr sz="3200" b="1" i="1" spc="55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занятий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5936" y="814493"/>
            <a:ext cx="5004151" cy="293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450" spc="1074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Зависит</a:t>
            </a:r>
            <a:r>
              <a:rPr sz="1800" spc="-31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spc="-40" dirty="0">
                <a:solidFill>
                  <a:srgbClr val="002060"/>
                </a:solidFill>
                <a:latin typeface="KJOTFC+Arial"/>
                <a:cs typeface="KJOTFC+Arial"/>
              </a:rPr>
              <a:t>от</a:t>
            </a:r>
            <a:r>
              <a:rPr sz="1800" spc="33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возраста</a:t>
            </a:r>
            <a:r>
              <a:rPr sz="1800" spc="14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и</a:t>
            </a:r>
            <a:r>
              <a:rPr sz="1800" spc="-15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вида</a:t>
            </a:r>
            <a:r>
              <a:rPr sz="1800" spc="-20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деятельности.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5936" y="1217359"/>
            <a:ext cx="8391010" cy="1897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450" spc="1074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• Чтение,</a:t>
            </a:r>
            <a:r>
              <a:rPr sz="1800" spc="10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музыкальные</a:t>
            </a:r>
            <a:r>
              <a:rPr sz="1800" spc="-19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занятия, рисование,</a:t>
            </a:r>
            <a:r>
              <a:rPr sz="1800" spc="-44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spc="15" dirty="0">
                <a:solidFill>
                  <a:srgbClr val="002060"/>
                </a:solidFill>
                <a:latin typeface="KJOTFC+Arial"/>
                <a:cs typeface="KJOTFC+Arial"/>
              </a:rPr>
              <a:t>лепка,</a:t>
            </a:r>
            <a:r>
              <a:rPr sz="1800" spc="-56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KJOTFC+Arial"/>
                <a:cs typeface="KJOTFC+Arial"/>
              </a:rPr>
              <a:t>рукоделие,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KJOTFC+Arial"/>
                <a:cs typeface="KJOTFC+Arial"/>
              </a:rPr>
              <a:t>тихие</a:t>
            </a:r>
            <a:r>
              <a:rPr sz="1800" spc="18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игры</a:t>
            </a:r>
          </a:p>
          <a:p>
            <a:pPr marL="0" marR="0">
              <a:lnSpc>
                <a:spcPts val="2013"/>
              </a:lnSpc>
              <a:spcBef>
                <a:spcPts val="1180"/>
              </a:spcBef>
              <a:spcAft>
                <a:spcPts val="0"/>
              </a:spcAft>
            </a:pPr>
            <a:r>
              <a:rPr sz="145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450" spc="1578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• </a:t>
            </a:r>
            <a:r>
              <a:rPr sz="1800" spc="-10" dirty="0">
                <a:solidFill>
                  <a:srgbClr val="C00000"/>
                </a:solidFill>
                <a:latin typeface="KJOTFC+Arial"/>
                <a:cs typeface="KJOTFC+Arial"/>
              </a:rPr>
              <a:t>не</a:t>
            </a:r>
            <a:r>
              <a:rPr sz="1800" spc="16" dirty="0">
                <a:solidFill>
                  <a:srgbClr val="C0000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C00000"/>
                </a:solidFill>
                <a:latin typeface="KJOTFC+Arial"/>
                <a:cs typeface="KJOTFC+Arial"/>
              </a:rPr>
              <a:t>более 50</a:t>
            </a:r>
            <a:r>
              <a:rPr sz="1800" spc="-21" dirty="0">
                <a:solidFill>
                  <a:srgbClr val="C0000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C00000"/>
                </a:solidFill>
                <a:latin typeface="KJOTFC+Arial"/>
                <a:cs typeface="KJOTFC+Arial"/>
              </a:rPr>
              <a:t>минут в день для</a:t>
            </a:r>
            <a:r>
              <a:rPr sz="1800" spc="-18" dirty="0">
                <a:solidFill>
                  <a:srgbClr val="C0000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C00000"/>
                </a:solidFill>
                <a:latin typeface="KJOTFC+Arial"/>
                <a:cs typeface="KJOTFC+Arial"/>
              </a:rPr>
              <a:t>обучающихся</a:t>
            </a:r>
            <a:r>
              <a:rPr sz="1800" spc="18" dirty="0">
                <a:solidFill>
                  <a:srgbClr val="C0000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C00000"/>
                </a:solidFill>
                <a:latin typeface="KJOTFC+Arial"/>
                <a:cs typeface="KJOTFC+Arial"/>
              </a:rPr>
              <a:t>1</a:t>
            </a:r>
            <a:r>
              <a:rPr sz="1800" spc="51" dirty="0">
                <a:solidFill>
                  <a:srgbClr val="C0000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C00000"/>
                </a:solidFill>
                <a:latin typeface="KPUOMS+Arial"/>
                <a:cs typeface="KPUOMS+Arial"/>
              </a:rPr>
              <a:t>-</a:t>
            </a:r>
            <a:r>
              <a:rPr sz="1800" spc="3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KJOTFC+Arial"/>
                <a:cs typeface="KJOTFC+Arial"/>
              </a:rPr>
              <a:t>2 </a:t>
            </a:r>
            <a:r>
              <a:rPr sz="1800" spc="13" dirty="0">
                <a:solidFill>
                  <a:srgbClr val="C00000"/>
                </a:solidFill>
                <a:latin typeface="KJOTFC+Arial"/>
                <a:cs typeface="KJOTFC+Arial"/>
              </a:rPr>
              <a:t>классов,</a:t>
            </a:r>
          </a:p>
          <a:p>
            <a:pPr marL="0" marR="0">
              <a:lnSpc>
                <a:spcPts val="2010"/>
              </a:lnSpc>
              <a:spcBef>
                <a:spcPts val="1109"/>
              </a:spcBef>
              <a:spcAft>
                <a:spcPts val="0"/>
              </a:spcAft>
            </a:pPr>
            <a:r>
              <a:rPr sz="145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450" spc="2082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KJOTFC+Arial"/>
                <a:cs typeface="KJOTFC+Arial"/>
              </a:rPr>
              <a:t>• не</a:t>
            </a:r>
            <a:r>
              <a:rPr sz="1800" spc="11" dirty="0">
                <a:solidFill>
                  <a:srgbClr val="C0000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C00000"/>
                </a:solidFill>
                <a:latin typeface="KJOTFC+Arial"/>
                <a:cs typeface="KJOTFC+Arial"/>
              </a:rPr>
              <a:t>более</a:t>
            </a:r>
            <a:r>
              <a:rPr sz="1800" spc="-33" dirty="0">
                <a:solidFill>
                  <a:srgbClr val="C0000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C00000"/>
                </a:solidFill>
                <a:latin typeface="KJOTFC+Arial"/>
                <a:cs typeface="KJOTFC+Arial"/>
              </a:rPr>
              <a:t>полутора</a:t>
            </a:r>
            <a:r>
              <a:rPr sz="1800" spc="15" dirty="0">
                <a:solidFill>
                  <a:srgbClr val="C00000"/>
                </a:solidFill>
                <a:latin typeface="KJOTFC+Arial"/>
                <a:cs typeface="KJOTFC+Arial"/>
              </a:rPr>
              <a:t> </a:t>
            </a:r>
            <a:r>
              <a:rPr sz="1800" spc="12" dirty="0">
                <a:solidFill>
                  <a:srgbClr val="C00000"/>
                </a:solidFill>
                <a:latin typeface="KJOTFC+Arial"/>
                <a:cs typeface="KJOTFC+Arial"/>
              </a:rPr>
              <a:t>часов</a:t>
            </a:r>
            <a:r>
              <a:rPr sz="1800" spc="-51" dirty="0">
                <a:solidFill>
                  <a:srgbClr val="C0000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C00000"/>
                </a:solidFill>
                <a:latin typeface="KJOTFC+Arial"/>
                <a:cs typeface="KJOTFC+Arial"/>
              </a:rPr>
              <a:t>в день</a:t>
            </a:r>
            <a:r>
              <a:rPr sz="1800" spc="34" dirty="0">
                <a:solidFill>
                  <a:srgbClr val="C0000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C00000"/>
                </a:solidFill>
                <a:latin typeface="KPUOMS+Arial"/>
                <a:cs typeface="KPUOMS+Arial"/>
              </a:rPr>
              <a:t>-</a:t>
            </a:r>
            <a:r>
              <a:rPr sz="1800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KJOTFC+Arial"/>
                <a:cs typeface="KJOTFC+Arial"/>
              </a:rPr>
              <a:t>для</a:t>
            </a:r>
            <a:r>
              <a:rPr sz="1800" spc="-16" dirty="0">
                <a:solidFill>
                  <a:srgbClr val="C0000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C00000"/>
                </a:solidFill>
                <a:latin typeface="KJOTFC+Arial"/>
                <a:cs typeface="KJOTFC+Arial"/>
              </a:rPr>
              <a:t>остальных </a:t>
            </a:r>
            <a:r>
              <a:rPr sz="1800" spc="12" dirty="0">
                <a:solidFill>
                  <a:srgbClr val="C00000"/>
                </a:solidFill>
                <a:latin typeface="KJOTFC+Arial"/>
                <a:cs typeface="KJOTFC+Arial"/>
              </a:rPr>
              <a:t>классов.</a:t>
            </a:r>
          </a:p>
          <a:p>
            <a:pPr marL="0" marR="0">
              <a:lnSpc>
                <a:spcPts val="2010"/>
              </a:lnSpc>
              <a:spcBef>
                <a:spcPts val="1159"/>
              </a:spcBef>
              <a:spcAft>
                <a:spcPts val="0"/>
              </a:spcAft>
            </a:pPr>
            <a:r>
              <a:rPr sz="145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450" spc="1578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• На</a:t>
            </a:r>
            <a:r>
              <a:rPr sz="1800" spc="-14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музыкальных</a:t>
            </a:r>
            <a:r>
              <a:rPr sz="1800" spc="10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занятиях</a:t>
            </a:r>
            <a:r>
              <a:rPr sz="1800" spc="-10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больше</a:t>
            </a:r>
            <a:r>
              <a:rPr sz="1800" spc="14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элементов</a:t>
            </a:r>
            <a:r>
              <a:rPr sz="1800" spc="13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ритмики</a:t>
            </a:r>
            <a:r>
              <a:rPr sz="1800" spc="-44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и</a:t>
            </a:r>
            <a:r>
              <a:rPr sz="1800" spc="-17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хореографии.</a:t>
            </a:r>
          </a:p>
          <a:p>
            <a:pPr marL="0" marR="0">
              <a:lnSpc>
                <a:spcPts val="2013"/>
              </a:lnSpc>
              <a:spcBef>
                <a:spcPts val="1130"/>
              </a:spcBef>
              <a:spcAft>
                <a:spcPts val="0"/>
              </a:spcAft>
            </a:pPr>
            <a:r>
              <a:rPr sz="145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450" spc="1578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• Просмотры</a:t>
            </a:r>
            <a:r>
              <a:rPr sz="1800" spc="-41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spc="-15" dirty="0">
                <a:solidFill>
                  <a:srgbClr val="002060"/>
                </a:solidFill>
                <a:latin typeface="KJOTFC+Arial"/>
                <a:cs typeface="KJOTFC+Arial"/>
              </a:rPr>
              <a:t>телепередач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 и кинофильмов –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74902" y="3223832"/>
            <a:ext cx="5041202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00000"/>
                </a:solidFill>
                <a:latin typeface="KJOTFC+Arial"/>
                <a:cs typeface="KJOTFC+Arial"/>
              </a:rPr>
              <a:t>не</a:t>
            </a:r>
            <a:r>
              <a:rPr sz="1800" spc="15" dirty="0">
                <a:solidFill>
                  <a:srgbClr val="C0000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C00000"/>
                </a:solidFill>
                <a:latin typeface="KJOTFC+Arial"/>
                <a:cs typeface="KJOTFC+Arial"/>
              </a:rPr>
              <a:t>чаще</a:t>
            </a:r>
            <a:r>
              <a:rPr sz="1800" spc="-11" dirty="0">
                <a:solidFill>
                  <a:srgbClr val="C00000"/>
                </a:solidFill>
                <a:latin typeface="KJOTFC+Arial"/>
                <a:cs typeface="KJOTFC+Arial"/>
              </a:rPr>
              <a:t> </a:t>
            </a:r>
            <a:r>
              <a:rPr sz="1800" spc="-17" dirty="0">
                <a:solidFill>
                  <a:srgbClr val="C00000"/>
                </a:solidFill>
                <a:latin typeface="KJOTFC+Arial"/>
                <a:cs typeface="KJOTFC+Arial"/>
              </a:rPr>
              <a:t>двух</a:t>
            </a:r>
            <a:r>
              <a:rPr sz="1800" spc="32" dirty="0">
                <a:solidFill>
                  <a:srgbClr val="C0000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C00000"/>
                </a:solidFill>
                <a:latin typeface="KJOTFC+Arial"/>
                <a:cs typeface="KJOTFC+Arial"/>
              </a:rPr>
              <a:t>раз</a:t>
            </a:r>
            <a:r>
              <a:rPr sz="1800" spc="-24" dirty="0">
                <a:solidFill>
                  <a:srgbClr val="C0000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C00000"/>
                </a:solidFill>
                <a:latin typeface="KJOTFC+Arial"/>
                <a:cs typeface="KJOTFC+Arial"/>
              </a:rPr>
              <a:t>в </a:t>
            </a:r>
            <a:r>
              <a:rPr sz="1800" spc="-21" dirty="0">
                <a:solidFill>
                  <a:srgbClr val="C00000"/>
                </a:solidFill>
                <a:latin typeface="KJOTFC+Arial"/>
                <a:cs typeface="KJOTFC+Arial"/>
              </a:rPr>
              <a:t>неделю</a:t>
            </a:r>
            <a:r>
              <a:rPr sz="1800" spc="42" dirty="0">
                <a:solidFill>
                  <a:srgbClr val="C0000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C00000"/>
                </a:solidFill>
                <a:latin typeface="KJOTFC+Arial"/>
                <a:cs typeface="KJOTFC+Arial"/>
              </a:rPr>
              <a:t>с</a:t>
            </a:r>
            <a:r>
              <a:rPr sz="1800" spc="492" dirty="0">
                <a:solidFill>
                  <a:srgbClr val="C0000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C00000"/>
                </a:solidFill>
                <a:latin typeface="KJOTFC+Arial"/>
                <a:cs typeface="KJOTFC+Arial"/>
              </a:rPr>
              <a:t>длительностью: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10894" y="3625892"/>
            <a:ext cx="6500271" cy="293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C00000"/>
                </a:solidFill>
                <a:latin typeface="KJOTFC+Arial"/>
                <a:cs typeface="KJOTFC+Arial"/>
              </a:rPr>
              <a:t>до</a:t>
            </a:r>
            <a:r>
              <a:rPr sz="1800" spc="-11" dirty="0">
                <a:solidFill>
                  <a:srgbClr val="C0000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C00000"/>
                </a:solidFill>
                <a:latin typeface="KJOTFC+Arial"/>
                <a:cs typeface="KJOTFC+Arial"/>
              </a:rPr>
              <a:t>1 часа</a:t>
            </a:r>
            <a:r>
              <a:rPr sz="1800" spc="-45" dirty="0">
                <a:solidFill>
                  <a:srgbClr val="C0000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C00000"/>
                </a:solidFill>
                <a:latin typeface="KJOTFC+Arial"/>
                <a:cs typeface="KJOTFC+Arial"/>
              </a:rPr>
              <a:t>для</a:t>
            </a:r>
            <a:r>
              <a:rPr sz="1800" spc="-18" dirty="0">
                <a:solidFill>
                  <a:srgbClr val="C0000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C00000"/>
                </a:solidFill>
                <a:latin typeface="KJOTFC+Arial"/>
                <a:cs typeface="KJOTFC+Arial"/>
              </a:rPr>
              <a:t>1</a:t>
            </a:r>
            <a:r>
              <a:rPr sz="1800" spc="29" dirty="0">
                <a:solidFill>
                  <a:srgbClr val="C0000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C00000"/>
                </a:solidFill>
                <a:latin typeface="KPUOMS+Arial"/>
                <a:cs typeface="KPUOMS+Arial"/>
              </a:rPr>
              <a:t>-</a:t>
            </a:r>
            <a:r>
              <a:rPr sz="1800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KJOTFC+Arial"/>
                <a:cs typeface="KJOTFC+Arial"/>
              </a:rPr>
              <a:t>3 </a:t>
            </a:r>
            <a:r>
              <a:rPr sz="1800" spc="17" dirty="0">
                <a:solidFill>
                  <a:srgbClr val="C00000"/>
                </a:solidFill>
                <a:latin typeface="KJOTFC+Arial"/>
                <a:cs typeface="KJOTFC+Arial"/>
              </a:rPr>
              <a:t>классов</a:t>
            </a:r>
            <a:r>
              <a:rPr sz="1800" spc="937" dirty="0">
                <a:solidFill>
                  <a:srgbClr val="C0000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C00000"/>
                </a:solidFill>
                <a:latin typeface="KJOTFC+Arial"/>
                <a:cs typeface="KJOTFC+Arial"/>
              </a:rPr>
              <a:t>и</a:t>
            </a:r>
            <a:r>
              <a:rPr sz="1800" spc="10" dirty="0">
                <a:solidFill>
                  <a:srgbClr val="C0000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C00000"/>
                </a:solidFill>
                <a:latin typeface="KJOTFC+Arial"/>
                <a:cs typeface="KJOTFC+Arial"/>
              </a:rPr>
              <a:t>1,5 </a:t>
            </a:r>
            <a:r>
              <a:rPr sz="1800" spc="13" dirty="0">
                <a:solidFill>
                  <a:srgbClr val="C00000"/>
                </a:solidFill>
                <a:latin typeface="KJOTFC+Arial"/>
                <a:cs typeface="KJOTFC+Arial"/>
              </a:rPr>
              <a:t>часов</a:t>
            </a:r>
            <a:r>
              <a:rPr sz="1800" spc="-85" dirty="0">
                <a:solidFill>
                  <a:srgbClr val="C0000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C00000"/>
                </a:solidFill>
                <a:latin typeface="KPUOMS+Arial"/>
                <a:cs typeface="KPUOMS+Arial"/>
              </a:rPr>
              <a:t>-</a:t>
            </a:r>
            <a:r>
              <a:rPr sz="1800" spc="57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KJOTFC+Arial"/>
                <a:cs typeface="KJOTFC+Arial"/>
              </a:rPr>
              <a:t>для</a:t>
            </a:r>
            <a:r>
              <a:rPr sz="1800" spc="-18" dirty="0">
                <a:solidFill>
                  <a:srgbClr val="C0000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C00000"/>
                </a:solidFill>
                <a:latin typeface="KJOTFC+Arial"/>
                <a:cs typeface="KJOTFC+Arial"/>
              </a:rPr>
              <a:t>4</a:t>
            </a:r>
            <a:r>
              <a:rPr sz="1800" spc="14" dirty="0">
                <a:solidFill>
                  <a:srgbClr val="C0000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C00000"/>
                </a:solidFill>
                <a:latin typeface="KPUOMS+Arial"/>
                <a:cs typeface="KPUOMS+Arial"/>
              </a:rPr>
              <a:t>-</a:t>
            </a:r>
            <a:r>
              <a:rPr sz="1800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KJOTFC+Arial"/>
                <a:cs typeface="KJOTFC+Arial"/>
              </a:rPr>
              <a:t>8</a:t>
            </a:r>
            <a:r>
              <a:rPr sz="1800" spc="-16" dirty="0">
                <a:solidFill>
                  <a:srgbClr val="C00000"/>
                </a:solidFill>
                <a:latin typeface="KJOTFC+Arial"/>
                <a:cs typeface="KJOTFC+Arial"/>
              </a:rPr>
              <a:t> </a:t>
            </a:r>
            <a:r>
              <a:rPr sz="1800" spc="12" dirty="0">
                <a:solidFill>
                  <a:srgbClr val="C00000"/>
                </a:solidFill>
                <a:latin typeface="KJOTFC+Arial"/>
                <a:cs typeface="KJOTFC+Arial"/>
              </a:rPr>
              <a:t>классов.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5936" y="4025837"/>
            <a:ext cx="8922754" cy="1116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450" spc="1074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800" spc="-13" dirty="0">
                <a:solidFill>
                  <a:srgbClr val="002060"/>
                </a:solidFill>
                <a:latin typeface="KJOTFC+Arial"/>
                <a:cs typeface="KJOTFC+Arial"/>
              </a:rPr>
              <a:t>Рекомендуется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 для</a:t>
            </a:r>
            <a:r>
              <a:rPr sz="1800" spc="-16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организации</a:t>
            </a:r>
            <a:r>
              <a:rPr sz="1800" spc="-10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различных</a:t>
            </a:r>
            <a:r>
              <a:rPr sz="1800" spc="23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видов</a:t>
            </a:r>
            <a:r>
              <a:rPr sz="1800" spc="-20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spc="-11" dirty="0">
                <a:solidFill>
                  <a:srgbClr val="002060"/>
                </a:solidFill>
                <a:latin typeface="KJOTFC+Arial"/>
                <a:cs typeface="KJOTFC+Arial"/>
              </a:rPr>
              <a:t>внеурочной</a:t>
            </a:r>
            <a:r>
              <a:rPr sz="1800" spc="39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деятельности</a:t>
            </a:r>
          </a:p>
          <a:p>
            <a:pPr marL="344424" marR="0">
              <a:lnSpc>
                <a:spcPts val="2013"/>
              </a:lnSpc>
              <a:spcBef>
                <a:spcPts val="196"/>
              </a:spcBef>
              <a:spcAft>
                <a:spcPts val="0"/>
              </a:spcAft>
            </a:pPr>
            <a:r>
              <a:rPr sz="1800" spc="-10" dirty="0">
                <a:solidFill>
                  <a:srgbClr val="002060"/>
                </a:solidFill>
                <a:latin typeface="KJOTFC+Arial"/>
                <a:cs typeface="KJOTFC+Arial"/>
              </a:rPr>
              <a:t>использовать</a:t>
            </a:r>
            <a:r>
              <a:rPr sz="1800" spc="-11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общешкольные</a:t>
            </a:r>
            <a:r>
              <a:rPr sz="1800" spc="-13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помещения:</a:t>
            </a:r>
            <a:r>
              <a:rPr sz="1800" spc="-41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читальный,</a:t>
            </a:r>
            <a:r>
              <a:rPr sz="1800" spc="11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актовый</a:t>
            </a:r>
            <a:r>
              <a:rPr sz="1800" spc="-16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и</a:t>
            </a:r>
            <a:r>
              <a:rPr sz="1800" spc="-17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спортивный</a:t>
            </a:r>
          </a:p>
          <a:p>
            <a:pPr marL="344424" marR="0">
              <a:lnSpc>
                <a:spcPts val="2010"/>
              </a:lnSpc>
              <a:spcBef>
                <a:spcPts val="100"/>
              </a:spcBef>
              <a:spcAft>
                <a:spcPts val="0"/>
              </a:spcAft>
            </a:pP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залы, библиотека,</a:t>
            </a:r>
            <a:r>
              <a:rPr sz="1800" spc="-57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а</a:t>
            </a:r>
            <a:r>
              <a:rPr sz="1800" spc="-14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также</a:t>
            </a:r>
            <a:r>
              <a:rPr sz="1800" spc="12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помещения</a:t>
            </a:r>
            <a:r>
              <a:rPr sz="1800" spc="-58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KJOTFC+Arial"/>
                <a:cs typeface="KJOTFC+Arial"/>
              </a:rPr>
              <a:t>близко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 расположенных</a:t>
            </a:r>
            <a:r>
              <a:rPr sz="1800" spc="-32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домов</a:t>
            </a:r>
            <a:r>
              <a:rPr sz="1800" spc="-23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spc="-21" dirty="0">
                <a:solidFill>
                  <a:srgbClr val="002060"/>
                </a:solidFill>
                <a:latin typeface="KJOTFC+Arial"/>
                <a:cs typeface="KJOTFC+Arial"/>
              </a:rPr>
              <a:t>культуры,</a:t>
            </a:r>
          </a:p>
          <a:p>
            <a:pPr marL="344424" marR="0">
              <a:lnSpc>
                <a:spcPts val="2013"/>
              </a:lnSpc>
              <a:spcBef>
                <a:spcPts val="196"/>
              </a:spcBef>
              <a:spcAft>
                <a:spcPts val="0"/>
              </a:spcAft>
            </a:pP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центры</a:t>
            </a:r>
            <a:r>
              <a:rPr sz="1800" spc="10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spc="-15" dirty="0">
                <a:solidFill>
                  <a:srgbClr val="002060"/>
                </a:solidFill>
                <a:latin typeface="KJOTFC+Arial"/>
                <a:cs typeface="KJOTFC+Arial"/>
              </a:rPr>
              <a:t>детского</a:t>
            </a:r>
            <a:r>
              <a:rPr sz="1800" spc="21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досуга,</a:t>
            </a:r>
            <a:r>
              <a:rPr sz="1800" spc="12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спортивные</a:t>
            </a:r>
            <a:r>
              <a:rPr sz="1800" spc="-13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сооружения,</a:t>
            </a:r>
            <a:r>
              <a:rPr sz="1800" spc="-43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стадионы.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5936" y="5251768"/>
            <a:ext cx="8923548" cy="1270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45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450" spc="1074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KJOTFC+Arial"/>
                <a:cs typeface="KJOTFC+Arial"/>
              </a:rPr>
              <a:t>П. 10.20.</a:t>
            </a:r>
            <a:r>
              <a:rPr sz="1800" spc="-34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600" dirty="0">
                <a:solidFill>
                  <a:srgbClr val="002060"/>
                </a:solidFill>
                <a:latin typeface="KJOTFC+Arial"/>
                <a:cs typeface="KJOTFC+Arial"/>
              </a:rPr>
              <a:t>Для </a:t>
            </a:r>
            <a:r>
              <a:rPr sz="1600" spc="-11" dirty="0">
                <a:solidFill>
                  <a:srgbClr val="002060"/>
                </a:solidFill>
                <a:latin typeface="KJOTFC+Arial"/>
                <a:cs typeface="KJOTFC+Arial"/>
              </a:rPr>
              <a:t>удовлетворения</a:t>
            </a:r>
            <a:r>
              <a:rPr sz="1600" dirty="0">
                <a:solidFill>
                  <a:srgbClr val="002060"/>
                </a:solidFill>
                <a:latin typeface="KJOTFC+Arial"/>
                <a:cs typeface="KJOTFC+Arial"/>
              </a:rPr>
              <a:t> биологической</a:t>
            </a:r>
            <a:r>
              <a:rPr sz="1600" spc="28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600" dirty="0">
                <a:solidFill>
                  <a:srgbClr val="002060"/>
                </a:solidFill>
                <a:latin typeface="KJOTFC+Arial"/>
                <a:cs typeface="KJOTFC+Arial"/>
              </a:rPr>
              <a:t>потребности</a:t>
            </a:r>
            <a:r>
              <a:rPr sz="1600" spc="-40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600" dirty="0">
                <a:solidFill>
                  <a:srgbClr val="002060"/>
                </a:solidFill>
                <a:latin typeface="KJOTFC+Arial"/>
                <a:cs typeface="KJOTFC+Arial"/>
              </a:rPr>
              <a:t>в движении</a:t>
            </a:r>
            <a:r>
              <a:rPr sz="1600" spc="27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600" dirty="0">
                <a:solidFill>
                  <a:srgbClr val="002060"/>
                </a:solidFill>
                <a:latin typeface="KJOTFC+Arial"/>
                <a:cs typeface="KJOTFC+Arial"/>
              </a:rPr>
              <a:t>независимо</a:t>
            </a:r>
            <a:r>
              <a:rPr sz="1600" spc="-41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600" spc="-26" dirty="0">
                <a:solidFill>
                  <a:srgbClr val="002060"/>
                </a:solidFill>
                <a:latin typeface="KJOTFC+Arial"/>
                <a:cs typeface="KJOTFC+Arial"/>
              </a:rPr>
              <a:t>от</a:t>
            </a:r>
          </a:p>
          <a:p>
            <a:pPr marL="344424" marR="0">
              <a:lnSpc>
                <a:spcPts val="1799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KJOTFC+Arial"/>
                <a:cs typeface="KJOTFC+Arial"/>
              </a:rPr>
              <a:t>возраста</a:t>
            </a:r>
            <a:r>
              <a:rPr sz="1600" spc="-11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600" dirty="0">
                <a:solidFill>
                  <a:srgbClr val="002060"/>
                </a:solidFill>
                <a:latin typeface="KJOTFC+Arial"/>
                <a:cs typeface="KJOTFC+Arial"/>
              </a:rPr>
              <a:t>обучающихся</a:t>
            </a:r>
            <a:r>
              <a:rPr sz="1600" spc="16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600" dirty="0">
                <a:solidFill>
                  <a:srgbClr val="002060"/>
                </a:solidFill>
                <a:latin typeface="KJOTFC+Arial"/>
                <a:cs typeface="KJOTFC+Arial"/>
              </a:rPr>
              <a:t>рекомендуется</a:t>
            </a:r>
            <a:r>
              <a:rPr sz="1600" spc="-10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600" dirty="0">
                <a:solidFill>
                  <a:srgbClr val="002060"/>
                </a:solidFill>
                <a:latin typeface="KJOTFC+Arial"/>
                <a:cs typeface="KJOTFC+Arial"/>
              </a:rPr>
              <a:t>проводить не менее</a:t>
            </a:r>
            <a:r>
              <a:rPr sz="1600" spc="-17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600" spc="23" dirty="0">
                <a:solidFill>
                  <a:srgbClr val="002060"/>
                </a:solidFill>
                <a:latin typeface="KJOTFC+Arial"/>
                <a:cs typeface="KJOTFC+Arial"/>
              </a:rPr>
              <a:t>3</a:t>
            </a:r>
            <a:r>
              <a:rPr sz="1600" dirty="0">
                <a:solidFill>
                  <a:srgbClr val="002060"/>
                </a:solidFill>
                <a:latin typeface="KPUOMS+Arial"/>
                <a:cs typeface="KPUOMS+Arial"/>
              </a:rPr>
              <a:t>-</a:t>
            </a:r>
            <a:r>
              <a:rPr sz="1600" dirty="0">
                <a:solidFill>
                  <a:srgbClr val="002060"/>
                </a:solidFill>
                <a:latin typeface="KJOTFC+Arial"/>
                <a:cs typeface="KJOTFC+Arial"/>
              </a:rPr>
              <a:t>х</a:t>
            </a:r>
            <a:r>
              <a:rPr sz="1600" spc="26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600" dirty="0">
                <a:solidFill>
                  <a:srgbClr val="002060"/>
                </a:solidFill>
                <a:latin typeface="KJOTFC+Arial"/>
                <a:cs typeface="KJOTFC+Arial"/>
              </a:rPr>
              <a:t>учебных занятий</a:t>
            </a:r>
          </a:p>
          <a:p>
            <a:pPr marL="344424" marR="0">
              <a:lnSpc>
                <a:spcPts val="1796"/>
              </a:lnSpc>
              <a:spcBef>
                <a:spcPts val="175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KJOTFC+Arial"/>
                <a:cs typeface="KJOTFC+Arial"/>
              </a:rPr>
              <a:t>физической </a:t>
            </a:r>
            <a:r>
              <a:rPr sz="1600" spc="-16" dirty="0">
                <a:solidFill>
                  <a:srgbClr val="002060"/>
                </a:solidFill>
                <a:latin typeface="KJOTFC+Arial"/>
                <a:cs typeface="KJOTFC+Arial"/>
              </a:rPr>
              <a:t>культурой</a:t>
            </a:r>
            <a:r>
              <a:rPr sz="1600" spc="20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600" dirty="0">
                <a:solidFill>
                  <a:srgbClr val="002060"/>
                </a:solidFill>
                <a:latin typeface="KJOTFC+Arial"/>
                <a:cs typeface="KJOTFC+Arial"/>
              </a:rPr>
              <a:t>(</a:t>
            </a:r>
            <a:r>
              <a:rPr sz="1600" b="1" u="sng" dirty="0">
                <a:solidFill>
                  <a:srgbClr val="002060"/>
                </a:solidFill>
                <a:latin typeface="EOISPL+Arial Bold"/>
                <a:cs typeface="EOISPL+Arial Bold"/>
              </a:rPr>
              <a:t>в</a:t>
            </a:r>
            <a:r>
              <a:rPr sz="1600" b="1" u="sng" spc="11" dirty="0">
                <a:solidFill>
                  <a:srgbClr val="002060"/>
                </a:solidFill>
                <a:latin typeface="EOISPL+Arial Bold"/>
                <a:cs typeface="EOISPL+Arial Bold"/>
              </a:rPr>
              <a:t> </a:t>
            </a:r>
            <a:r>
              <a:rPr sz="1600" b="1" u="sng" spc="-21" dirty="0">
                <a:solidFill>
                  <a:srgbClr val="002060"/>
                </a:solidFill>
                <a:latin typeface="EOISPL+Arial Bold"/>
                <a:cs typeface="EOISPL+Arial Bold"/>
              </a:rPr>
              <a:t>урочной</a:t>
            </a:r>
            <a:r>
              <a:rPr sz="1600" b="1" u="sng" spc="80" dirty="0">
                <a:solidFill>
                  <a:srgbClr val="002060"/>
                </a:solidFill>
                <a:latin typeface="EOISPL+Arial Bold"/>
                <a:cs typeface="EOISPL+Arial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EOISPL+Arial Bold"/>
                <a:cs typeface="EOISPL+Arial Bold"/>
              </a:rPr>
              <a:t>и</a:t>
            </a:r>
            <a:r>
              <a:rPr sz="1600" b="1" u="sng" spc="11" dirty="0">
                <a:solidFill>
                  <a:srgbClr val="002060"/>
                </a:solidFill>
                <a:latin typeface="EOISPL+Arial Bold"/>
                <a:cs typeface="EOISPL+Arial Bold"/>
              </a:rPr>
              <a:t> </a:t>
            </a:r>
            <a:r>
              <a:rPr sz="1600" b="1" u="sng" spc="-18" dirty="0">
                <a:solidFill>
                  <a:srgbClr val="002060"/>
                </a:solidFill>
                <a:latin typeface="EOISPL+Arial Bold"/>
                <a:cs typeface="EOISPL+Arial Bold"/>
              </a:rPr>
              <a:t>внеурочной</a:t>
            </a:r>
            <a:r>
              <a:rPr sz="1600" b="1" u="sng" spc="77" dirty="0">
                <a:solidFill>
                  <a:srgbClr val="002060"/>
                </a:solidFill>
                <a:latin typeface="EOISPL+Arial Bold"/>
                <a:cs typeface="EOISPL+Arial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EOISPL+Arial Bold"/>
                <a:cs typeface="EOISPL+Arial Bold"/>
              </a:rPr>
              <a:t>форме</a:t>
            </a:r>
            <a:r>
              <a:rPr sz="1600" dirty="0">
                <a:solidFill>
                  <a:srgbClr val="002060"/>
                </a:solidFill>
                <a:latin typeface="KJOTFC+Arial"/>
                <a:cs typeface="KJOTFC+Arial"/>
              </a:rPr>
              <a:t>)</a:t>
            </a:r>
            <a:r>
              <a:rPr sz="1600" spc="-17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600" dirty="0">
                <a:solidFill>
                  <a:srgbClr val="002060"/>
                </a:solidFill>
                <a:latin typeface="KJOTFC+Arial"/>
                <a:cs typeface="KJOTFC+Arial"/>
              </a:rPr>
              <a:t>в </a:t>
            </a:r>
            <a:r>
              <a:rPr sz="1600" spc="-11" dirty="0">
                <a:solidFill>
                  <a:srgbClr val="002060"/>
                </a:solidFill>
                <a:latin typeface="KJOTFC+Arial"/>
                <a:cs typeface="KJOTFC+Arial"/>
              </a:rPr>
              <a:t>неделю,</a:t>
            </a:r>
            <a:r>
              <a:rPr sz="1600" spc="10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600" dirty="0">
                <a:solidFill>
                  <a:srgbClr val="002060"/>
                </a:solidFill>
                <a:latin typeface="KJOTFC+Arial"/>
                <a:cs typeface="KJOTFC+Arial"/>
              </a:rPr>
              <a:t>предусмотренных</a:t>
            </a:r>
            <a:r>
              <a:rPr sz="1600" spc="-21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600" dirty="0">
                <a:solidFill>
                  <a:srgbClr val="002060"/>
                </a:solidFill>
                <a:latin typeface="KJOTFC+Arial"/>
                <a:cs typeface="KJOTFC+Arial"/>
              </a:rPr>
              <a:t>в</a:t>
            </a:r>
          </a:p>
          <a:p>
            <a:pPr marL="344424" marR="0">
              <a:lnSpc>
                <a:spcPts val="1796"/>
              </a:lnSpc>
              <a:spcBef>
                <a:spcPts val="116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KJOTFC+Arial"/>
                <a:cs typeface="KJOTFC+Arial"/>
              </a:rPr>
              <a:t>объеме общей</a:t>
            </a:r>
            <a:r>
              <a:rPr sz="1600" spc="12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600" dirty="0">
                <a:solidFill>
                  <a:srgbClr val="002060"/>
                </a:solidFill>
                <a:latin typeface="KJOTFC+Arial"/>
                <a:cs typeface="KJOTFC+Arial"/>
              </a:rPr>
              <a:t>недельной</a:t>
            </a:r>
            <a:r>
              <a:rPr sz="1600" spc="12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600" dirty="0">
                <a:solidFill>
                  <a:srgbClr val="002060"/>
                </a:solidFill>
                <a:latin typeface="KJOTFC+Arial"/>
                <a:cs typeface="KJOTFC+Arial"/>
              </a:rPr>
              <a:t>нагрузки.</a:t>
            </a:r>
            <a:r>
              <a:rPr sz="1600" spc="50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600" dirty="0">
                <a:solidFill>
                  <a:srgbClr val="002060"/>
                </a:solidFill>
                <a:latin typeface="KJOTFC+Arial"/>
                <a:cs typeface="KJOTFC+Arial"/>
              </a:rPr>
              <a:t>Заменять учебные занятия</a:t>
            </a:r>
            <a:r>
              <a:rPr sz="1600" spc="-17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600" dirty="0">
                <a:solidFill>
                  <a:srgbClr val="002060"/>
                </a:solidFill>
                <a:latin typeface="KJOTFC+Arial"/>
                <a:cs typeface="KJOTFC+Arial"/>
              </a:rPr>
              <a:t>спортивной</a:t>
            </a:r>
          </a:p>
          <a:p>
            <a:pPr marL="344424" marR="0">
              <a:lnSpc>
                <a:spcPts val="1799"/>
              </a:lnSpc>
              <a:spcBef>
                <a:spcPts val="121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KJOTFC+Arial"/>
                <a:cs typeface="KJOTFC+Arial"/>
              </a:rPr>
              <a:t>направленности</a:t>
            </a:r>
            <a:r>
              <a:rPr sz="1600" spc="-19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600" dirty="0">
                <a:solidFill>
                  <a:srgbClr val="002060"/>
                </a:solidFill>
                <a:latin typeface="KJOTFC+Arial"/>
                <a:cs typeface="KJOTFC+Arial"/>
              </a:rPr>
              <a:t>другими</a:t>
            </a:r>
            <a:r>
              <a:rPr sz="1600" spc="54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600" dirty="0">
                <a:solidFill>
                  <a:srgbClr val="002060"/>
                </a:solidFill>
                <a:latin typeface="KJOTFC+Arial"/>
                <a:cs typeface="KJOTFC+Arial"/>
              </a:rPr>
              <a:t>предметами</a:t>
            </a:r>
            <a:r>
              <a:rPr sz="1600" spc="-14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1600" dirty="0">
                <a:solidFill>
                  <a:srgbClr val="002060"/>
                </a:solidFill>
                <a:latin typeface="KJOTFC+Arial"/>
                <a:cs typeface="KJOTFC+Arial"/>
              </a:rPr>
              <a:t>не допускается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2260" y="897660"/>
            <a:ext cx="8666101" cy="14738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900" spc="569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Добровольность участия</a:t>
            </a:r>
            <a:r>
              <a:rPr sz="2400" i="1" spc="12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2400" i="1" spc="-33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во</a:t>
            </a:r>
            <a:r>
              <a:rPr sz="2400" i="1" spc="35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2400" i="1" spc="-1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внеурочной</a:t>
            </a:r>
            <a:r>
              <a:rPr sz="2400" i="1" spc="13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24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деятельности</a:t>
            </a:r>
          </a:p>
          <a:p>
            <a:pPr marL="344754" marR="0">
              <a:lnSpc>
                <a:spcPts val="2657"/>
              </a:lnSpc>
              <a:spcBef>
                <a:spcPts val="173"/>
              </a:spcBef>
              <a:spcAft>
                <a:spcPts val="0"/>
              </a:spcAft>
            </a:pPr>
            <a:r>
              <a:rPr sz="2400" i="1" spc="-14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обеспечивается</a:t>
            </a:r>
            <a:r>
              <a:rPr sz="2400" i="1" spc="48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24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для</a:t>
            </a:r>
            <a:r>
              <a:rPr sz="2400" i="1" spc="-43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24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обучающегося</a:t>
            </a:r>
            <a:r>
              <a:rPr sz="2400" i="1" spc="1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24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через </a:t>
            </a:r>
            <a:r>
              <a:rPr sz="2400" i="1" spc="-20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возможность</a:t>
            </a:r>
            <a:r>
              <a:rPr sz="2400" i="1" spc="20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24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выбора</a:t>
            </a:r>
          </a:p>
          <a:p>
            <a:pPr marL="344754" marR="0">
              <a:lnSpc>
                <a:spcPts val="2657"/>
              </a:lnSpc>
              <a:spcBef>
                <a:spcPts val="225"/>
              </a:spcBef>
              <a:spcAft>
                <a:spcPts val="0"/>
              </a:spcAft>
            </a:pPr>
            <a:r>
              <a:rPr sz="24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участниками</a:t>
            </a:r>
            <a:r>
              <a:rPr sz="2400" i="1" spc="34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2400" i="1" spc="-1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образовательных</a:t>
            </a:r>
            <a:r>
              <a:rPr sz="24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отношений программ </a:t>
            </a:r>
            <a:r>
              <a:rPr sz="2400" i="1" spc="-22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курсов</a:t>
            </a:r>
          </a:p>
          <a:p>
            <a:pPr marL="344754" marR="0">
              <a:lnSpc>
                <a:spcPts val="2660"/>
              </a:lnSpc>
              <a:spcBef>
                <a:spcPts val="220"/>
              </a:spcBef>
              <a:spcAft>
                <a:spcPts val="0"/>
              </a:spcAft>
            </a:pPr>
            <a:r>
              <a:rPr sz="2400" i="1" spc="-1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внеурочной</a:t>
            </a:r>
            <a:r>
              <a:rPr sz="2400" i="1" spc="13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 </a:t>
            </a:r>
            <a:r>
              <a:rPr sz="2400" i="1" dirty="0">
                <a:solidFill>
                  <a:srgbClr val="002060"/>
                </a:solidFill>
                <a:latin typeface="GGPQLP+Times New Roman Italic"/>
                <a:cs typeface="GGPQLP+Times New Roman Italic"/>
              </a:rPr>
              <a:t>деятельности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72260" y="2737653"/>
            <a:ext cx="9023577" cy="222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Изучить</a:t>
            </a:r>
            <a:r>
              <a:rPr sz="2400" b="1" spc="125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потребности</a:t>
            </a:r>
            <a:r>
              <a:rPr sz="2400" b="1" spc="129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spc="-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учеников</a:t>
            </a:r>
            <a:r>
              <a:rPr sz="2400" b="1" spc="129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(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педагогическое</a:t>
            </a:r>
            <a:r>
              <a:rPr sz="2400" spc="125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-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наблюдение,</a:t>
            </a:r>
          </a:p>
          <a:p>
            <a:pPr marL="0" marR="0">
              <a:lnSpc>
                <a:spcPts val="2660"/>
              </a:lnSpc>
              <a:spcBef>
                <a:spcPts val="170"/>
              </a:spcBef>
              <a:spcAft>
                <a:spcPts val="0"/>
              </a:spcAft>
            </a:pP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беседы,</a:t>
            </a:r>
            <a:r>
              <a:rPr sz="2400" spc="89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анкетирование,</a:t>
            </a:r>
            <a:r>
              <a:rPr sz="2400" spc="90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ассоциативный</a:t>
            </a:r>
            <a:r>
              <a:rPr sz="2400" spc="93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рисунок,</a:t>
            </a:r>
            <a:r>
              <a:rPr sz="2400" spc="9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незаконченный</a:t>
            </a:r>
          </a:p>
          <a:p>
            <a:pPr marL="0" marR="0">
              <a:lnSpc>
                <a:spcPts val="2657"/>
              </a:lnSpc>
              <a:spcBef>
                <a:spcPts val="224"/>
              </a:spcBef>
              <a:spcAft>
                <a:spcPts val="0"/>
              </a:spcAft>
            </a:pP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рассказ,</a:t>
            </a:r>
            <a:r>
              <a:rPr sz="2400" spc="117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неоконченный</a:t>
            </a:r>
            <a:r>
              <a:rPr sz="2400" spc="118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тезис</a:t>
            </a:r>
            <a:r>
              <a:rPr sz="24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.</a:t>
            </a:r>
            <a:r>
              <a:rPr sz="2400" spc="1176" dirty="0">
                <a:solidFill>
                  <a:srgbClr val="002060"/>
                </a:solidFill>
                <a:latin typeface="KMIDJT+Times New Roman"/>
                <a:cs typeface="KMIDJT+Times New Roman"/>
              </a:rPr>
              <a:t> </a:t>
            </a:r>
            <a:r>
              <a:rPr sz="2400" spc="-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Универсальная</a:t>
            </a:r>
            <a:r>
              <a:rPr sz="2400" spc="12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-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методика</a:t>
            </a:r>
            <a:r>
              <a:rPr sz="2400" spc="123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-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«Карта</a:t>
            </a:r>
          </a:p>
          <a:p>
            <a:pPr marL="0" marR="0">
              <a:lnSpc>
                <a:spcPts val="2657"/>
              </a:lnSpc>
              <a:spcBef>
                <a:spcPts val="224"/>
              </a:spcBef>
              <a:spcAft>
                <a:spcPts val="0"/>
              </a:spcAft>
            </a:pP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интересов»)</a:t>
            </a:r>
          </a:p>
          <a:p>
            <a:pPr marL="0" marR="0">
              <a:lnSpc>
                <a:spcPts val="2657"/>
              </a:lnSpc>
              <a:spcBef>
                <a:spcPts val="198"/>
              </a:spcBef>
              <a:spcAft>
                <a:spcPts val="0"/>
              </a:spcAft>
            </a:pP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Изучить</a:t>
            </a:r>
            <a:r>
              <a:rPr sz="2400" b="1" spc="302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запросы</a:t>
            </a:r>
            <a:r>
              <a:rPr sz="2400" b="1" spc="303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родителей</a:t>
            </a:r>
            <a:r>
              <a:rPr sz="2400" b="1" spc="305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(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общешкольное</a:t>
            </a:r>
            <a:r>
              <a:rPr sz="2400" spc="303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собрание,</a:t>
            </a:r>
          </a:p>
          <a:p>
            <a:pPr marL="0" marR="0">
              <a:lnSpc>
                <a:spcPts val="2657"/>
              </a:lnSpc>
              <a:spcBef>
                <a:spcPts val="440"/>
              </a:spcBef>
              <a:spcAft>
                <a:spcPts val="0"/>
              </a:spcAft>
            </a:pP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анкетирование)</a:t>
            </a:r>
            <a:r>
              <a:rPr sz="24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72260" y="5082183"/>
            <a:ext cx="3350893" cy="375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Опрос</a:t>
            </a:r>
            <a:r>
              <a:rPr sz="2400" b="1" spc="-4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среди</a:t>
            </a:r>
            <a:r>
              <a:rPr sz="2400" b="1" spc="62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spc="-3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педагогов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72260" y="5576314"/>
            <a:ext cx="9026261" cy="769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Итог</a:t>
            </a:r>
            <a:r>
              <a:rPr sz="24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:</a:t>
            </a:r>
            <a:r>
              <a:rPr sz="2400" b="1" spc="1169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справка</a:t>
            </a:r>
            <a:r>
              <a:rPr sz="2400" spc="118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</a:t>
            </a:r>
            <a:r>
              <a:rPr sz="2400" spc="117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-2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результат</a:t>
            </a:r>
            <a:r>
              <a:rPr sz="2400" spc="-54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ах</a:t>
            </a:r>
            <a:r>
              <a:rPr sz="2400" spc="12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анкетирования</a:t>
            </a:r>
            <a:r>
              <a:rPr sz="2400" spc="119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среди</a:t>
            </a:r>
            <a:r>
              <a:rPr sz="2400" spc="119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родителей,</a:t>
            </a:r>
          </a:p>
          <a:p>
            <a:pPr marL="0" marR="0">
              <a:lnSpc>
                <a:spcPts val="2657"/>
              </a:lnSpc>
              <a:spcBef>
                <a:spcPts val="440"/>
              </a:spcBef>
              <a:spcAft>
                <a:spcPts val="0"/>
              </a:spcAft>
            </a:pPr>
            <a:r>
              <a:rPr sz="2400" spc="-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обучающихся,</a:t>
            </a:r>
            <a:r>
              <a:rPr sz="2400" spc="5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-2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педагогов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55440" y="359083"/>
            <a:ext cx="9138493" cy="9753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7"/>
              </a:lnSpc>
              <a:spcBef>
                <a:spcPts val="0"/>
              </a:spcBef>
              <a:spcAft>
                <a:spcPts val="0"/>
              </a:spcAft>
            </a:pP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Наличие плана</a:t>
            </a:r>
            <a:r>
              <a:rPr sz="3200" b="1" i="1" spc="24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4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внеурочной</a:t>
            </a: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6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деятельности</a:t>
            </a:r>
            <a:r>
              <a:rPr sz="3200" b="1" i="1" spc="75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–</a:t>
            </a:r>
          </a:p>
          <a:p>
            <a:pPr marL="2268347" marR="0">
              <a:lnSpc>
                <a:spcPts val="3537"/>
              </a:lnSpc>
              <a:spcBef>
                <a:spcPts val="354"/>
              </a:spcBef>
              <a:spcAft>
                <a:spcPts val="0"/>
              </a:spcAft>
            </a:pPr>
            <a:r>
              <a:rPr sz="3200" b="1" i="1" spc="-18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требование</a:t>
            </a:r>
            <a:r>
              <a:rPr sz="3200" b="1" i="1" spc="52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25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ФГОС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7984" y="1810130"/>
            <a:ext cx="5144289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Согласно</a:t>
            </a:r>
            <a:r>
              <a:rPr sz="1800" spc="2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ФГОС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, план</a:t>
            </a:r>
            <a:r>
              <a:rPr sz="1800" b="1" spc="3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внеурочной</a:t>
            </a:r>
            <a:r>
              <a:rPr sz="1800" b="1" spc="6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деятельности: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7984" y="2259174"/>
            <a:ext cx="6314184" cy="293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14843"/>
                </a:solidFill>
                <a:latin typeface="GWVGKC+Wingdings"/>
                <a:cs typeface="GWVGKC+Wingdings"/>
              </a:rPr>
              <a:t>.</a:t>
            </a:r>
            <a:r>
              <a:rPr sz="1800" spc="526" dirty="0">
                <a:solidFill>
                  <a:srgbClr val="514843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является организационным</a:t>
            </a:r>
            <a:r>
              <a:rPr sz="1800" b="1" spc="10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механизмом</a:t>
            </a:r>
            <a:r>
              <a:rPr sz="1800" b="1" spc="5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реализации</a:t>
            </a:r>
            <a:r>
              <a:rPr sz="18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ООП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7984" y="2710806"/>
            <a:ext cx="10120638" cy="293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14843"/>
                </a:solidFill>
                <a:latin typeface="GWVGKC+Wingdings"/>
                <a:cs typeface="GWVGKC+Wingdings"/>
              </a:rPr>
              <a:t>.</a:t>
            </a:r>
            <a:r>
              <a:rPr sz="1800" spc="526" dirty="0">
                <a:solidFill>
                  <a:srgbClr val="514843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обеспечивает</a:t>
            </a:r>
            <a:r>
              <a:rPr sz="1800" b="1" spc="7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учет</a:t>
            </a:r>
            <a:r>
              <a:rPr sz="1800" spc="4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индивидуальных</a:t>
            </a:r>
            <a:r>
              <a:rPr sz="1800" spc="9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особенностей</a:t>
            </a:r>
            <a:r>
              <a:rPr sz="1800" spc="-3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 потребностей</a:t>
            </a:r>
            <a:r>
              <a:rPr sz="1800" spc="-2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по</a:t>
            </a:r>
            <a:r>
              <a:rPr sz="1800" spc="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определенным</a:t>
            </a:r>
            <a:r>
              <a:rPr sz="1800" spc="2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направлениям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16584" y="2959209"/>
            <a:ext cx="1989397" cy="29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развития</a:t>
            </a:r>
            <a:r>
              <a:rPr sz="18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личности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7984" y="3405857"/>
            <a:ext cx="8065586" cy="293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514843"/>
                </a:solidFill>
                <a:latin typeface="GWVGKC+Wingdings"/>
                <a:cs typeface="GWVGKC+Wingdings"/>
              </a:rPr>
              <a:t>.</a:t>
            </a:r>
            <a:r>
              <a:rPr sz="1800" spc="526" dirty="0">
                <a:solidFill>
                  <a:srgbClr val="514843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включает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:</a:t>
            </a:r>
            <a:r>
              <a:rPr sz="1800" spc="5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направления,</a:t>
            </a:r>
            <a:r>
              <a:rPr sz="1800" spc="4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формы</a:t>
            </a:r>
            <a:r>
              <a:rPr sz="1800" spc="-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организации,</a:t>
            </a:r>
            <a:r>
              <a:rPr sz="18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объем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1800" spc="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7984" y="3859275"/>
            <a:ext cx="10739019" cy="742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Организация </a:t>
            </a:r>
            <a:r>
              <a:rPr sz="1800" b="1" spc="-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самостоятельно</a:t>
            </a:r>
            <a:r>
              <a:rPr sz="1800" b="1" spc="9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разрабатывает</a:t>
            </a:r>
            <a:r>
              <a:rPr sz="1800" b="1" spc="1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 утверждает</a:t>
            </a:r>
            <a:r>
              <a:rPr sz="1800" spc="3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план</a:t>
            </a:r>
            <a:r>
              <a:rPr sz="1800" spc="3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1800" spc="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</a:t>
            </a:r>
          </a:p>
          <a:p>
            <a:pPr marL="0" marR="0">
              <a:lnSpc>
                <a:spcPts val="1996"/>
              </a:lnSpc>
              <a:spcBef>
                <a:spcPts val="1506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План</a:t>
            </a:r>
            <a:r>
              <a:rPr sz="1800" b="1" spc="3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внеурочной</a:t>
            </a:r>
            <a:r>
              <a:rPr sz="1800" b="1" spc="6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деятельности</a:t>
            </a:r>
            <a:r>
              <a:rPr sz="1800" b="1" spc="7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включает</a:t>
            </a:r>
            <a:r>
              <a:rPr sz="1800" b="1" spc="4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пояснительную</a:t>
            </a:r>
            <a:r>
              <a:rPr sz="1800" b="1" spc="5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записку</a:t>
            </a:r>
            <a:r>
              <a:rPr sz="1800" b="1" spc="5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 сетку</a:t>
            </a:r>
            <a:r>
              <a:rPr sz="1800" b="1" spc="4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2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часов</a:t>
            </a:r>
            <a:r>
              <a:rPr sz="1800" b="1" spc="6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2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(годовую,</a:t>
            </a:r>
            <a:r>
              <a:rPr sz="1800" b="1" spc="3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недельную)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16584" y="4795658"/>
            <a:ext cx="10012193" cy="1240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" marR="0">
              <a:lnSpc>
                <a:spcPts val="178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При</a:t>
            </a:r>
            <a:r>
              <a:rPr sz="1600" spc="-13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составлении</a:t>
            </a:r>
            <a:r>
              <a:rPr sz="1600" spc="-15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плана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для</a:t>
            </a:r>
            <a:r>
              <a:rPr sz="1600" spc="16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начальной</a:t>
            </a:r>
            <a:r>
              <a:rPr sz="1600" spc="-32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школы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используются</a:t>
            </a:r>
            <a:r>
              <a:rPr sz="1600" spc="426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данные</a:t>
            </a:r>
            <a:r>
              <a:rPr sz="1600" spc="-32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программ</a:t>
            </a:r>
            <a:r>
              <a:rPr sz="1600" spc="19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spc="-15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духовно</a:t>
            </a:r>
            <a:r>
              <a:rPr sz="1600" u="sng" dirty="0">
                <a:solidFill>
                  <a:srgbClr val="3FCDE7"/>
                </a:solidFill>
                <a:latin typeface="KMIDJT+Times New Roman"/>
                <a:cs typeface="KMIDJ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нравственного</a:t>
            </a:r>
            <a:r>
              <a:rPr sz="1600" u="sng" spc="24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развития,</a:t>
            </a:r>
          </a:p>
          <a:p>
            <a:pPr marL="0" marR="0">
              <a:lnSpc>
                <a:spcPts val="1780"/>
              </a:lnSpc>
              <a:spcBef>
                <a:spcPts val="135"/>
              </a:spcBef>
              <a:spcAft>
                <a:spcPts val="0"/>
              </a:spcAft>
            </a:pPr>
            <a:r>
              <a:rPr sz="1600" u="sng" spc="13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воспитания</a:t>
            </a:r>
            <a:r>
              <a:rPr sz="1600" u="sng" spc="-68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spc="-11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обучающихся</a:t>
            </a:r>
            <a:r>
              <a:rPr sz="1600" spc="45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</a:t>
            </a:r>
            <a:r>
              <a:rPr sz="1600" spc="16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формирования</a:t>
            </a:r>
            <a:r>
              <a:rPr sz="1600" u="sng" spc="-32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экологической</a:t>
            </a:r>
            <a:r>
              <a:rPr sz="1600" u="sng" spc="-24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spc="-31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культуры</a:t>
            </a:r>
            <a:r>
              <a:rPr sz="1600" u="sng" spc="91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ЗОЖ</a:t>
            </a:r>
            <a:r>
              <a:rPr sz="1600" dirty="0">
                <a:solidFill>
                  <a:srgbClr val="002060"/>
                </a:solidFill>
                <a:latin typeface="KMIDJT+Times New Roman"/>
                <a:cs typeface="KMIDJ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</a:p>
          <a:p>
            <a:pPr marL="24384" marR="0">
              <a:lnSpc>
                <a:spcPts val="1780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Для</a:t>
            </a:r>
            <a:r>
              <a:rPr sz="16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основной</a:t>
            </a:r>
            <a:r>
              <a:rPr sz="1600" spc="-1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</a:t>
            </a:r>
            <a:r>
              <a:rPr sz="1600" spc="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средней</a:t>
            </a:r>
            <a:r>
              <a:rPr sz="1600" spc="1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школы</a:t>
            </a:r>
            <a:r>
              <a:rPr sz="1600" spc="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–программы</a:t>
            </a:r>
            <a:r>
              <a:rPr sz="1600" spc="-3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u="sng" spc="13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воспитания</a:t>
            </a:r>
            <a:r>
              <a:rPr sz="1600" u="sng" spc="-68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</a:t>
            </a:r>
            <a:r>
              <a:rPr sz="1600" u="sng" spc="14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социализации</a:t>
            </a:r>
            <a:r>
              <a:rPr sz="1600" u="sng" spc="-14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обучающихся</a:t>
            </a:r>
            <a:r>
              <a:rPr sz="16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.</a:t>
            </a:r>
          </a:p>
          <a:p>
            <a:pPr marL="24384" marR="0">
              <a:lnSpc>
                <a:spcPts val="1783"/>
              </a:lnSpc>
              <a:spcBef>
                <a:spcPts val="129"/>
              </a:spcBef>
              <a:spcAft>
                <a:spcPts val="0"/>
              </a:spcAft>
            </a:pPr>
            <a:r>
              <a:rPr sz="1600" spc="-2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ледует</a:t>
            </a:r>
            <a:r>
              <a:rPr sz="1600" spc="9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изучить</a:t>
            </a:r>
            <a:r>
              <a:rPr sz="1600" spc="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планируемые</a:t>
            </a:r>
            <a:r>
              <a:rPr sz="1600" spc="4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-2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результаты</a:t>
            </a:r>
            <a:r>
              <a:rPr sz="1600" spc="5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освоения</a:t>
            </a:r>
            <a:r>
              <a:rPr sz="1600" spc="-4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основной</a:t>
            </a:r>
            <a:r>
              <a:rPr sz="1600" spc="-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образовательной</a:t>
            </a:r>
            <a:r>
              <a:rPr sz="1600" spc="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программы,</a:t>
            </a:r>
            <a:r>
              <a:rPr sz="16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так</a:t>
            </a:r>
            <a:r>
              <a:rPr sz="1600" spc="-3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как</a:t>
            </a:r>
            <a:r>
              <a:rPr sz="1600" spc="-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именно</a:t>
            </a:r>
            <a:r>
              <a:rPr sz="1600" spc="2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</a:t>
            </a:r>
            <a:r>
              <a:rPr sz="16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их</a:t>
            </a:r>
          </a:p>
          <a:p>
            <a:pPr marL="0" marR="0">
              <a:lnSpc>
                <a:spcPts val="1780"/>
              </a:lnSpc>
              <a:spcBef>
                <a:spcPts val="141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достижение</a:t>
            </a:r>
            <a:r>
              <a:rPr sz="1600" spc="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направлена</a:t>
            </a:r>
            <a:r>
              <a:rPr sz="1600" spc="-2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внеурочная</a:t>
            </a:r>
            <a:r>
              <a:rPr sz="1600" spc="2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деятельность.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hlinkClick r:id="rId2"/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4511" y="226011"/>
            <a:ext cx="9923028" cy="89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12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Какие требования</a:t>
            </a:r>
            <a:r>
              <a:rPr sz="2800" b="1" i="1" spc="-70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8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учесть</a:t>
            </a:r>
            <a:r>
              <a:rPr sz="2800" b="1" i="1" spc="-63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800" b="1" i="1" spc="1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при</a:t>
            </a:r>
            <a:r>
              <a:rPr sz="2800" b="1" i="1" spc="-34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8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составлении</a:t>
            </a:r>
            <a:r>
              <a:rPr sz="2800" b="1" i="1" spc="-69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8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плана</a:t>
            </a:r>
            <a:r>
              <a:rPr sz="2800" b="1" i="1" spc="-74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8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внеурочной</a:t>
            </a:r>
          </a:p>
          <a:p>
            <a:pPr marL="3649345" marR="0">
              <a:lnSpc>
                <a:spcPts val="3112"/>
              </a:lnSpc>
              <a:spcBef>
                <a:spcPts val="489"/>
              </a:spcBef>
              <a:spcAft>
                <a:spcPts val="0"/>
              </a:spcAft>
            </a:pPr>
            <a:r>
              <a:rPr sz="28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деятельности?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0176" y="1294758"/>
            <a:ext cx="10633456" cy="509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250" spc="1300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Стандарты</a:t>
            </a:r>
            <a:r>
              <a:rPr sz="1600" spc="-3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устанавливают</a:t>
            </a:r>
            <a:r>
              <a:rPr sz="1600" spc="-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обязательность </a:t>
            </a:r>
            <a:r>
              <a:rPr sz="16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1600" spc="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</a:t>
            </a:r>
            <a:r>
              <a:rPr sz="1600" spc="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</a:t>
            </a:r>
            <a:r>
              <a:rPr sz="16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каждом</a:t>
            </a:r>
            <a:r>
              <a:rPr sz="1600" spc="-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уровне</a:t>
            </a:r>
            <a:r>
              <a:rPr sz="1600" spc="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образования</a:t>
            </a:r>
            <a:r>
              <a:rPr sz="1600" spc="-3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 определяют</a:t>
            </a:r>
            <a:r>
              <a:rPr sz="1600" spc="3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ее</a:t>
            </a:r>
          </a:p>
          <a:p>
            <a:pPr marL="344424" marR="0">
              <a:lnSpc>
                <a:spcPts val="1780"/>
              </a:lnSpc>
              <a:spcBef>
                <a:spcPts val="141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направления</a:t>
            </a:r>
            <a:r>
              <a:rPr sz="1600" dirty="0">
                <a:solidFill>
                  <a:srgbClr val="404040"/>
                </a:solidFill>
                <a:latin typeface="KMIDJT+Times New Roman"/>
                <a:cs typeface="KMIDJT+Times New Roman"/>
              </a:rPr>
              <a:t>.</a:t>
            </a:r>
            <a:r>
              <a:rPr sz="1600" spc="-33" dirty="0">
                <a:solidFill>
                  <a:srgbClr val="404040"/>
                </a:solidFill>
                <a:latin typeface="KMIDJT+Times New Roman"/>
                <a:cs typeface="KMIDJT+Times New Roman"/>
              </a:rPr>
              <a:t> </a:t>
            </a:r>
            <a:r>
              <a:rPr sz="1600" dirty="0">
                <a:solidFill>
                  <a:srgbClr val="404040"/>
                </a:solidFill>
                <a:latin typeface="KMIDJT+Times New Roman"/>
                <a:cs typeface="KMIDJT+Times New Roman"/>
              </a:rPr>
              <a:t>(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п.</a:t>
            </a:r>
            <a:r>
              <a:rPr sz="1600" u="sng" spc="13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spc="12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19.10</a:t>
            </a:r>
            <a:r>
              <a:rPr sz="1600" u="sng" spc="-86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ФГОС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НОО</a:t>
            </a:r>
            <a:r>
              <a:rPr sz="1600" dirty="0">
                <a:solidFill>
                  <a:srgbClr val="404040"/>
                </a:solidFill>
                <a:latin typeface="KMIDJT+Times New Roman"/>
                <a:cs typeface="KMIDJT+Times New Roman"/>
              </a:rPr>
              <a:t>,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п.</a:t>
            </a:r>
            <a:r>
              <a:rPr sz="1600" u="sng" spc="-10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18.3.1.2</a:t>
            </a:r>
            <a:r>
              <a:rPr sz="1600" u="sng" spc="-82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ФГОС</a:t>
            </a:r>
            <a:r>
              <a:rPr sz="1600" u="sng" spc="-24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ООО</a:t>
            </a:r>
            <a:r>
              <a:rPr sz="1600" dirty="0">
                <a:solidFill>
                  <a:srgbClr val="404040"/>
                </a:solidFill>
                <a:latin typeface="KMIDJT+Times New Roman"/>
                <a:cs typeface="KMIDJT+Times New Roman"/>
              </a:rPr>
              <a:t>, </a:t>
            </a:r>
            <a:r>
              <a:rPr sz="1600" u="sng" spc="-10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подп.</a:t>
            </a:r>
            <a:r>
              <a:rPr sz="1600" u="sng" spc="25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spc="14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13</a:t>
            </a:r>
            <a:r>
              <a:rPr sz="1600" u="sng" spc="-40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п.</a:t>
            </a:r>
            <a:r>
              <a:rPr sz="1600" u="sng" spc="13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7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ФГОС</a:t>
            </a:r>
            <a:r>
              <a:rPr sz="1600" u="sng" spc="-24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СОО</a:t>
            </a:r>
            <a:r>
              <a:rPr sz="1600" dirty="0">
                <a:solidFill>
                  <a:srgbClr val="404040"/>
                </a:solidFill>
                <a:latin typeface="KMIDJT+Times New Roman"/>
                <a:cs typeface="KMIDJT+Times New Roman"/>
              </a:rPr>
              <a:t>).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0176" y="1910835"/>
            <a:ext cx="6759249" cy="264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250" spc="1300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Необходимо</a:t>
            </a:r>
            <a:r>
              <a:rPr sz="1600" spc="7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включить</a:t>
            </a:r>
            <a:r>
              <a:rPr sz="1600" spc="-2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5 направлений и форм </a:t>
            </a:r>
            <a:r>
              <a:rPr sz="16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1600" spc="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0176" y="2283217"/>
            <a:ext cx="8105724" cy="264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0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250" spc="1300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Проведение мероприятий и</a:t>
            </a:r>
            <a:r>
              <a:rPr sz="1600" spc="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курсов </a:t>
            </a:r>
            <a:r>
              <a:rPr sz="1600" spc="-2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необходимо</a:t>
            </a:r>
            <a:r>
              <a:rPr sz="1600" spc="7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планировать</a:t>
            </a:r>
            <a:r>
              <a:rPr sz="1600" spc="-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во</a:t>
            </a:r>
            <a:r>
              <a:rPr sz="1600" spc="-3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внеаудиторных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формах</a:t>
            </a:r>
            <a:r>
              <a:rPr sz="1600" dirty="0">
                <a:solidFill>
                  <a:srgbClr val="404040"/>
                </a:solidFill>
                <a:latin typeface="KMIDJT+Times New Roman"/>
                <a:cs typeface="KMIDJT+Times New Roman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0176" y="2651753"/>
            <a:ext cx="10331751" cy="7534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250" spc="1300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При</a:t>
            </a:r>
            <a:r>
              <a:rPr sz="1600" spc="-14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составлении</a:t>
            </a:r>
            <a:r>
              <a:rPr sz="1600" spc="-15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плана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для</a:t>
            </a:r>
            <a:r>
              <a:rPr sz="1600" spc="16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начальной</a:t>
            </a:r>
            <a:r>
              <a:rPr sz="1600" spc="-32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школы</a:t>
            </a:r>
            <a:r>
              <a:rPr sz="1600" spc="-15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используются</a:t>
            </a:r>
            <a:r>
              <a:rPr sz="1600" spc="427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данные</a:t>
            </a:r>
            <a:r>
              <a:rPr sz="1600" spc="-17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программ</a:t>
            </a:r>
            <a:r>
              <a:rPr sz="1600" spc="3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spc="-15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духовно</a:t>
            </a:r>
            <a:r>
              <a:rPr sz="1600" u="sng" dirty="0">
                <a:solidFill>
                  <a:srgbClr val="3FCDE7"/>
                </a:solidFill>
                <a:latin typeface="KMIDJT+Times New Roman"/>
                <a:cs typeface="KMIDJ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нравственного</a:t>
            </a:r>
            <a:r>
              <a:rPr sz="1600" u="sng" spc="23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развития,</a:t>
            </a:r>
          </a:p>
          <a:p>
            <a:pPr marL="344424" marR="0">
              <a:lnSpc>
                <a:spcPts val="1780"/>
              </a:lnSpc>
              <a:spcBef>
                <a:spcPts val="132"/>
              </a:spcBef>
              <a:spcAft>
                <a:spcPts val="0"/>
              </a:spcAft>
            </a:pPr>
            <a:r>
              <a:rPr sz="1600" u="sng" spc="13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воспитания</a:t>
            </a:r>
            <a:r>
              <a:rPr sz="1600" u="sng" spc="-68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spc="-11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обучающихся</a:t>
            </a:r>
            <a:r>
              <a:rPr sz="1600" spc="45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</a:t>
            </a:r>
            <a:r>
              <a:rPr sz="1600" spc="16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формирования</a:t>
            </a:r>
            <a:r>
              <a:rPr sz="1600" u="sng" spc="-32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экологической</a:t>
            </a:r>
            <a:r>
              <a:rPr sz="1600" u="sng" spc="-24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spc="-31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культуры</a:t>
            </a:r>
            <a:r>
              <a:rPr sz="1600" u="sng" spc="91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ЗОЖ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Для</a:t>
            </a:r>
            <a:r>
              <a:rPr sz="1600" spc="-12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основной</a:t>
            </a:r>
            <a:r>
              <a:rPr sz="1600" spc="-17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</a:t>
            </a:r>
            <a:r>
              <a:rPr sz="1600" spc="14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средней</a:t>
            </a:r>
            <a:r>
              <a:rPr sz="1600" spc="17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spc="-2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школы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–</a:t>
            </a:r>
          </a:p>
          <a:p>
            <a:pPr marL="344424" marR="0">
              <a:lnSpc>
                <a:spcPts val="1780"/>
              </a:lnSpc>
              <a:spcBef>
                <a:spcPts val="132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программы </a:t>
            </a:r>
            <a:r>
              <a:rPr sz="1600" u="sng" spc="13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воспитания</a:t>
            </a:r>
            <a:r>
              <a:rPr sz="1600" u="sng" spc="-68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</a:t>
            </a:r>
            <a:r>
              <a:rPr sz="1600" u="sng" spc="14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социализации</a:t>
            </a:r>
            <a:r>
              <a:rPr sz="1600" u="sng" spc="-14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обучающихся</a:t>
            </a:r>
            <a:r>
              <a:rPr sz="16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00176" y="3512196"/>
            <a:ext cx="10886894" cy="264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0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250" spc="1300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При</a:t>
            </a:r>
            <a:r>
              <a:rPr sz="160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-1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этом</a:t>
            </a:r>
            <a:r>
              <a:rPr sz="1600" spc="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-1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следует</a:t>
            </a:r>
            <a:r>
              <a:rPr sz="1600" spc="6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изучить</a:t>
            </a:r>
            <a:r>
              <a:rPr sz="1600" spc="2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планируемые</a:t>
            </a:r>
            <a:r>
              <a:rPr sz="1600" spc="4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-2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результаты</a:t>
            </a:r>
            <a:r>
              <a:rPr sz="1600" spc="5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освоения</a:t>
            </a:r>
            <a:r>
              <a:rPr sz="1600" spc="-4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основной образовательной программы,</a:t>
            </a:r>
            <a:r>
              <a:rPr sz="160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так</a:t>
            </a:r>
            <a:r>
              <a:rPr sz="1600" spc="-4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как</a:t>
            </a:r>
            <a:r>
              <a:rPr sz="1600" spc="-2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именно</a:t>
            </a:r>
            <a:r>
              <a:rPr sz="1600" spc="2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44600" y="3756036"/>
            <a:ext cx="4769723" cy="264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их достижение</a:t>
            </a:r>
            <a:r>
              <a:rPr sz="16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направлена </a:t>
            </a:r>
            <a:r>
              <a:rPr sz="16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внеурочная</a:t>
            </a:r>
            <a:r>
              <a:rPr sz="1600" spc="2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деятельность.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00176" y="4128146"/>
            <a:ext cx="10113149" cy="264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0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250" spc="1300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Формы занятий,</a:t>
            </a:r>
            <a:r>
              <a:rPr sz="160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объём</a:t>
            </a:r>
            <a:r>
              <a:rPr sz="1600" spc="4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часов</a:t>
            </a:r>
            <a:r>
              <a:rPr sz="1600" spc="-3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 плане </a:t>
            </a:r>
            <a:r>
              <a:rPr sz="16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1600" spc="2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</a:t>
            </a:r>
            <a:r>
              <a:rPr sz="1600" spc="3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 рабочей программе</a:t>
            </a:r>
            <a:r>
              <a:rPr sz="16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курса должны</a:t>
            </a:r>
            <a:r>
              <a:rPr sz="1600" spc="2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совпадать.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00176" y="4496954"/>
            <a:ext cx="10511370" cy="264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0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250" spc="1300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Перечень</a:t>
            </a:r>
            <a:r>
              <a:rPr sz="1600" spc="3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занятий по направлениям</a:t>
            </a:r>
            <a:r>
              <a:rPr sz="1600" spc="-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1600" spc="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</a:t>
            </a:r>
            <a:r>
              <a:rPr sz="1600" spc="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формируется</a:t>
            </a:r>
            <a:r>
              <a:rPr sz="1600" spc="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</a:t>
            </a:r>
            <a:r>
              <a:rPr sz="1600" spc="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-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учетом</a:t>
            </a:r>
            <a:r>
              <a:rPr sz="1600" spc="4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пожеланий</a:t>
            </a:r>
            <a:r>
              <a:rPr sz="1600" spc="4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обучающихся</a:t>
            </a:r>
            <a:r>
              <a:rPr sz="1600" spc="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</a:t>
            </a:r>
            <a:r>
              <a:rPr sz="1600" spc="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их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44600" y="4740522"/>
            <a:ext cx="2429739" cy="264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законных</a:t>
            </a:r>
            <a:r>
              <a:rPr sz="1600" spc="-2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представителей.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00176" y="5113031"/>
            <a:ext cx="10857715" cy="1241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0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250" spc="1300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Необходимо</a:t>
            </a:r>
            <a:r>
              <a:rPr sz="1600" spc="48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учитывать, что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недельная</a:t>
            </a:r>
            <a:r>
              <a:rPr sz="1600" b="1" spc="-7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нагрузка</a:t>
            </a:r>
            <a:r>
              <a:rPr sz="1600" b="1" spc="-4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для</a:t>
            </a:r>
            <a:r>
              <a:rPr sz="1600" spc="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каждого</a:t>
            </a:r>
            <a:r>
              <a:rPr sz="1600" spc="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уровня образования</a:t>
            </a:r>
            <a:r>
              <a:rPr sz="1600" spc="-3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независимо </a:t>
            </a:r>
            <a:r>
              <a:rPr sz="1600" spc="-3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от</a:t>
            </a:r>
            <a:r>
              <a:rPr sz="1600" spc="3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продолжительности</a:t>
            </a:r>
          </a:p>
          <a:p>
            <a:pPr marL="344424" marR="0">
              <a:lnSpc>
                <a:spcPts val="1783"/>
              </a:lnSpc>
              <a:spcBef>
                <a:spcPts val="137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учебной</a:t>
            </a:r>
            <a:r>
              <a:rPr sz="1600" spc="4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недели</a:t>
            </a:r>
            <a:r>
              <a:rPr sz="1600" spc="4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не</a:t>
            </a:r>
            <a:r>
              <a:rPr sz="1600" spc="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должна превышать</a:t>
            </a:r>
            <a:r>
              <a:rPr sz="1600" spc="-2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10</a:t>
            </a:r>
            <a:r>
              <a:rPr sz="1600" spc="-3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академических</a:t>
            </a:r>
            <a:r>
              <a:rPr sz="1600" spc="-5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часов </a:t>
            </a:r>
            <a:r>
              <a:rPr sz="1600" dirty="0">
                <a:solidFill>
                  <a:srgbClr val="404040"/>
                </a:solidFill>
                <a:latin typeface="KMIDJT+Times New Roman"/>
                <a:cs typeface="KMIDJT+Times New Roman"/>
              </a:rPr>
              <a:t>(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таблица</a:t>
            </a:r>
            <a:r>
              <a:rPr sz="1600" u="sng" spc="16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3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СанПиН</a:t>
            </a:r>
            <a:r>
              <a:rPr sz="1600" u="sng" spc="-46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spc="11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2.4.2.2821</a:t>
            </a:r>
            <a:r>
              <a:rPr sz="1600" u="sng" dirty="0">
                <a:solidFill>
                  <a:srgbClr val="3FCDE7"/>
                </a:solidFill>
                <a:latin typeface="KMIDJT+Times New Roman"/>
                <a:cs typeface="KMIDJ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-10</a:t>
            </a:r>
            <a:r>
              <a:rPr sz="1600" dirty="0">
                <a:solidFill>
                  <a:srgbClr val="404040"/>
                </a:solidFill>
                <a:latin typeface="KMIDJT+Times New Roman"/>
                <a:cs typeface="KMIDJT+Times New Roman"/>
              </a:rPr>
              <a:t>),</a:t>
            </a:r>
            <a:r>
              <a:rPr sz="1600" spc="-76" dirty="0">
                <a:solidFill>
                  <a:srgbClr val="404040"/>
                </a:solidFill>
                <a:latin typeface="KMIDJT+Times New Roman"/>
                <a:cs typeface="KMIDJ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а</a:t>
            </a:r>
            <a:r>
              <a:rPr sz="1600" spc="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максимальная</a:t>
            </a:r>
          </a:p>
          <a:p>
            <a:pPr marL="344424" marR="0">
              <a:lnSpc>
                <a:spcPts val="1780"/>
              </a:lnSpc>
              <a:spcBef>
                <a:spcPts val="131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нагрузка</a:t>
            </a:r>
            <a:r>
              <a:rPr sz="1600" spc="2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должна</a:t>
            </a:r>
            <a:r>
              <a:rPr sz="1600" spc="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быть с требованиями</a:t>
            </a:r>
            <a:r>
              <a:rPr sz="16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ФГОС.</a:t>
            </a:r>
            <a:r>
              <a:rPr sz="1600" spc="-3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СанПиН</a:t>
            </a:r>
            <a:r>
              <a:rPr sz="1600" spc="-4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-1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рекомендует</a:t>
            </a:r>
            <a:r>
              <a:rPr sz="1600" spc="4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выделять на занятия</a:t>
            </a:r>
            <a:r>
              <a:rPr sz="1600" spc="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1600" spc="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</a:t>
            </a:r>
            <a:r>
              <a:rPr sz="1600" spc="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для</a:t>
            </a:r>
          </a:p>
          <a:p>
            <a:pPr marL="344424" marR="0">
              <a:lnSpc>
                <a:spcPts val="1780"/>
              </a:lnSpc>
              <a:spcBef>
                <a:spcPts val="139"/>
              </a:spcBef>
              <a:spcAft>
                <a:spcPts val="0"/>
              </a:spcAft>
            </a:pPr>
            <a:r>
              <a:rPr sz="1600" spc="16" dirty="0">
                <a:solidFill>
                  <a:srgbClr val="002060"/>
                </a:solidFill>
                <a:latin typeface="KMIDJT+Times New Roman"/>
                <a:cs typeface="KMIDJ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</a:t>
            </a:r>
            <a:r>
              <a:rPr sz="1600" spc="16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–</a:t>
            </a:r>
            <a:r>
              <a:rPr sz="1600" dirty="0">
                <a:solidFill>
                  <a:srgbClr val="002060"/>
                </a:solidFill>
                <a:latin typeface="KMIDJT+Times New Roman"/>
                <a:cs typeface="KMIDJ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2-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х</a:t>
            </a:r>
            <a:r>
              <a:rPr sz="1600" spc="-47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классов</a:t>
            </a:r>
            <a:r>
              <a:rPr sz="1600" spc="-33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не</a:t>
            </a:r>
            <a:r>
              <a:rPr sz="1600" spc="16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spc="-12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более</a:t>
            </a:r>
            <a:r>
              <a:rPr sz="1600" spc="29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spc="14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50</a:t>
            </a:r>
            <a:r>
              <a:rPr sz="1600" spc="-16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минут</a:t>
            </a:r>
            <a:r>
              <a:rPr sz="1600" spc="33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день.</a:t>
            </a:r>
            <a:r>
              <a:rPr sz="1600" spc="-11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Для</a:t>
            </a:r>
            <a:r>
              <a:rPr sz="1600" spc="-12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spc="14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остальных</a:t>
            </a:r>
            <a:r>
              <a:rPr sz="1600" spc="-60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классов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–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не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spc="-12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более</a:t>
            </a:r>
            <a:r>
              <a:rPr sz="1600" spc="54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spc="-12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полутора</a:t>
            </a:r>
            <a:r>
              <a:rPr sz="1600" spc="51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часов</a:t>
            </a:r>
            <a:r>
              <a:rPr sz="1600" spc="-33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день</a:t>
            </a:r>
            <a:r>
              <a:rPr sz="1600" spc="43" dirty="0">
                <a:solidFill>
                  <a:srgbClr val="002060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404040"/>
                </a:solidFill>
                <a:latin typeface="KMIDJT+Times New Roman"/>
                <a:cs typeface="KMIDJ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приложение</a:t>
            </a:r>
            <a:r>
              <a:rPr sz="1600" u="sng" spc="23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6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</a:t>
            </a:r>
          </a:p>
          <a:p>
            <a:pPr marL="344424" marR="0">
              <a:lnSpc>
                <a:spcPts val="1780"/>
              </a:lnSpc>
              <a:spcBef>
                <a:spcPts val="134"/>
              </a:spcBef>
              <a:spcAft>
                <a:spcPts val="0"/>
              </a:spcAft>
            </a:pP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СанПиН</a:t>
            </a:r>
            <a:r>
              <a:rPr sz="1600" u="sng" spc="-45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2.4.2.2821</a:t>
            </a:r>
            <a:r>
              <a:rPr sz="1600" u="sng" dirty="0">
                <a:solidFill>
                  <a:srgbClr val="3FCDE7"/>
                </a:solidFill>
                <a:latin typeface="KMIDJT+Times New Roman"/>
                <a:cs typeface="KMIDJ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-10</a:t>
            </a:r>
            <a:r>
              <a:rPr sz="1600" dirty="0">
                <a:solidFill>
                  <a:srgbClr val="404040"/>
                </a:solidFill>
                <a:latin typeface="KMIDJT+Times New Roman"/>
                <a:cs typeface="KMIDJT+Times New Rom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0380" y="341230"/>
            <a:ext cx="5535871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9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1" spc="-13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Внеурочная</a:t>
            </a:r>
            <a:r>
              <a:rPr sz="36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деятельность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1856" y="1434157"/>
            <a:ext cx="9518269" cy="1365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514843"/>
                </a:solidFill>
                <a:latin typeface="GWVGKC+Wingdings"/>
                <a:cs typeface="GWVGKC+Wingdings"/>
              </a:rPr>
              <a:t>.</a:t>
            </a:r>
            <a:r>
              <a:rPr sz="2400" spc="104" dirty="0">
                <a:solidFill>
                  <a:srgbClr val="514843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Внеурочная</a:t>
            </a:r>
            <a:r>
              <a:rPr sz="2400" b="1" spc="196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деятельность</a:t>
            </a:r>
            <a:r>
              <a:rPr sz="2400" b="1" spc="195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-</a:t>
            </a:r>
            <a:r>
              <a:rPr sz="2400" b="1" spc="1937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образовательная</a:t>
            </a:r>
            <a:r>
              <a:rPr sz="2400" spc="196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деятельность</a:t>
            </a:r>
            <a:r>
              <a:rPr sz="2400" spc="194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,</a:t>
            </a:r>
          </a:p>
          <a:p>
            <a:pPr marL="228904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направленная</a:t>
            </a:r>
            <a:r>
              <a:rPr sz="2400" spc="105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</a:t>
            </a:r>
            <a:r>
              <a:rPr sz="2400" spc="10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достижение</a:t>
            </a:r>
            <a:r>
              <a:rPr sz="2400" spc="103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планируемых</a:t>
            </a:r>
            <a:r>
              <a:rPr sz="2400" spc="107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-3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результ</a:t>
            </a:r>
            <a:r>
              <a:rPr sz="2400" spc="-57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-2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атов</a:t>
            </a:r>
            <a:r>
              <a:rPr sz="2400" spc="105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освоения</a:t>
            </a:r>
          </a:p>
          <a:p>
            <a:pPr marL="228904" marR="0">
              <a:lnSpc>
                <a:spcPts val="2593"/>
              </a:lnSpc>
              <a:spcBef>
                <a:spcPts val="0"/>
              </a:spcBef>
              <a:spcAft>
                <a:spcPts val="0"/>
              </a:spcAft>
            </a:pPr>
            <a:r>
              <a:rPr sz="2400" spc="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основных</a:t>
            </a:r>
            <a:r>
              <a:rPr sz="2400" spc="25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образовательных</a:t>
            </a:r>
            <a:r>
              <a:rPr sz="2400" spc="27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программ</a:t>
            </a:r>
            <a:r>
              <a:rPr sz="2400" spc="23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(личностных,</a:t>
            </a:r>
            <a:r>
              <a:rPr sz="2400" spc="24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метапредметных</a:t>
            </a:r>
          </a:p>
          <a:p>
            <a:pPr marL="228904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</a:t>
            </a:r>
            <a:r>
              <a:rPr sz="2400" spc="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предметных),</a:t>
            </a:r>
            <a:r>
              <a:rPr sz="2400" spc="-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осуществляемая</a:t>
            </a:r>
            <a:r>
              <a:rPr sz="2400" spc="10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 </a:t>
            </a:r>
            <a:r>
              <a:rPr sz="24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формах,</a:t>
            </a:r>
            <a:r>
              <a:rPr sz="2400" spc="1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отличных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-2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от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-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урочной</a:t>
            </a:r>
            <a:r>
              <a:rPr sz="24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1856" y="2952569"/>
            <a:ext cx="9515857" cy="707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514843"/>
                </a:solidFill>
                <a:latin typeface="GWVGKC+Wingdings"/>
                <a:cs typeface="GWVGKC+Wingdings"/>
              </a:rPr>
              <a:t>.</a:t>
            </a:r>
            <a:r>
              <a:rPr sz="2400" spc="104" dirty="0">
                <a:solidFill>
                  <a:srgbClr val="514843"/>
                </a:solidFill>
                <a:latin typeface="Times New Roman"/>
                <a:cs typeface="Times New Roman"/>
              </a:rPr>
              <a:t> </a:t>
            </a:r>
            <a:r>
              <a:rPr sz="2400" spc="-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Внеурочная</a:t>
            </a:r>
            <a:r>
              <a:rPr sz="2400" spc="62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деятельность</a:t>
            </a:r>
            <a:r>
              <a:rPr sz="2400" spc="6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является</a:t>
            </a:r>
            <a:r>
              <a:rPr sz="2400" spc="58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неотъемлемой</a:t>
            </a:r>
            <a:r>
              <a:rPr sz="2400" b="1" spc="60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</a:t>
            </a:r>
            <a:r>
              <a:rPr sz="2400" b="1" spc="60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обязательной</a:t>
            </a:r>
          </a:p>
          <a:p>
            <a:pPr marL="228904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частью основной</a:t>
            </a:r>
            <a:r>
              <a:rPr sz="2400" b="1" spc="3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spc="-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общеобразовательной</a:t>
            </a:r>
            <a:r>
              <a:rPr sz="2400" b="1" spc="6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программы</a:t>
            </a:r>
            <a:r>
              <a:rPr sz="24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1856" y="3815260"/>
            <a:ext cx="9518415" cy="1366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514843"/>
                </a:solidFill>
                <a:latin typeface="GWVGKC+Wingdings"/>
                <a:cs typeface="GWVGKC+Wingdings"/>
              </a:rPr>
              <a:t>.</a:t>
            </a:r>
            <a:r>
              <a:rPr sz="2400" spc="104" dirty="0">
                <a:solidFill>
                  <a:srgbClr val="514843"/>
                </a:solidFill>
                <a:latin typeface="Times New Roman"/>
                <a:cs typeface="Times New Roman"/>
              </a:rPr>
              <a:t> </a:t>
            </a:r>
            <a:r>
              <a:rPr sz="2400" spc="-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Внеурочная</a:t>
            </a:r>
            <a:r>
              <a:rPr sz="2400" spc="112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деятельность</a:t>
            </a:r>
            <a:r>
              <a:rPr sz="2400" spc="112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планируется</a:t>
            </a:r>
            <a:r>
              <a:rPr sz="2400" spc="11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</a:t>
            </a:r>
            <a:r>
              <a:rPr sz="2400" spc="11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организуется</a:t>
            </a:r>
            <a:r>
              <a:rPr sz="2400" spc="112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</a:t>
            </a:r>
            <a:r>
              <a:rPr sz="2400" b="1" spc="109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учетом</a:t>
            </a:r>
          </a:p>
          <a:p>
            <a:pPr marL="228904" marR="0">
              <a:lnSpc>
                <a:spcPts val="2594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индивидуальных</a:t>
            </a:r>
            <a:r>
              <a:rPr sz="2400" b="1" u="sng" spc="23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особенностей</a:t>
            </a:r>
            <a:r>
              <a:rPr sz="2400" b="1" u="sng" spc="24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</a:t>
            </a:r>
            <a:r>
              <a:rPr sz="2400" b="1" u="sng" spc="20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потребностей</a:t>
            </a:r>
            <a:r>
              <a:rPr sz="2400" b="1" u="sng" spc="24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u="sng" spc="-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ребенка,</a:t>
            </a:r>
            <a:r>
              <a:rPr sz="2400" b="1" u="sng" spc="23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u="sng" spc="-1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запросов</a:t>
            </a:r>
          </a:p>
          <a:p>
            <a:pPr marL="228904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sz="24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семьи,</a:t>
            </a:r>
            <a:r>
              <a:rPr sz="2400" b="1" u="sng" spc="137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u="sng" spc="-2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культурных</a:t>
            </a:r>
            <a:r>
              <a:rPr sz="2400" u="sng" spc="139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u="sng" spc="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традиций,</a:t>
            </a:r>
            <a:r>
              <a:rPr sz="2400" u="sng" spc="137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u="sng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национальных</a:t>
            </a:r>
            <a:r>
              <a:rPr sz="2400" u="sng" spc="140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u="sng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</a:t>
            </a:r>
            <a:r>
              <a:rPr sz="2400" u="sng" spc="138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u="sng" spc="-2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этнокультурных</a:t>
            </a:r>
          </a:p>
          <a:p>
            <a:pPr marL="228904" marR="0">
              <a:lnSpc>
                <a:spcPts val="2595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spc="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особенностей</a:t>
            </a:r>
            <a:r>
              <a:rPr sz="2400" u="sng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u="sng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региона</a:t>
            </a:r>
            <a:r>
              <a:rPr sz="2400" u="sng" dirty="0">
                <a:solidFill>
                  <a:srgbClr val="002060"/>
                </a:solidFill>
                <a:latin typeface="KMIDJT+Times New Roman"/>
                <a:cs typeface="KMIDJT+Times New Roman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1856" y="5337375"/>
            <a:ext cx="3802661" cy="3780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514843"/>
                </a:solidFill>
                <a:latin typeface="GWVGKC+Wingdings"/>
                <a:cs typeface="GWVGKC+Wingdings"/>
              </a:rPr>
              <a:t>.</a:t>
            </a:r>
            <a:r>
              <a:rPr sz="2400" spc="104" dirty="0">
                <a:solidFill>
                  <a:srgbClr val="514843"/>
                </a:solidFill>
                <a:latin typeface="Times New Roman"/>
                <a:cs typeface="Times New Roman"/>
              </a:rPr>
              <a:t> </a:t>
            </a:r>
            <a:r>
              <a:rPr sz="2400" b="1" u="sng" spc="-1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Механизмы</a:t>
            </a:r>
            <a:r>
              <a:rPr sz="2400" b="1" u="sng" spc="1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реализации</a:t>
            </a:r>
            <a:r>
              <a:rPr sz="2400" b="1" u="sng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8056" y="5870108"/>
            <a:ext cx="6581834" cy="909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u="sng" dirty="0">
                <a:solidFill>
                  <a:srgbClr val="002060"/>
                </a:solidFill>
                <a:latin typeface="LFOPRT+Times New Roman"/>
                <a:cs typeface="LFOPRT+Times New Roman"/>
              </a:rPr>
              <a:t>•</a:t>
            </a:r>
            <a:r>
              <a:rPr sz="2400" u="sng" spc="60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u="sng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рабочие</a:t>
            </a:r>
            <a:r>
              <a:rPr sz="2400" u="sng" spc="3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u="sng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программы</a:t>
            </a:r>
            <a:r>
              <a:rPr sz="2400" u="sng" spc="62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u="sng" spc="-2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2400" u="sng" spc="13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u="sng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</a:t>
            </a:r>
            <a:r>
              <a:rPr sz="2400" u="sng" dirty="0">
                <a:solidFill>
                  <a:srgbClr val="002060"/>
                </a:solidFill>
                <a:latin typeface="KMIDJT+Times New Roman"/>
                <a:cs typeface="KMIDJT+Times New Roman"/>
              </a:rPr>
              <a:t>;</a:t>
            </a:r>
          </a:p>
          <a:p>
            <a:pPr marL="0" marR="0">
              <a:lnSpc>
                <a:spcPts val="2657"/>
              </a:lnSpc>
              <a:spcBef>
                <a:spcPts val="1541"/>
              </a:spcBef>
              <a:spcAft>
                <a:spcPts val="0"/>
              </a:spcAft>
            </a:pPr>
            <a:r>
              <a:rPr sz="2400" u="sng" dirty="0">
                <a:solidFill>
                  <a:srgbClr val="002060"/>
                </a:solidFill>
                <a:latin typeface="LFOPRT+Times New Roman"/>
                <a:cs typeface="LFOPRT+Times New Roman"/>
              </a:rPr>
              <a:t>•</a:t>
            </a:r>
            <a:r>
              <a:rPr sz="2400" u="sng" spc="120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u="sng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план </a:t>
            </a:r>
            <a:r>
              <a:rPr sz="2400" u="sng" spc="-2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2400" u="sng" spc="15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u="sng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12692" y="280330"/>
            <a:ext cx="4173623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2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Методика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расчёта</a:t>
            </a:r>
            <a:r>
              <a:rPr sz="2400" b="1" spc="-2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spc="-2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объёма</a:t>
            </a:r>
            <a:r>
              <a:rPr sz="2400" b="1" spc="6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spc="-8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ВД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47111" y="922285"/>
            <a:ext cx="6376047" cy="264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16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1.</a:t>
            </a:r>
            <a:r>
              <a:rPr sz="1600" b="1" spc="1082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Бронируем</a:t>
            </a:r>
            <a:r>
              <a:rPr sz="1600" b="1" spc="-4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четыре</a:t>
            </a:r>
            <a:r>
              <a:rPr sz="1600" b="1" spc="-3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часа</a:t>
            </a:r>
            <a:r>
              <a:rPr sz="1600" b="1" spc="-6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 </a:t>
            </a:r>
            <a:r>
              <a:rPr sz="1600" b="1" spc="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месяц</a:t>
            </a:r>
            <a:r>
              <a:rPr sz="1600" b="1" spc="-4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на</a:t>
            </a:r>
            <a:r>
              <a:rPr sz="1600" b="1" spc="-3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проведение</a:t>
            </a:r>
            <a:r>
              <a:rPr sz="1600" b="1" spc="-5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классных</a:t>
            </a:r>
            <a:r>
              <a:rPr sz="1600" b="1" spc="-5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часов.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56842" y="1410346"/>
            <a:ext cx="9106135" cy="508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16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2.</a:t>
            </a:r>
            <a:r>
              <a:rPr sz="1600" b="1" spc="1083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spc="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Вычитаем</a:t>
            </a:r>
            <a:r>
              <a:rPr sz="1600" b="1" spc="-8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из</a:t>
            </a:r>
            <a:r>
              <a:rPr sz="1600" b="1" spc="-2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40</a:t>
            </a:r>
            <a:r>
              <a:rPr sz="1600" b="1" spc="-4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максимальных</a:t>
            </a:r>
            <a:r>
              <a:rPr sz="1600" b="1" spc="-7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часов</a:t>
            </a:r>
            <a:r>
              <a:rPr sz="1600" b="1" spc="-4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</a:t>
            </a:r>
            <a:r>
              <a:rPr sz="1600" b="1" spc="-1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месяц</a:t>
            </a:r>
            <a:r>
              <a:rPr sz="1600" b="1" spc="-4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(10 в</a:t>
            </a:r>
            <a:r>
              <a:rPr sz="1600" b="1" spc="-1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неделю</a:t>
            </a:r>
            <a:r>
              <a:rPr sz="1600" b="1" spc="-4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</a:t>
            </a:r>
            <a:r>
              <a:rPr sz="1600" b="1" spc="-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нормам</a:t>
            </a:r>
            <a:r>
              <a:rPr sz="1600" b="1" spc="-7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СанПиН)</a:t>
            </a:r>
            <a:r>
              <a:rPr sz="1600" b="1" spc="-5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четыре</a:t>
            </a:r>
            <a:r>
              <a:rPr sz="1600" b="1" spc="-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часа.</a:t>
            </a:r>
          </a:p>
          <a:p>
            <a:pPr marL="2551811" marR="0">
              <a:lnSpc>
                <a:spcPts val="1780"/>
              </a:lnSpc>
              <a:spcBef>
                <a:spcPts val="139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Получаем</a:t>
            </a:r>
            <a:r>
              <a:rPr sz="1600" b="1" spc="-6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- </a:t>
            </a:r>
            <a:r>
              <a:rPr sz="1600" b="1" spc="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36</a:t>
            </a:r>
            <a:r>
              <a:rPr sz="1600" b="1" spc="-4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часов</a:t>
            </a:r>
            <a:r>
              <a:rPr sz="1600" b="1" spc="-4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на</a:t>
            </a:r>
            <a:r>
              <a:rPr sz="1600" b="1" spc="-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курсы</a:t>
            </a:r>
            <a:r>
              <a:rPr sz="1600" b="1" spc="-4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 мероприятия.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33879" y="2142120"/>
            <a:ext cx="7746770" cy="264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3.</a:t>
            </a:r>
            <a:r>
              <a:rPr sz="1600" b="1" spc="38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Подсчитываем</a:t>
            </a:r>
            <a:r>
              <a:rPr sz="1600" b="1" spc="-7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часы</a:t>
            </a:r>
            <a:r>
              <a:rPr sz="1600" b="1" spc="-5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на</a:t>
            </a:r>
            <a:r>
              <a:rPr sz="1600" b="1" spc="-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еженедельные</a:t>
            </a:r>
            <a:r>
              <a:rPr sz="1600" b="1" spc="-8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регулярные</a:t>
            </a:r>
            <a:r>
              <a:rPr sz="1600" b="1" spc="-3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курсы</a:t>
            </a:r>
            <a:r>
              <a:rPr sz="1600" b="1" spc="-2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(8</a:t>
            </a:r>
            <a:r>
              <a:rPr sz="1600" b="1" spc="5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- </a:t>
            </a:r>
            <a:r>
              <a:rPr sz="1600" b="1" spc="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12</a:t>
            </a:r>
            <a:r>
              <a:rPr sz="1600" b="1" spc="-1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часов</a:t>
            </a:r>
            <a:r>
              <a:rPr sz="1600" b="1" spc="-6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 </a:t>
            </a:r>
            <a:r>
              <a:rPr sz="1600" b="1" spc="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месяц).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65650" y="2385689"/>
            <a:ext cx="3645205" cy="264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Вычитаем</a:t>
            </a:r>
            <a:r>
              <a:rPr sz="1600" b="1" spc="-8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из</a:t>
            </a:r>
            <a:r>
              <a:rPr sz="1600" b="1" spc="-2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36</a:t>
            </a:r>
            <a:r>
              <a:rPr sz="1600" b="1" spc="-3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часов</a:t>
            </a:r>
            <a:r>
              <a:rPr sz="1600" b="1" spc="-3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часы</a:t>
            </a:r>
            <a:r>
              <a:rPr sz="1600" b="1" spc="-5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на</a:t>
            </a:r>
            <a:r>
              <a:rPr sz="1600" b="1" spc="-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курсы.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02740" y="2873894"/>
            <a:ext cx="10001124" cy="264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4.</a:t>
            </a:r>
            <a:r>
              <a:rPr sz="1600" b="1" spc="38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Часы,</a:t>
            </a:r>
            <a:r>
              <a:rPr sz="1600" b="1" spc="-3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оставшиеся</a:t>
            </a:r>
            <a:r>
              <a:rPr sz="1600" b="1" spc="-10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после</a:t>
            </a:r>
            <a:r>
              <a:rPr sz="1600" b="1" spc="-4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вычета</a:t>
            </a:r>
            <a:r>
              <a:rPr sz="1600" b="1" spc="-5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классных</a:t>
            </a:r>
            <a:r>
              <a:rPr sz="1600" b="1" spc="-5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часов</a:t>
            </a:r>
            <a:r>
              <a:rPr sz="1600" b="1" spc="-4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 регулярных</a:t>
            </a:r>
            <a:r>
              <a:rPr sz="1600" b="1" spc="-4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курсов,</a:t>
            </a:r>
            <a:r>
              <a:rPr sz="1600" b="1" spc="-3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распределяем</a:t>
            </a:r>
            <a:r>
              <a:rPr sz="1600" b="1" spc="-7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</a:t>
            </a:r>
            <a:r>
              <a:rPr sz="1600" b="1" spc="-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мероприятиям.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18637" y="3117462"/>
            <a:ext cx="6138723" cy="50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Ориентируемся</a:t>
            </a:r>
            <a:r>
              <a:rPr sz="1600" b="1" spc="-6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на</a:t>
            </a:r>
            <a:r>
              <a:rPr sz="1600" b="1" spc="-3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опыт</a:t>
            </a:r>
            <a:r>
              <a:rPr sz="1600" b="1" spc="-1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проведения</a:t>
            </a:r>
            <a:r>
              <a:rPr sz="1600" b="1" spc="-6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тех</a:t>
            </a:r>
            <a:r>
              <a:rPr sz="1600" b="1" spc="-2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или</a:t>
            </a:r>
            <a:r>
              <a:rPr sz="1600" b="1" spc="-3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иных</a:t>
            </a:r>
            <a:r>
              <a:rPr sz="1600" b="1" spc="-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мероприятий.</a:t>
            </a:r>
          </a:p>
          <a:p>
            <a:pPr marL="2506091" marR="0">
              <a:lnSpc>
                <a:spcPts val="1780"/>
              </a:lnSpc>
              <a:spcBef>
                <a:spcPts val="141"/>
              </a:spcBef>
              <a:spcAft>
                <a:spcPts val="0"/>
              </a:spcAft>
            </a:pPr>
            <a:r>
              <a:rPr sz="1600" b="1" i="1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Например,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90034" y="3605795"/>
            <a:ext cx="3603499" cy="752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3439" marR="0">
              <a:lnSpc>
                <a:spcPts val="178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экскурсия</a:t>
            </a:r>
            <a:r>
              <a:rPr sz="1600" b="1" spc="-5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-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3 </a:t>
            </a:r>
            <a:r>
              <a:rPr sz="1600" b="1" spc="1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часа;</a:t>
            </a:r>
          </a:p>
          <a:p>
            <a:pPr marL="0" marR="0">
              <a:lnSpc>
                <a:spcPts val="1783"/>
              </a:lnSpc>
              <a:spcBef>
                <a:spcPts val="137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праздник</a:t>
            </a:r>
            <a:r>
              <a:rPr sz="1600" b="1" spc="-8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Последнего</a:t>
            </a:r>
            <a:r>
              <a:rPr sz="1600" b="1" spc="-4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звонка</a:t>
            </a:r>
            <a:r>
              <a:rPr sz="1600" b="1" spc="-2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-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2 </a:t>
            </a:r>
            <a:r>
              <a:rPr sz="1600" b="1" spc="1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часа;</a:t>
            </a:r>
          </a:p>
          <a:p>
            <a:pPr marL="374903" marR="0">
              <a:lnSpc>
                <a:spcPts val="1780"/>
              </a:lnSpc>
              <a:spcBef>
                <a:spcPts val="140"/>
              </a:spcBef>
              <a:spcAft>
                <a:spcPts val="0"/>
              </a:spcAft>
            </a:pPr>
            <a:r>
              <a:rPr sz="1600" b="1" spc="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Фестиваль</a:t>
            </a:r>
            <a:r>
              <a:rPr sz="1600" b="1" spc="-8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проектов</a:t>
            </a:r>
            <a:r>
              <a:rPr sz="1600" b="1" spc="-2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-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2 </a:t>
            </a:r>
            <a:r>
              <a:rPr sz="1600" b="1" spc="1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часа.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23316" y="4581790"/>
            <a:ext cx="11164574" cy="5080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spc="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5.</a:t>
            </a:r>
            <a:r>
              <a:rPr sz="1600" b="1" spc="38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Подсчитываем</a:t>
            </a:r>
            <a:r>
              <a:rPr sz="1600" b="1" spc="-7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объем</a:t>
            </a:r>
            <a:r>
              <a:rPr sz="1600" b="1" spc="-2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часов,</a:t>
            </a:r>
            <a:r>
              <a:rPr sz="1600" b="1" spc="-6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который</a:t>
            </a:r>
            <a:r>
              <a:rPr sz="1600" b="1" spc="-2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отвели</a:t>
            </a:r>
            <a:r>
              <a:rPr sz="1600" b="1" spc="-5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на</a:t>
            </a:r>
            <a:r>
              <a:rPr sz="1600" b="1" spc="-1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мероприятия.</a:t>
            </a:r>
            <a:r>
              <a:rPr sz="1600" b="1" spc="-8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Проверяем,</a:t>
            </a:r>
            <a:r>
              <a:rPr sz="1600" b="1" spc="-5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чтобы</a:t>
            </a:r>
            <a:r>
              <a:rPr sz="1600" b="1" spc="-4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 сумме</a:t>
            </a:r>
            <a:r>
              <a:rPr sz="1600" b="1" spc="-5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</a:t>
            </a:r>
            <a:r>
              <a:rPr sz="1600" b="1" spc="1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часами</a:t>
            </a:r>
            <a:r>
              <a:rPr sz="1600" b="1" spc="-9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классных</a:t>
            </a:r>
            <a:r>
              <a:rPr sz="1600" b="1" spc="-8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часов</a:t>
            </a:r>
            <a:r>
              <a:rPr sz="1600" b="1" spc="-4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</a:t>
            </a:r>
          </a:p>
          <a:p>
            <a:pPr marL="1823338" marR="0">
              <a:lnSpc>
                <a:spcPts val="1780"/>
              </a:lnSpc>
              <a:spcBef>
                <a:spcPts val="139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внеурочных</a:t>
            </a:r>
            <a:r>
              <a:rPr sz="1600" b="1" spc="-4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курсов</a:t>
            </a:r>
            <a:r>
              <a:rPr sz="1600" b="1" spc="-6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он</a:t>
            </a:r>
            <a:r>
              <a:rPr sz="1600" b="1" spc="-1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не</a:t>
            </a:r>
            <a:r>
              <a:rPr sz="1600" b="1" spc="-1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превышал</a:t>
            </a:r>
            <a:r>
              <a:rPr sz="1600" b="1" spc="-8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выделенной</a:t>
            </a:r>
            <a:r>
              <a:rPr sz="1600" b="1" spc="-6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предварительно</a:t>
            </a:r>
            <a:r>
              <a:rPr sz="1600" b="1" spc="-7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месячной</a:t>
            </a:r>
            <a:r>
              <a:rPr sz="1600" b="1" spc="-8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нормы.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90826" y="5650734"/>
            <a:ext cx="7873825" cy="1087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255" marR="0">
              <a:lnSpc>
                <a:spcPts val="1541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Часы, </a:t>
            </a:r>
            <a:r>
              <a:rPr sz="1400" b="1" spc="-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отведенные</a:t>
            </a:r>
            <a:r>
              <a:rPr sz="1400" b="1" spc="12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spc="-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на</a:t>
            </a:r>
            <a:r>
              <a:rPr sz="1400" b="1" spc="4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spc="-1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внеурочную</a:t>
            </a:r>
            <a:r>
              <a:rPr sz="1400" b="1" spc="1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деятельность,</a:t>
            </a:r>
            <a:r>
              <a:rPr sz="1400" b="1" spc="12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используются</a:t>
            </a:r>
            <a:r>
              <a:rPr sz="1400" b="1" spc="10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для</a:t>
            </a:r>
            <a:r>
              <a:rPr sz="1400" b="1" spc="2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spc="-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проведения</a:t>
            </a:r>
            <a:r>
              <a:rPr sz="1400" b="1" spc="10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общественно</a:t>
            </a:r>
          </a:p>
          <a:p>
            <a:pPr marL="100583" marR="0">
              <a:lnSpc>
                <a:spcPts val="1544"/>
              </a:lnSpc>
              <a:spcBef>
                <a:spcPts val="186"/>
              </a:spcBef>
              <a:spcAft>
                <a:spcPts val="0"/>
              </a:spcAft>
            </a:pPr>
            <a:r>
              <a:rPr sz="1400" b="1" spc="-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полезных</a:t>
            </a:r>
            <a:r>
              <a:rPr sz="1400" b="1" spc="9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spc="-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практик,</a:t>
            </a:r>
            <a:r>
              <a:rPr sz="1400" b="1" spc="12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spc="-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исследовательской</a:t>
            </a:r>
            <a:r>
              <a:rPr sz="1400" b="1" spc="10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деятельности,</a:t>
            </a:r>
            <a:r>
              <a:rPr sz="1400" b="1" spc="11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реализации</a:t>
            </a:r>
            <a:r>
              <a:rPr sz="1400" b="1" spc="7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spc="-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образовательных</a:t>
            </a:r>
            <a:r>
              <a:rPr sz="1400" b="1" spc="1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spc="-2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проектов,</a:t>
            </a:r>
          </a:p>
          <a:p>
            <a:pPr marL="405764" marR="0">
              <a:lnSpc>
                <a:spcPts val="1541"/>
              </a:lnSpc>
              <a:spcBef>
                <a:spcPts val="190"/>
              </a:spcBef>
              <a:spcAft>
                <a:spcPts val="0"/>
              </a:spcAft>
            </a:pPr>
            <a:r>
              <a:rPr sz="1400" b="1" spc="-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экскурсий,</a:t>
            </a:r>
            <a:r>
              <a:rPr sz="1400" b="1" spc="10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spc="-4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походов,</a:t>
            </a:r>
            <a:r>
              <a:rPr sz="1400" b="1" spc="18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spc="-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соревнований,</a:t>
            </a:r>
            <a:r>
              <a:rPr sz="1400" b="1" spc="12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посещений</a:t>
            </a:r>
            <a:r>
              <a:rPr sz="1400" b="1" spc="12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spc="-1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театров,</a:t>
            </a:r>
            <a:r>
              <a:rPr sz="1400" b="1" spc="8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музеев и </a:t>
            </a:r>
            <a:r>
              <a:rPr sz="1400" b="1" spc="-1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других</a:t>
            </a:r>
            <a:r>
              <a:rPr sz="1400" b="1" spc="9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spc="-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мероприятий.</a:t>
            </a:r>
          </a:p>
          <a:p>
            <a:pPr marL="427100" marR="0">
              <a:lnSpc>
                <a:spcPts val="1541"/>
              </a:lnSpc>
              <a:spcBef>
                <a:spcPts val="188"/>
              </a:spcBef>
              <a:spcAft>
                <a:spcPts val="0"/>
              </a:spcAft>
            </a:pPr>
            <a:r>
              <a:rPr sz="1400" b="1" spc="-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Допускается</a:t>
            </a:r>
            <a:r>
              <a:rPr sz="1400" b="1" spc="10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перераспределение</a:t>
            </a:r>
            <a:r>
              <a:rPr sz="1400" b="1" spc="13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spc="-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часов</a:t>
            </a:r>
            <a:r>
              <a:rPr sz="1400" b="1" spc="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spc="-1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внеурочной</a:t>
            </a:r>
            <a:r>
              <a:rPr sz="1400" b="1" spc="10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деятельности</a:t>
            </a:r>
            <a:r>
              <a:rPr sz="1400" b="1" spc="12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spc="-1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</a:t>
            </a:r>
            <a:r>
              <a:rPr sz="1400" b="1" spc="4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spc="-3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годам</a:t>
            </a:r>
            <a:r>
              <a:rPr sz="1400" b="1" spc="7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spc="-1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обучения</a:t>
            </a:r>
            <a:r>
              <a:rPr sz="1400" b="1" spc="8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</a:t>
            </a:r>
          </a:p>
          <a:p>
            <a:pPr marL="0" marR="0">
              <a:lnSpc>
                <a:spcPts val="1544"/>
              </a:lnSpc>
              <a:spcBef>
                <a:spcPts val="186"/>
              </a:spcBef>
              <a:spcAft>
                <a:spcPts val="0"/>
              </a:spcAft>
            </a:pPr>
            <a:r>
              <a:rPr sz="1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пределах</a:t>
            </a:r>
            <a:r>
              <a:rPr sz="1400" b="1" spc="5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spc="-3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одного</a:t>
            </a:r>
            <a:r>
              <a:rPr sz="1400" b="1" spc="13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spc="-1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уровня</a:t>
            </a:r>
            <a:r>
              <a:rPr sz="1400" b="1" spc="8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spc="-1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общего</a:t>
            </a:r>
            <a:r>
              <a:rPr sz="1400" b="1" spc="7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spc="-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образования,</a:t>
            </a:r>
            <a:r>
              <a:rPr sz="1400" b="1" spc="12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а </a:t>
            </a:r>
            <a:r>
              <a:rPr sz="1400" b="1" spc="-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также</a:t>
            </a:r>
            <a:r>
              <a:rPr sz="1400" b="1" spc="4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spc="-1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их</a:t>
            </a:r>
            <a:r>
              <a:rPr sz="1400" b="1" spc="4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spc="-1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суммирование</a:t>
            </a:r>
            <a:r>
              <a:rPr sz="1400" b="1" spc="9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 </a:t>
            </a:r>
            <a:r>
              <a:rPr sz="1400" b="1" spc="-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течение</a:t>
            </a:r>
            <a:r>
              <a:rPr sz="1400" b="1" spc="4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spc="-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учебного</a:t>
            </a:r>
            <a:r>
              <a:rPr sz="1400" b="1" spc="6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spc="-3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года.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63294" y="380824"/>
            <a:ext cx="9413283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12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План</a:t>
            </a:r>
            <a:r>
              <a:rPr sz="2800" b="1" i="1" spc="-19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8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внеурочной</a:t>
            </a:r>
            <a:r>
              <a:rPr sz="2800" b="1" i="1" spc="-66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8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деятельности</a:t>
            </a:r>
            <a:r>
              <a:rPr sz="2800" b="1" i="1" spc="-4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8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НОО </a:t>
            </a:r>
            <a:r>
              <a:rPr sz="2800" b="1" i="1" spc="-13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(недельная</a:t>
            </a:r>
            <a:r>
              <a:rPr sz="2800" b="1" i="1" spc="-42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800" b="1" i="1" spc="-13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нагрузка)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82140" y="991924"/>
            <a:ext cx="1224012" cy="23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2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Направление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86834" y="991924"/>
            <a:ext cx="2210019" cy="39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120" marR="0">
              <a:lnSpc>
                <a:spcPts val="154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9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Формы</a:t>
            </a:r>
            <a:r>
              <a:rPr sz="1400" b="1" spc="66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организации</a:t>
            </a:r>
          </a:p>
          <a:p>
            <a:pPr marL="0" marR="0">
              <a:lnSpc>
                <a:spcPts val="1298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7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внеурочной</a:t>
            </a:r>
            <a:r>
              <a:rPr sz="1400" b="1" spc="108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деятельности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498080" y="1003753"/>
            <a:ext cx="2350844" cy="233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1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6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Количество</a:t>
            </a:r>
            <a:r>
              <a:rPr sz="1400" b="1" spc="68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spc="-13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часов</a:t>
            </a:r>
            <a:r>
              <a:rPr sz="1400" b="1" spc="33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в</a:t>
            </a:r>
            <a:r>
              <a:rPr sz="1400" b="1" spc="11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неделю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85316" y="1257626"/>
            <a:ext cx="2210019" cy="233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1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7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внеурочной</a:t>
            </a:r>
            <a:r>
              <a:rPr sz="1400" b="1" spc="108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деятельности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73368" y="1262972"/>
            <a:ext cx="95691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</a:t>
            </a:r>
            <a:r>
              <a:rPr sz="1200" spc="12" dirty="0">
                <a:solidFill>
                  <a:srgbClr val="002060"/>
                </a:solidFill>
                <a:latin typeface="KMIDJT+Times New Roman"/>
                <a:cs typeface="KMIDJT+Times New Roman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«А»,</a:t>
            </a:r>
            <a:r>
              <a:rPr sz="1200" spc="7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1</a:t>
            </a:r>
            <a:r>
              <a:rPr sz="1200" spc="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«Б»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588885" y="1262972"/>
            <a:ext cx="95691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2</a:t>
            </a:r>
            <a:r>
              <a:rPr sz="1200" spc="12" dirty="0">
                <a:solidFill>
                  <a:srgbClr val="002060"/>
                </a:solidFill>
                <a:latin typeface="KMIDJT+Times New Roman"/>
                <a:cs typeface="KMIDJT+Times New Roman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«А»,</a:t>
            </a:r>
            <a:r>
              <a:rPr sz="1200" spc="7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2</a:t>
            </a:r>
            <a:r>
              <a:rPr sz="1200" spc="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«Б»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03894" y="1262972"/>
            <a:ext cx="957174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3</a:t>
            </a:r>
            <a:r>
              <a:rPr sz="1200" spc="12" dirty="0">
                <a:solidFill>
                  <a:srgbClr val="002060"/>
                </a:solidFill>
                <a:latin typeface="KMIDJT+Times New Roman"/>
                <a:cs typeface="KMIDJT+Times New Roman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«А»,</a:t>
            </a:r>
            <a:r>
              <a:rPr sz="1200" spc="7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3</a:t>
            </a:r>
            <a:r>
              <a:rPr sz="1200" spc="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«Б»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020300" y="1262972"/>
            <a:ext cx="95717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4</a:t>
            </a:r>
            <a:r>
              <a:rPr sz="1200" spc="12" dirty="0">
                <a:solidFill>
                  <a:srgbClr val="002060"/>
                </a:solidFill>
                <a:latin typeface="KMIDJT+Times New Roman"/>
                <a:cs typeface="KMIDJT+Times New Roman"/>
              </a:rPr>
              <a:t> </a:t>
            </a:r>
            <a:r>
              <a:rPr sz="1200" spc="-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«А»,</a:t>
            </a:r>
            <a:r>
              <a:rPr sz="1200" spc="7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4</a:t>
            </a:r>
            <a:r>
              <a:rPr sz="1200" spc="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«Б»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269492" y="1729177"/>
            <a:ext cx="2449901" cy="233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1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3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Спортивно</a:t>
            </a:r>
            <a:r>
              <a:rPr sz="1400" b="1" spc="14" dirty="0">
                <a:solidFill>
                  <a:srgbClr val="FFFFFF"/>
                </a:solidFill>
                <a:latin typeface="PKEUSC+Times New Roman Bold"/>
                <a:cs typeface="PKEUSC+Times New Roman Bold"/>
              </a:rPr>
              <a:t>-</a:t>
            </a:r>
            <a:r>
              <a:rPr sz="1400" b="1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оздоровительное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00271" y="1753954"/>
            <a:ext cx="208010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Кружок</a:t>
            </a:r>
            <a:r>
              <a:rPr sz="1200" spc="4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«Юные</a:t>
            </a:r>
            <a:r>
              <a:rPr sz="1200" spc="3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спортсмены»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736080" y="1753954"/>
            <a:ext cx="228600" cy="108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</a:t>
            </a:r>
          </a:p>
          <a:p>
            <a:pPr marL="0" marR="0">
              <a:lnSpc>
                <a:spcPts val="1328"/>
              </a:lnSpc>
              <a:spcBef>
                <a:spcPts val="2084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</a:t>
            </a:r>
          </a:p>
          <a:p>
            <a:pPr marL="0" marR="0">
              <a:lnSpc>
                <a:spcPts val="1328"/>
              </a:lnSpc>
              <a:spcBef>
                <a:spcPts val="2239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951597" y="1753954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66860" y="1753954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0383266" y="1753954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700271" y="2187405"/>
            <a:ext cx="2129479" cy="374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Обучающий</a:t>
            </a:r>
            <a:r>
              <a:rPr sz="1200" spc="7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spc="-2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курс</a:t>
            </a:r>
            <a:r>
              <a:rPr sz="1200" spc="8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«Шахматная</a:t>
            </a:r>
          </a:p>
          <a:p>
            <a:pPr marL="0" marR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азбука»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700271" y="2620856"/>
            <a:ext cx="183961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Секция</a:t>
            </a:r>
            <a:r>
              <a:rPr sz="12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«Народные</a:t>
            </a:r>
            <a:r>
              <a:rPr sz="1200" spc="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игры»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951597" y="2634191"/>
            <a:ext cx="228600" cy="455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2</a:t>
            </a:r>
          </a:p>
          <a:p>
            <a:pPr marL="0" marR="0">
              <a:lnSpc>
                <a:spcPts val="1328"/>
              </a:lnSpc>
              <a:spcBef>
                <a:spcPts val="675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166860" y="2634191"/>
            <a:ext cx="228600" cy="455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2</a:t>
            </a:r>
          </a:p>
          <a:p>
            <a:pPr marL="0" marR="0">
              <a:lnSpc>
                <a:spcPts val="1328"/>
              </a:lnSpc>
              <a:spcBef>
                <a:spcPts val="675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0383266" y="2634191"/>
            <a:ext cx="228600" cy="455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2</a:t>
            </a:r>
          </a:p>
          <a:p>
            <a:pPr marL="0" marR="0">
              <a:lnSpc>
                <a:spcPts val="1328"/>
              </a:lnSpc>
              <a:spcBef>
                <a:spcPts val="675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452372" y="2857572"/>
            <a:ext cx="2078724" cy="233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1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Общеинтеллектуальное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700271" y="2882349"/>
            <a:ext cx="2293466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Научные</a:t>
            </a:r>
            <a:r>
              <a:rPr sz="1200" spc="7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исследования </a:t>
            </a:r>
            <a:r>
              <a:rPr sz="1200" spc="-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«Эрудит»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700271" y="3315147"/>
            <a:ext cx="2320536" cy="207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Кружок</a:t>
            </a:r>
            <a:r>
              <a:rPr sz="1200" spc="4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«Лего</a:t>
            </a: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</a:t>
            </a: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конструирование»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736080" y="3315147"/>
            <a:ext cx="228752" cy="1074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</a:t>
            </a:r>
          </a:p>
          <a:p>
            <a:pPr marL="0" marR="0">
              <a:lnSpc>
                <a:spcPts val="1328"/>
              </a:lnSpc>
              <a:spcBef>
                <a:spcPts val="2083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</a:t>
            </a:r>
          </a:p>
          <a:p>
            <a:pPr marL="0" marR="0">
              <a:lnSpc>
                <a:spcPts val="1328"/>
              </a:lnSpc>
              <a:spcBef>
                <a:spcPts val="2134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507236" y="3724093"/>
            <a:ext cx="1977642" cy="233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1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27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Духовно</a:t>
            </a:r>
            <a:r>
              <a:rPr sz="1400" b="1" spc="-10" dirty="0">
                <a:solidFill>
                  <a:srgbClr val="FFFFFF"/>
                </a:solidFill>
                <a:latin typeface="PKEUSC+Times New Roman Bold"/>
                <a:cs typeface="PKEUSC+Times New Roman Bold"/>
              </a:rPr>
              <a:t>-</a:t>
            </a:r>
            <a:r>
              <a:rPr sz="1400" b="1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нравственное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700271" y="3748870"/>
            <a:ext cx="238079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Кружок</a:t>
            </a:r>
            <a:r>
              <a:rPr sz="1200" spc="4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spc="-2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«Я</a:t>
            </a:r>
            <a:r>
              <a:rPr sz="1200" spc="5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—</a:t>
            </a:r>
            <a:r>
              <a:rPr sz="12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гражданин России»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951597" y="3748870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166860" y="3748870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0383266" y="3748870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930907" y="4157544"/>
            <a:ext cx="1121949" cy="233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1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1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Социальное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700271" y="4182321"/>
            <a:ext cx="2278661" cy="374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Общественно</a:t>
            </a:r>
            <a:r>
              <a:rPr sz="1200" spc="-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полезная</a:t>
            </a:r>
            <a:r>
              <a:rPr sz="1200" spc="-4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практика</a:t>
            </a:r>
          </a:p>
          <a:p>
            <a:pPr marL="0" marR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«Школа</a:t>
            </a:r>
            <a:r>
              <a:rPr sz="1200" spc="7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докторов</a:t>
            </a:r>
            <a:r>
              <a:rPr sz="1200" spc="-5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здоровья»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700271" y="4803478"/>
            <a:ext cx="2480563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Клуб</a:t>
            </a:r>
            <a:r>
              <a:rPr sz="1200" spc="9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проектов</a:t>
            </a:r>
            <a:r>
              <a:rPr sz="1200" spc="-5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spc="-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«Умники</a:t>
            </a:r>
            <a:r>
              <a:rPr sz="1200" spc="3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 умницы»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736080" y="4803478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951597" y="4803478"/>
            <a:ext cx="228600" cy="640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</a:t>
            </a:r>
          </a:p>
          <a:p>
            <a:pPr marL="0" marR="0">
              <a:lnSpc>
                <a:spcPts val="1328"/>
              </a:lnSpc>
              <a:spcBef>
                <a:spcPts val="2084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9166860" y="4803478"/>
            <a:ext cx="228600" cy="640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</a:t>
            </a:r>
          </a:p>
          <a:p>
            <a:pPr marL="0" marR="0">
              <a:lnSpc>
                <a:spcPts val="1328"/>
              </a:lnSpc>
              <a:spcBef>
                <a:spcPts val="2084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0383266" y="4803478"/>
            <a:ext cx="228600" cy="6403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</a:t>
            </a:r>
          </a:p>
          <a:p>
            <a:pPr marL="0" marR="0">
              <a:lnSpc>
                <a:spcPts val="1328"/>
              </a:lnSpc>
              <a:spcBef>
                <a:spcPts val="2084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3700271" y="5236929"/>
            <a:ext cx="2272204" cy="3745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Кружок</a:t>
            </a:r>
            <a:r>
              <a:rPr sz="1200" spc="4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«Разговор</a:t>
            </a:r>
            <a:r>
              <a:rPr sz="1200" spc="-6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 правильном</a:t>
            </a:r>
          </a:p>
          <a:p>
            <a:pPr marL="0" marR="0">
              <a:lnSpc>
                <a:spcPts val="132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питании»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735835" y="5644976"/>
            <a:ext cx="1533571" cy="23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9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Общекультурное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3700271" y="5669753"/>
            <a:ext cx="1812606" cy="207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Кружок</a:t>
            </a:r>
            <a:r>
              <a:rPr sz="1200" spc="4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«Радужный</a:t>
            </a:r>
            <a:r>
              <a:rPr sz="1200" spc="7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мир»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6736080" y="5669753"/>
            <a:ext cx="228752" cy="453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2</a:t>
            </a:r>
          </a:p>
          <a:p>
            <a:pPr marL="0" marR="0">
              <a:lnSpc>
                <a:spcPts val="1328"/>
              </a:lnSpc>
              <a:spcBef>
                <a:spcPts val="657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7951597" y="5669753"/>
            <a:ext cx="228752" cy="453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2</a:t>
            </a:r>
          </a:p>
          <a:p>
            <a:pPr marL="0" marR="0">
              <a:lnSpc>
                <a:spcPts val="1328"/>
              </a:lnSpc>
              <a:spcBef>
                <a:spcPts val="657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9166860" y="5669753"/>
            <a:ext cx="228752" cy="453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2</a:t>
            </a:r>
          </a:p>
          <a:p>
            <a:pPr marL="0" marR="0">
              <a:lnSpc>
                <a:spcPts val="1328"/>
              </a:lnSpc>
              <a:spcBef>
                <a:spcPts val="657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0383266" y="5669753"/>
            <a:ext cx="228752" cy="4531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2</a:t>
            </a:r>
          </a:p>
          <a:p>
            <a:pPr marL="0" marR="0">
              <a:lnSpc>
                <a:spcPts val="1328"/>
              </a:lnSpc>
              <a:spcBef>
                <a:spcPts val="657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700271" y="5915998"/>
            <a:ext cx="2037739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Театральная</a:t>
            </a:r>
            <a:r>
              <a:rPr sz="1200" spc="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spc="-3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студия</a:t>
            </a:r>
            <a:r>
              <a:rPr sz="1200" spc="8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2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«Радуга»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457956" y="6349424"/>
            <a:ext cx="567407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Итого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699504" y="6354638"/>
            <a:ext cx="305104" cy="207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10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7915021" y="6354638"/>
            <a:ext cx="305104" cy="207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10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9130284" y="6354638"/>
            <a:ext cx="305104" cy="207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10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10346690" y="6354638"/>
            <a:ext cx="305104" cy="207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29156" y="248236"/>
            <a:ext cx="8933199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12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План</a:t>
            </a:r>
            <a:r>
              <a:rPr sz="2800" b="1" i="1" spc="-22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8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внеурочной</a:t>
            </a:r>
            <a:r>
              <a:rPr sz="2800" b="1" i="1" spc="-66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8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деятельности</a:t>
            </a:r>
            <a:r>
              <a:rPr sz="2800" b="1" i="1" spc="-42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8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НОО (перспективный)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95488" y="717480"/>
            <a:ext cx="1964141" cy="193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26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FFFFFF"/>
                </a:solidFill>
                <a:latin typeface="KKPBAN+Trebuchet MS Bold"/>
                <a:cs typeface="KKPBAN+Trebuchet MS Bold"/>
              </a:rPr>
              <a:t>Количество часов</a:t>
            </a:r>
            <a:r>
              <a:rPr sz="1050" b="1" spc="-35" dirty="0">
                <a:solidFill>
                  <a:srgbClr val="FFFFFF"/>
                </a:solidFill>
                <a:latin typeface="KKPBAN+Trebuchet MS Bold"/>
                <a:cs typeface="KKPBAN+Trebuchet MS Bold"/>
              </a:rPr>
              <a:t> </a:t>
            </a:r>
            <a:r>
              <a:rPr sz="1050" b="1" dirty="0">
                <a:solidFill>
                  <a:srgbClr val="FFFFFF"/>
                </a:solidFill>
                <a:latin typeface="KKPBAN+Trebuchet MS Bold"/>
                <a:cs typeface="KKPBAN+Trebuchet MS Bold"/>
              </a:rPr>
              <a:t>в неделю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8472" y="775079"/>
            <a:ext cx="2758431" cy="348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Наименование</a:t>
            </a:r>
            <a:r>
              <a:rPr sz="1050" b="1" spc="-58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 </a:t>
            </a:r>
            <a:r>
              <a:rPr sz="1050" b="1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рабочей</a:t>
            </a:r>
            <a:r>
              <a:rPr sz="1050" b="1" spc="-31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 </a:t>
            </a:r>
            <a:r>
              <a:rPr sz="1050" b="1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программы/формы</a:t>
            </a:r>
          </a:p>
          <a:p>
            <a:pPr marL="121920" marR="0">
              <a:lnSpc>
                <a:spcPts val="1169"/>
              </a:lnSpc>
              <a:spcBef>
                <a:spcPts val="52"/>
              </a:spcBef>
              <a:spcAft>
                <a:spcPts val="0"/>
              </a:spcAft>
            </a:pPr>
            <a:r>
              <a:rPr sz="1050" b="1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организации внеурочной</a:t>
            </a:r>
            <a:r>
              <a:rPr sz="1050" b="1" spc="-52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 </a:t>
            </a:r>
            <a:r>
              <a:rPr sz="1050" b="1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деятельности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09472" y="912676"/>
            <a:ext cx="2829304" cy="23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2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Направления</a:t>
            </a:r>
            <a:r>
              <a:rPr sz="1400" b="1" spc="104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spc="-12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развития</a:t>
            </a:r>
            <a:r>
              <a:rPr sz="1400" b="1" spc="103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личности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25966" y="940560"/>
            <a:ext cx="493158" cy="348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868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III</a:t>
            </a:r>
          </a:p>
          <a:p>
            <a:pPr marL="0" marR="0">
              <a:lnSpc>
                <a:spcPts val="1169"/>
              </a:lnSpc>
              <a:spcBef>
                <a:spcPts val="52"/>
              </a:spcBef>
              <a:spcAft>
                <a:spcPts val="0"/>
              </a:spcAft>
            </a:pPr>
            <a:r>
              <a:rPr sz="105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класс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84613" y="940560"/>
            <a:ext cx="301442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IV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64093" y="985754"/>
            <a:ext cx="204709" cy="186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I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421878" y="985754"/>
            <a:ext cx="492085" cy="348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871" marR="0">
              <a:lnSpc>
                <a:spcPts val="1172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II</a:t>
            </a:r>
          </a:p>
          <a:p>
            <a:pPr marL="0" marR="0">
              <a:lnSpc>
                <a:spcPts val="1169"/>
              </a:lnSpc>
              <a:spcBef>
                <a:spcPts val="54"/>
              </a:spcBef>
              <a:spcAft>
                <a:spcPts val="0"/>
              </a:spcAft>
            </a:pPr>
            <a:r>
              <a:rPr sz="105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класс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706100" y="1044192"/>
            <a:ext cx="493447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spc="12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Всего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887077" y="1102104"/>
            <a:ext cx="492085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класс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717536" y="1147824"/>
            <a:ext cx="493158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класс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760976" y="1306319"/>
            <a:ext cx="2309970" cy="827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spc="-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«Урок</a:t>
            </a:r>
            <a:r>
              <a:rPr sz="1050" spc="8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здоровья»</a:t>
            </a:r>
            <a:r>
              <a:rPr sz="1050" spc="8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/спортивное</a:t>
            </a:r>
            <a:r>
              <a:rPr sz="1050" spc="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занятие</a:t>
            </a:r>
          </a:p>
          <a:p>
            <a:pPr marL="396494" marR="0">
              <a:lnSpc>
                <a:spcPts val="1169"/>
              </a:lnSpc>
              <a:spcBef>
                <a:spcPts val="52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«Хореография»/</a:t>
            </a:r>
            <a:r>
              <a:rPr sz="1050" spc="7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spc="-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кружок</a:t>
            </a:r>
          </a:p>
          <a:p>
            <a:pPr marL="518414" marR="0">
              <a:lnSpc>
                <a:spcPts val="1172"/>
              </a:lnSpc>
              <a:spcBef>
                <a:spcPts val="76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«Баскетбол»/секция</a:t>
            </a:r>
          </a:p>
          <a:p>
            <a:pPr marL="548894" marR="0">
              <a:lnSpc>
                <a:spcPts val="1169"/>
              </a:lnSpc>
              <a:spcBef>
                <a:spcPts val="105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«Ритмика»/кружок</a:t>
            </a:r>
          </a:p>
          <a:p>
            <a:pPr marL="106679" marR="0">
              <a:lnSpc>
                <a:spcPts val="1169"/>
              </a:lnSpc>
              <a:spcBef>
                <a:spcPts val="28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«Социокультурные</a:t>
            </a:r>
            <a:r>
              <a:rPr sz="1050" spc="6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истоки»/</a:t>
            </a:r>
            <a:r>
              <a:rPr sz="1050" spc="3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spc="-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курс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741919" y="1467863"/>
            <a:ext cx="443826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1(33)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8446262" y="1467863"/>
            <a:ext cx="443826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1(34)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50731" y="1467863"/>
            <a:ext cx="443826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1(34)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911461" y="1467863"/>
            <a:ext cx="443826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1(34)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0696956" y="1467863"/>
            <a:ext cx="510882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4(135)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304544" y="1524054"/>
            <a:ext cx="2453862" cy="661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3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Спортивно</a:t>
            </a:r>
            <a:r>
              <a:rPr sz="1400" b="1" spc="16" dirty="0">
                <a:solidFill>
                  <a:srgbClr val="FFFFFF"/>
                </a:solidFill>
                <a:latin typeface="PKEUSC+Times New Roman Bold"/>
                <a:cs typeface="PKEUSC+Times New Roman Bold"/>
              </a:rPr>
              <a:t>-</a:t>
            </a:r>
            <a:r>
              <a:rPr sz="1400" b="1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оздоровительное</a:t>
            </a:r>
          </a:p>
          <a:p>
            <a:pPr marL="192023" marR="0">
              <a:lnSpc>
                <a:spcPts val="1541"/>
              </a:lnSpc>
              <a:spcBef>
                <a:spcPts val="1870"/>
              </a:spcBef>
              <a:spcAft>
                <a:spcPts val="0"/>
              </a:spcAft>
            </a:pPr>
            <a:r>
              <a:rPr sz="1400" b="1" spc="-27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Духовно</a:t>
            </a:r>
            <a:r>
              <a:rPr sz="1400" b="1" spc="107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 </a:t>
            </a:r>
            <a:r>
              <a:rPr sz="1400" b="1" dirty="0">
                <a:solidFill>
                  <a:srgbClr val="FFFFFF"/>
                </a:solidFill>
                <a:latin typeface="PKEUSC+Times New Roman Bold"/>
                <a:cs typeface="PKEUSC+Times New Roman Bold"/>
              </a:rPr>
              <a:t>- </a:t>
            </a:r>
            <a:r>
              <a:rPr sz="1400" b="1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нравственное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766304" y="1946781"/>
            <a:ext cx="399167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1(33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446262" y="1946781"/>
            <a:ext cx="443826" cy="403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1(34)</a:t>
            </a:r>
          </a:p>
          <a:p>
            <a:pPr marL="0" marR="0">
              <a:lnSpc>
                <a:spcPts val="1169"/>
              </a:lnSpc>
              <a:spcBef>
                <a:spcPts val="534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2(68)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150731" y="1946781"/>
            <a:ext cx="443826" cy="403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1(34)</a:t>
            </a:r>
          </a:p>
          <a:p>
            <a:pPr marL="0" marR="0">
              <a:lnSpc>
                <a:spcPts val="1169"/>
              </a:lnSpc>
              <a:spcBef>
                <a:spcPts val="534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2(68)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911461" y="1946781"/>
            <a:ext cx="443826" cy="403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1(34)</a:t>
            </a:r>
          </a:p>
          <a:p>
            <a:pPr marL="0" marR="0">
              <a:lnSpc>
                <a:spcPts val="1169"/>
              </a:lnSpc>
              <a:spcBef>
                <a:spcPts val="534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2(68)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696956" y="1946781"/>
            <a:ext cx="510882" cy="403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4(135)</a:t>
            </a:r>
          </a:p>
          <a:p>
            <a:pPr marL="0" marR="0">
              <a:lnSpc>
                <a:spcPts val="1169"/>
              </a:lnSpc>
              <a:spcBef>
                <a:spcPts val="534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8(270)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703064" y="2163189"/>
            <a:ext cx="2427073" cy="506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«Программа</a:t>
            </a:r>
            <a:r>
              <a:rPr sz="1050" spc="4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воспитания</a:t>
            </a:r>
            <a:r>
              <a:rPr sz="1050" spc="-5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обучающихся»</a:t>
            </a:r>
          </a:p>
          <a:p>
            <a:pPr marL="198120" marR="0">
              <a:lnSpc>
                <a:spcPts val="1169"/>
              </a:lnSpc>
              <a:spcBef>
                <a:spcPts val="54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(</a:t>
            </a:r>
            <a:r>
              <a:rPr sz="1050" spc="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КТД,</a:t>
            </a:r>
            <a:r>
              <a:rPr sz="1050" spc="27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экскурсии,</a:t>
            </a:r>
            <a:r>
              <a:rPr sz="1050" spc="2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классный</a:t>
            </a:r>
            <a:r>
              <a:rPr sz="1050" spc="-3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час,</a:t>
            </a:r>
          </a:p>
          <a:p>
            <a:pPr marL="372109" marR="0">
              <a:lnSpc>
                <a:spcPts val="1169"/>
              </a:lnSpc>
              <a:spcBef>
                <a:spcPts val="78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внеклассные</a:t>
            </a:r>
            <a:r>
              <a:rPr sz="1050" spc="-5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мероприятия)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741919" y="2163189"/>
            <a:ext cx="443826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2(66)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346448" y="2668522"/>
            <a:ext cx="3138785" cy="348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«Психологическая</a:t>
            </a:r>
            <a:r>
              <a:rPr sz="1050" spc="28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азбука» / тренинговые занятия</a:t>
            </a:r>
            <a:r>
              <a:rPr sz="1050" spc="23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</a:t>
            </a:r>
          </a:p>
          <a:p>
            <a:pPr marL="1158494" marR="0">
              <a:lnSpc>
                <a:spcPts val="1172"/>
              </a:lnSpc>
              <a:spcBef>
                <a:spcPts val="5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психологом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741919" y="2668522"/>
            <a:ext cx="443826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1(33)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0730484" y="2668522"/>
            <a:ext cx="443826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1(33)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965960" y="2983429"/>
            <a:ext cx="1121949" cy="233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1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1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Социальное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843272" y="2993387"/>
            <a:ext cx="2145281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«Лаборатория</a:t>
            </a:r>
            <a:r>
              <a:rPr sz="1050" spc="7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профессий»/</a:t>
            </a:r>
            <a:r>
              <a:rPr sz="1050" spc="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spc="-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кружок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9911461" y="2993387"/>
            <a:ext cx="443826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1(34)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0730484" y="2993387"/>
            <a:ext cx="443826" cy="403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1(34)</a:t>
            </a:r>
          </a:p>
          <a:p>
            <a:pPr marL="0" marR="0">
              <a:lnSpc>
                <a:spcPts val="1169"/>
              </a:lnSpc>
              <a:spcBef>
                <a:spcPts val="534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1(34)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269738" y="3209796"/>
            <a:ext cx="1295279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«Дорожная</a:t>
            </a:r>
            <a:r>
              <a:rPr sz="1050" spc="5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азбука»/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8446262" y="3209796"/>
            <a:ext cx="443826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1(34)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644517" y="3371721"/>
            <a:ext cx="1270334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занятие</a:t>
            </a:r>
            <a:r>
              <a:rPr sz="1050" spc="-3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spc="1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</a:t>
            </a: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практикум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163566" y="3716145"/>
            <a:ext cx="1506103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«Юный</a:t>
            </a:r>
            <a:r>
              <a:rPr sz="105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эколог»/кружок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741919" y="3716145"/>
            <a:ext cx="443826" cy="94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1(33)</a:t>
            </a:r>
          </a:p>
          <a:p>
            <a:pPr marL="0" marR="0">
              <a:lnSpc>
                <a:spcPts val="1169"/>
              </a:lnSpc>
              <a:spcBef>
                <a:spcPts val="4746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1(33)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0730484" y="3716145"/>
            <a:ext cx="443826" cy="4030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1(33)</a:t>
            </a:r>
          </a:p>
          <a:p>
            <a:pPr marL="0" marR="0">
              <a:lnSpc>
                <a:spcPts val="1169"/>
              </a:lnSpc>
              <a:spcBef>
                <a:spcPts val="534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1(34)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4693920" y="3932553"/>
            <a:ext cx="2443681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«Английский</a:t>
            </a:r>
            <a:r>
              <a:rPr sz="105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 удовольствием»/</a:t>
            </a:r>
            <a:r>
              <a:rPr sz="1050" spc="7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spc="-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кружок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9150731" y="3932553"/>
            <a:ext cx="443826" cy="403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1(34)</a:t>
            </a:r>
          </a:p>
          <a:p>
            <a:pPr marL="0" marR="0">
              <a:lnSpc>
                <a:spcPts val="1169"/>
              </a:lnSpc>
              <a:spcBef>
                <a:spcPts val="536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1(34)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1456944" y="4147239"/>
            <a:ext cx="2141017" cy="234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4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0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Обще</a:t>
            </a:r>
            <a:r>
              <a:rPr sz="1400" b="1" spc="-10" dirty="0">
                <a:solidFill>
                  <a:srgbClr val="FFFFFF"/>
                </a:solidFill>
                <a:latin typeface="PKEUSC+Times New Roman Bold"/>
                <a:cs typeface="PKEUSC+Times New Roman Bold"/>
              </a:rPr>
              <a:t>-</a:t>
            </a:r>
            <a:r>
              <a:rPr sz="1400" b="1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интеллектуальное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218432" y="4149215"/>
            <a:ext cx="3396616" cy="673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7221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«Учусь</a:t>
            </a:r>
            <a:r>
              <a:rPr sz="1050" spc="3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создавать </a:t>
            </a:r>
            <a:r>
              <a:rPr sz="105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проект»/</a:t>
            </a:r>
          </a:p>
          <a:p>
            <a:pPr marL="945133" marR="0">
              <a:lnSpc>
                <a:spcPts val="1169"/>
              </a:lnSpc>
              <a:spcBef>
                <a:spcPts val="52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проектная</a:t>
            </a:r>
            <a:r>
              <a:rPr sz="1050" spc="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деятельность</a:t>
            </a:r>
          </a:p>
          <a:p>
            <a:pPr marL="0" marR="0">
              <a:lnSpc>
                <a:spcPts val="1169"/>
              </a:lnSpc>
              <a:spcBef>
                <a:spcPts val="114"/>
              </a:spcBef>
              <a:spcAft>
                <a:spcPts val="0"/>
              </a:spcAft>
            </a:pPr>
            <a:r>
              <a:rPr sz="1050" spc="-21" dirty="0">
                <a:solidFill>
                  <a:srgbClr val="002060"/>
                </a:solidFill>
                <a:latin typeface="KMIDJT+Times New Roman"/>
                <a:cs typeface="KMIDJT+Times New Roman"/>
              </a:rPr>
              <a:t>«</a:t>
            </a: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РОСТок»</a:t>
            </a:r>
            <a:r>
              <a:rPr sz="1050" spc="8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(развитие,</a:t>
            </a:r>
            <a:r>
              <a:rPr sz="1050" spc="-2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общение. самооценка, творчество)/</a:t>
            </a:r>
          </a:p>
          <a:p>
            <a:pPr marL="1003046" marR="0">
              <a:lnSpc>
                <a:spcPts val="1169"/>
              </a:lnSpc>
              <a:spcBef>
                <a:spcPts val="104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развивающие</a:t>
            </a:r>
            <a:r>
              <a:rPr sz="1050" spc="-6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занятия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8446262" y="4149215"/>
            <a:ext cx="443826" cy="511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1(34)</a:t>
            </a:r>
          </a:p>
          <a:p>
            <a:pPr marL="0" marR="0">
              <a:lnSpc>
                <a:spcPts val="1169"/>
              </a:lnSpc>
              <a:spcBef>
                <a:spcPts val="1336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1(34)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9911461" y="4149215"/>
            <a:ext cx="443826" cy="511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1(34)</a:t>
            </a:r>
          </a:p>
          <a:p>
            <a:pPr marL="0" marR="0">
              <a:lnSpc>
                <a:spcPts val="1169"/>
              </a:lnSpc>
              <a:spcBef>
                <a:spcPts val="1336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1(34)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0696956" y="4149215"/>
            <a:ext cx="510882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3(102)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9150731" y="4473827"/>
            <a:ext cx="443826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1(34)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10696956" y="4473827"/>
            <a:ext cx="510882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4(135)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273294" y="4910308"/>
            <a:ext cx="1305509" cy="1869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«Шахматы»/кружок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7741919" y="4910308"/>
            <a:ext cx="444219" cy="403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1(33)</a:t>
            </a:r>
          </a:p>
          <a:p>
            <a:pPr marL="0" marR="0">
              <a:lnSpc>
                <a:spcPts val="1169"/>
              </a:lnSpc>
              <a:spcBef>
                <a:spcPts val="537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1(33)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8446262" y="4910308"/>
            <a:ext cx="444219" cy="403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1(34)</a:t>
            </a:r>
          </a:p>
          <a:p>
            <a:pPr marL="0" marR="0">
              <a:lnSpc>
                <a:spcPts val="1169"/>
              </a:lnSpc>
              <a:spcBef>
                <a:spcPts val="537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1(34)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9150731" y="4910308"/>
            <a:ext cx="444219" cy="403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1(34)</a:t>
            </a:r>
          </a:p>
          <a:p>
            <a:pPr marL="0" marR="0">
              <a:lnSpc>
                <a:spcPts val="1169"/>
              </a:lnSpc>
              <a:spcBef>
                <a:spcPts val="537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1(34)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9911461" y="4910308"/>
            <a:ext cx="444219" cy="403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1(34)</a:t>
            </a:r>
          </a:p>
          <a:p>
            <a:pPr marL="0" marR="0">
              <a:lnSpc>
                <a:spcPts val="1169"/>
              </a:lnSpc>
              <a:spcBef>
                <a:spcPts val="537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1(34)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10696956" y="4910308"/>
            <a:ext cx="511024" cy="403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4(135)</a:t>
            </a:r>
          </a:p>
          <a:p>
            <a:pPr marL="0" marR="0">
              <a:lnSpc>
                <a:spcPts val="1169"/>
              </a:lnSpc>
              <a:spcBef>
                <a:spcPts val="537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4(135)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4980432" y="5127369"/>
            <a:ext cx="1873325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«Школа</a:t>
            </a:r>
            <a:r>
              <a:rPr sz="1050" spc="4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занимательных</a:t>
            </a:r>
            <a:r>
              <a:rPr sz="1050" spc="-7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наук»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010912" y="5343505"/>
            <a:ext cx="1817780" cy="987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4094" marR="0">
              <a:lnSpc>
                <a:spcPts val="117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«Рукоделие»/кружок</a:t>
            </a:r>
          </a:p>
          <a:p>
            <a:pPr marL="0" marR="0">
              <a:lnSpc>
                <a:spcPts val="1169"/>
              </a:lnSpc>
              <a:spcBef>
                <a:spcPts val="54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«Весёлый</a:t>
            </a:r>
            <a:r>
              <a:rPr sz="1050" spc="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карандаш»/кружок</a:t>
            </a:r>
          </a:p>
          <a:p>
            <a:pPr marL="119126" marR="0">
              <a:lnSpc>
                <a:spcPts val="1169"/>
              </a:lnSpc>
              <a:spcBef>
                <a:spcPts val="78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«Весёлые</a:t>
            </a:r>
            <a:r>
              <a:rPr sz="1050" spc="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нотки»/кружок</a:t>
            </a:r>
          </a:p>
          <a:p>
            <a:pPr marL="79502" marR="0">
              <a:lnSpc>
                <a:spcPts val="1169"/>
              </a:lnSpc>
              <a:spcBef>
                <a:spcPts val="102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 </a:t>
            </a:r>
            <a:r>
              <a:rPr sz="105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Хоровое</a:t>
            </a:r>
            <a:r>
              <a:rPr sz="1050" spc="7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пение»</a:t>
            </a:r>
            <a:r>
              <a:rPr sz="1050" spc="-2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/кружок</a:t>
            </a:r>
          </a:p>
          <a:p>
            <a:pPr marL="170941" marR="0">
              <a:lnSpc>
                <a:spcPts val="1169"/>
              </a:lnSpc>
              <a:spcBef>
                <a:spcPts val="28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«Театральный </a:t>
            </a:r>
            <a:r>
              <a:rPr sz="105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кружок»</a:t>
            </a:r>
          </a:p>
          <a:p>
            <a:pPr marL="161797" marR="0">
              <a:lnSpc>
                <a:spcPts val="1169"/>
              </a:lnSpc>
              <a:spcBef>
                <a:spcPts val="92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«Краеведение»/</a:t>
            </a:r>
            <a:r>
              <a:rPr sz="1050" spc="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050" spc="-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кружок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7741919" y="5505575"/>
            <a:ext cx="443826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1(33)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8446262" y="5505575"/>
            <a:ext cx="443826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1(34)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9150731" y="5505575"/>
            <a:ext cx="443826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1(34)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10696956" y="5505575"/>
            <a:ext cx="510882" cy="186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3(101)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770253" y="5562037"/>
            <a:ext cx="1531194" cy="233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1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9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Общекультурное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9911461" y="6144436"/>
            <a:ext cx="443826" cy="508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1(34)</a:t>
            </a:r>
          </a:p>
          <a:p>
            <a:pPr marL="79247" marR="0">
              <a:lnSpc>
                <a:spcPts val="1169"/>
              </a:lnSpc>
              <a:spcBef>
                <a:spcPts val="4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10</a:t>
            </a:r>
          </a:p>
          <a:p>
            <a:pPr marL="0" marR="0">
              <a:lnSpc>
                <a:spcPts val="1169"/>
              </a:lnSpc>
              <a:spcBef>
                <a:spcPts val="102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(340)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10696956" y="6144436"/>
            <a:ext cx="510882" cy="508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27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1(34)</a:t>
            </a:r>
          </a:p>
          <a:p>
            <a:pPr marL="112775" marR="0">
              <a:lnSpc>
                <a:spcPts val="1169"/>
              </a:lnSpc>
              <a:spcBef>
                <a:spcPts val="4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40</a:t>
            </a:r>
          </a:p>
          <a:p>
            <a:pPr marL="0" marR="0">
              <a:lnSpc>
                <a:spcPts val="1169"/>
              </a:lnSpc>
              <a:spcBef>
                <a:spcPts val="102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(1350)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3910838" y="6309102"/>
            <a:ext cx="633808" cy="2338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41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28" dirty="0">
                <a:solidFill>
                  <a:srgbClr val="FFFFFF"/>
                </a:solidFill>
                <a:latin typeface="FOJEDP+Times New Roman Bold"/>
                <a:cs typeface="FOJEDP+Times New Roman Bold"/>
              </a:rPr>
              <a:t>Итого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7741919" y="6304456"/>
            <a:ext cx="443826" cy="348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248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10</a:t>
            </a:r>
          </a:p>
          <a:p>
            <a:pPr marL="0" marR="0">
              <a:lnSpc>
                <a:spcPts val="1169"/>
              </a:lnSpc>
              <a:spcBef>
                <a:spcPts val="52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(330)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8446262" y="6304456"/>
            <a:ext cx="443826" cy="348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247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10</a:t>
            </a:r>
          </a:p>
          <a:p>
            <a:pPr marL="0" marR="0">
              <a:lnSpc>
                <a:spcPts val="1169"/>
              </a:lnSpc>
              <a:spcBef>
                <a:spcPts val="52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(340)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9150731" y="6304456"/>
            <a:ext cx="443826" cy="348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247" marR="0">
              <a:lnSpc>
                <a:spcPts val="116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10</a:t>
            </a:r>
          </a:p>
          <a:p>
            <a:pPr marL="0" marR="0">
              <a:lnSpc>
                <a:spcPts val="1169"/>
              </a:lnSpc>
              <a:spcBef>
                <a:spcPts val="52"/>
              </a:spcBef>
              <a:spcAft>
                <a:spcPts val="0"/>
              </a:spcAft>
            </a:pPr>
            <a:r>
              <a:rPr sz="105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(340)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3432" y="260648"/>
            <a:ext cx="8972954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4"/>
              </a:lnSpc>
              <a:spcBef>
                <a:spcPts val="0"/>
              </a:spcBef>
              <a:spcAft>
                <a:spcPts val="0"/>
              </a:spcAft>
            </a:pP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План</a:t>
            </a:r>
            <a:r>
              <a:rPr sz="3200" b="1" i="1" spc="17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2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внеурочной</a:t>
            </a: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4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деятельности</a:t>
            </a:r>
            <a:r>
              <a:rPr sz="3200" b="1" i="1" spc="49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ООО,</a:t>
            </a:r>
            <a:r>
              <a:rPr sz="3200" b="1" i="1" spc="4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СОО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7207" y="1152790"/>
            <a:ext cx="6009493" cy="264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Система</a:t>
            </a:r>
            <a:r>
              <a:rPr sz="1600" b="1" spc="-5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внеурочной</a:t>
            </a:r>
            <a:r>
              <a:rPr sz="1600" b="1" spc="-4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деятельности</a:t>
            </a:r>
            <a:r>
              <a:rPr sz="1600" b="1" spc="-11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ООО</a:t>
            </a:r>
            <a:r>
              <a:rPr sz="1600" b="1" spc="41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spc="-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может</a:t>
            </a:r>
            <a:r>
              <a:rPr sz="1600" spc="5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включать</a:t>
            </a:r>
            <a:r>
              <a:rPr sz="1600" spc="-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</a:t>
            </a:r>
            <a:r>
              <a:rPr sz="1600" spc="-2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себя: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7207" y="1499990"/>
            <a:ext cx="9337918" cy="7036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250" spc="1303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600" b="1" spc="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план</a:t>
            </a:r>
            <a:r>
              <a:rPr sz="1600" b="1" spc="-4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организации</a:t>
            </a:r>
            <a:r>
              <a:rPr sz="1600" b="1" spc="-8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деятельности</a:t>
            </a:r>
            <a:r>
              <a:rPr sz="1600" b="1" spc="-8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ученических</a:t>
            </a:r>
            <a:r>
              <a:rPr sz="1600" b="1" spc="-8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сообществ</a:t>
            </a:r>
            <a:r>
              <a:rPr sz="1600" b="1" spc="-3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(подростковых</a:t>
            </a:r>
            <a:r>
              <a:rPr sz="1600" spc="-4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коллективов), в</a:t>
            </a:r>
            <a:r>
              <a:rPr sz="1600" spc="-2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-3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том</a:t>
            </a:r>
            <a:r>
              <a:rPr sz="1600" spc="5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числе</a:t>
            </a:r>
          </a:p>
          <a:p>
            <a:pPr marL="344728" marR="0">
              <a:lnSpc>
                <a:spcPts val="173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ученических классов,</a:t>
            </a:r>
            <a:r>
              <a:rPr sz="1600" spc="-6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разновозрастных</a:t>
            </a:r>
            <a:r>
              <a:rPr sz="1600" spc="-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объединений</a:t>
            </a:r>
            <a:r>
              <a:rPr sz="1600" spc="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по интересам,</a:t>
            </a:r>
            <a:r>
              <a:rPr sz="1600" spc="-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клубов;</a:t>
            </a:r>
            <a:r>
              <a:rPr sz="1600" spc="2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детских,</a:t>
            </a:r>
            <a:r>
              <a:rPr sz="160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подростковых</a:t>
            </a:r>
            <a:r>
              <a:rPr sz="1600" spc="-4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</a:t>
            </a:r>
          </a:p>
          <a:p>
            <a:pPr marL="344728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sz="1600" spc="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юношеских</a:t>
            </a:r>
            <a:r>
              <a:rPr sz="1600" spc="-2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общественных</a:t>
            </a:r>
            <a:r>
              <a:rPr sz="1600" spc="-3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объединений,</a:t>
            </a:r>
            <a:r>
              <a:rPr sz="1600" spc="4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организаций</a:t>
            </a:r>
            <a:r>
              <a:rPr sz="16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</a:t>
            </a:r>
            <a:r>
              <a:rPr sz="1600" spc="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-2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т.д.)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7207" y="2286628"/>
            <a:ext cx="9588390" cy="7036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250" spc="1303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600" b="1" spc="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план</a:t>
            </a:r>
            <a:r>
              <a:rPr sz="1600" b="1" spc="-4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внеурочной</a:t>
            </a:r>
            <a:r>
              <a:rPr sz="1600" b="1" spc="-4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деятельности</a:t>
            </a:r>
            <a:r>
              <a:rPr sz="1600" b="1" spc="-7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</a:t>
            </a:r>
            <a:r>
              <a:rPr sz="1600" b="1" spc="-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учебным</a:t>
            </a:r>
            <a:r>
              <a:rPr sz="1600" b="1" spc="-8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предметам</a:t>
            </a:r>
            <a:r>
              <a:rPr sz="1600" b="1" spc="-3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образовательной</a:t>
            </a:r>
            <a:r>
              <a:rPr sz="1600" spc="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программы</a:t>
            </a:r>
            <a:r>
              <a:rPr sz="16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(предметные</a:t>
            </a:r>
          </a:p>
          <a:p>
            <a:pPr marL="344728" marR="0">
              <a:lnSpc>
                <a:spcPts val="173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кружки, </a:t>
            </a:r>
            <a:r>
              <a:rPr sz="16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факультативы,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ученические </a:t>
            </a:r>
            <a:r>
              <a:rPr sz="16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научные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общества,</a:t>
            </a:r>
            <a:r>
              <a:rPr sz="1600" spc="-3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школьные</a:t>
            </a:r>
            <a:r>
              <a:rPr sz="1600" spc="-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олимпиады по</a:t>
            </a:r>
            <a:r>
              <a:rPr sz="1600" spc="-3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предметам</a:t>
            </a:r>
            <a:r>
              <a:rPr sz="1600" spc="2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программы</a:t>
            </a:r>
          </a:p>
          <a:p>
            <a:pPr marL="344728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основной</a:t>
            </a:r>
            <a:r>
              <a:rPr sz="1600" spc="-1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школы);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7207" y="3070871"/>
            <a:ext cx="9288454" cy="703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0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250" spc="1303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600" b="1" spc="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план</a:t>
            </a:r>
            <a:r>
              <a:rPr sz="1600" b="1" spc="-4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организационного</a:t>
            </a:r>
            <a:r>
              <a:rPr sz="1600" b="1" spc="-5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обеспечения</a:t>
            </a:r>
            <a:r>
              <a:rPr sz="1600" b="1" spc="-9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учебной</a:t>
            </a:r>
            <a:r>
              <a:rPr sz="1600" b="1" spc="-8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деятельности</a:t>
            </a:r>
            <a:r>
              <a:rPr sz="1600" b="1" spc="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(ведение организационной</a:t>
            </a:r>
            <a:r>
              <a:rPr sz="1600" spc="3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 учебной</a:t>
            </a:r>
          </a:p>
          <a:p>
            <a:pPr marL="344728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документации,</a:t>
            </a:r>
            <a:r>
              <a:rPr sz="1600" spc="4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организационные</a:t>
            </a:r>
            <a:r>
              <a:rPr sz="16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собрания,</a:t>
            </a:r>
            <a:r>
              <a:rPr sz="1600" spc="-3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взаимодействие с родителями</a:t>
            </a:r>
            <a:r>
              <a:rPr sz="1600" spc="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по обеспечению</a:t>
            </a:r>
            <a:r>
              <a:rPr sz="1600" spc="3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успешной</a:t>
            </a:r>
          </a:p>
          <a:p>
            <a:pPr marL="344728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реализации</a:t>
            </a:r>
            <a:r>
              <a:rPr sz="1600" spc="-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образовательной программы</a:t>
            </a:r>
            <a:r>
              <a:rPr sz="16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</a:t>
            </a:r>
            <a:r>
              <a:rPr sz="1600" spc="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-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т.д.);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7207" y="3857509"/>
            <a:ext cx="8537810" cy="4837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0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250" spc="1303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600" b="1" spc="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план</a:t>
            </a:r>
            <a:r>
              <a:rPr sz="1600" b="1" spc="-4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работы</a:t>
            </a:r>
            <a:r>
              <a:rPr sz="1600" b="1" spc="-6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</a:t>
            </a:r>
            <a:r>
              <a:rPr sz="1600" b="1" spc="-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организации</a:t>
            </a:r>
            <a:r>
              <a:rPr sz="1600" b="1" spc="-8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педагогической</a:t>
            </a:r>
            <a:r>
              <a:rPr sz="1600" b="1" spc="-7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поддержки</a:t>
            </a:r>
            <a:r>
              <a:rPr sz="1600" b="1" spc="-2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обучающихся</a:t>
            </a:r>
            <a:r>
              <a:rPr sz="1600" b="1" spc="-2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(проектирование</a:t>
            </a:r>
          </a:p>
          <a:p>
            <a:pPr marL="344728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индивидуальных</a:t>
            </a:r>
            <a:r>
              <a:rPr sz="1600" spc="-2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образовательных</a:t>
            </a:r>
            <a:r>
              <a:rPr sz="1600" spc="-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маршрутов,</a:t>
            </a:r>
            <a:r>
              <a:rPr sz="1600" spc="-3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работа тьюторов,</a:t>
            </a:r>
            <a:r>
              <a:rPr sz="1600" spc="-3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педагогов</a:t>
            </a:r>
            <a:r>
              <a:rPr sz="16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</a:t>
            </a:r>
            <a:r>
              <a:rPr sz="16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психологов);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67207" y="4424818"/>
            <a:ext cx="9657157" cy="922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0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250" spc="1303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600" b="1" spc="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план</a:t>
            </a:r>
            <a:r>
              <a:rPr sz="1600" b="1" spc="-4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работы</a:t>
            </a:r>
            <a:r>
              <a:rPr sz="1600" b="1" spc="-6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</a:t>
            </a:r>
            <a:r>
              <a:rPr sz="1600" b="1" spc="-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обеспечению</a:t>
            </a:r>
            <a:r>
              <a:rPr sz="1600" b="1" spc="-9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благополучия</a:t>
            </a:r>
            <a:r>
              <a:rPr sz="1600" b="1" spc="-8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обучающихся</a:t>
            </a:r>
            <a:r>
              <a:rPr sz="1600" b="1" spc="-6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 пространстве</a:t>
            </a:r>
            <a:r>
              <a:rPr sz="1600" b="1" spc="-6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общеобразовательной</a:t>
            </a:r>
          </a:p>
          <a:p>
            <a:pPr marL="344728" marR="0">
              <a:lnSpc>
                <a:spcPts val="172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школы</a:t>
            </a:r>
            <a:r>
              <a:rPr sz="1600" b="1" spc="-4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(безопасности</a:t>
            </a:r>
            <a:r>
              <a:rPr sz="1600" spc="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жизни</a:t>
            </a:r>
            <a:r>
              <a:rPr sz="1600" spc="1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 здоровья</a:t>
            </a:r>
            <a:r>
              <a:rPr sz="1600" spc="-3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школьников,</a:t>
            </a:r>
            <a:r>
              <a:rPr sz="1600" spc="-7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безопасных межличностных отношений</a:t>
            </a:r>
            <a:r>
              <a:rPr sz="1600" spc="4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 учебных</a:t>
            </a:r>
          </a:p>
          <a:p>
            <a:pPr marL="344728" marR="0">
              <a:lnSpc>
                <a:spcPts val="172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группах,</a:t>
            </a:r>
            <a:r>
              <a:rPr sz="1600" spc="4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профилактики</a:t>
            </a:r>
            <a:r>
              <a:rPr sz="1600" spc="-3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неуспеваемости,</a:t>
            </a:r>
            <a:r>
              <a:rPr sz="1600" spc="6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профилактики</a:t>
            </a:r>
            <a:r>
              <a:rPr sz="1600" spc="-3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различных</a:t>
            </a:r>
            <a:r>
              <a:rPr sz="1600" spc="-2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рисков,</a:t>
            </a:r>
            <a:r>
              <a:rPr sz="1600" spc="-7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возникающих</a:t>
            </a:r>
            <a:r>
              <a:rPr sz="1600" spc="-4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 </a:t>
            </a:r>
            <a:r>
              <a:rPr sz="1600" spc="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процессе</a:t>
            </a:r>
          </a:p>
          <a:p>
            <a:pPr marL="344728" marR="0">
              <a:lnSpc>
                <a:spcPts val="173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взаимодействия школьника,</a:t>
            </a:r>
            <a:r>
              <a:rPr sz="1600" spc="-5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 окружающей</a:t>
            </a:r>
            <a:r>
              <a:rPr sz="1600" spc="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средой, социальной</a:t>
            </a:r>
            <a:r>
              <a:rPr sz="1600" spc="-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защиты</a:t>
            </a:r>
            <a:r>
              <a:rPr sz="1600" spc="-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учащихся);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7207" y="5427864"/>
            <a:ext cx="3866488" cy="2642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0"/>
              </a:lnSpc>
              <a:spcBef>
                <a:spcPts val="0"/>
              </a:spcBef>
              <a:spcAft>
                <a:spcPts val="0"/>
              </a:spcAft>
            </a:pPr>
            <a:r>
              <a:rPr sz="125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250" spc="1303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600" b="1" spc="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план</a:t>
            </a:r>
            <a:r>
              <a:rPr sz="1600" b="1" spc="-4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воспитательных</a:t>
            </a:r>
            <a:r>
              <a:rPr sz="1600" b="1" spc="-7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мероприятий.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92480" y="5775641"/>
            <a:ext cx="9703928" cy="611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9975" marR="0">
              <a:lnSpc>
                <a:spcPts val="178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Организация</a:t>
            </a:r>
            <a:r>
              <a:rPr sz="160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1600" spc="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</a:t>
            </a:r>
            <a:r>
              <a:rPr sz="1600" spc="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предусматривает</a:t>
            </a:r>
            <a:r>
              <a:rPr sz="1600" spc="-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использование </a:t>
            </a:r>
            <a:r>
              <a:rPr sz="16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каникулярного</a:t>
            </a:r>
            <a:r>
              <a:rPr sz="1600" spc="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времени,</a:t>
            </a:r>
          </a:p>
          <a:p>
            <a:pPr marL="0" marR="0">
              <a:lnSpc>
                <a:spcPts val="1783"/>
              </a:lnSpc>
              <a:spcBef>
                <a:spcPts val="903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гибкость</a:t>
            </a:r>
            <a:r>
              <a:rPr sz="1600" spc="-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 распределении</a:t>
            </a:r>
            <a:r>
              <a:rPr sz="1600" spc="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нагрузки</a:t>
            </a:r>
            <a:r>
              <a:rPr sz="1600" spc="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при</a:t>
            </a:r>
            <a:r>
              <a:rPr sz="1600" spc="-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spc="-2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подготовке</a:t>
            </a:r>
            <a:r>
              <a:rPr sz="1600" spc="6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воспитательных</a:t>
            </a:r>
            <a:r>
              <a:rPr sz="1600" spc="-5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мероприятий</a:t>
            </a:r>
            <a:r>
              <a:rPr sz="16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</a:t>
            </a:r>
            <a:r>
              <a:rPr sz="1600" spc="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общих</a:t>
            </a:r>
            <a:r>
              <a:rPr sz="1600" spc="-2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коллективных дел.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5400" y="411424"/>
            <a:ext cx="9596693" cy="1011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4"/>
              </a:lnSpc>
              <a:spcBef>
                <a:spcPts val="0"/>
              </a:spcBef>
              <a:spcAft>
                <a:spcPts val="0"/>
              </a:spcAft>
            </a:pP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Пример</a:t>
            </a:r>
            <a:r>
              <a:rPr sz="3200" b="1" i="1" spc="25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8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расчета</a:t>
            </a:r>
            <a:r>
              <a:rPr sz="3200" b="1" i="1" spc="38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7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часов</a:t>
            </a: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для</a:t>
            </a:r>
            <a:r>
              <a:rPr sz="3200" b="1" i="1" spc="12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плана</a:t>
            </a:r>
            <a:r>
              <a:rPr sz="3200" b="1" i="1" spc="44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4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внеурочной</a:t>
            </a:r>
          </a:p>
          <a:p>
            <a:pPr marL="2246630" marR="0">
              <a:lnSpc>
                <a:spcPts val="3537"/>
              </a:lnSpc>
              <a:spcBef>
                <a:spcPts val="640"/>
              </a:spcBef>
              <a:spcAft>
                <a:spcPts val="0"/>
              </a:spcAft>
            </a:pPr>
            <a:r>
              <a:rPr sz="3200" b="1" i="1" spc="-13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деятельности</a:t>
            </a:r>
            <a:r>
              <a:rPr sz="3200" b="1" i="1" spc="49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ООО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8433" y="1665079"/>
            <a:ext cx="9351721" cy="56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Количество</a:t>
            </a:r>
            <a:r>
              <a:rPr sz="1800" spc="8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часов,</a:t>
            </a:r>
            <a:r>
              <a:rPr sz="1800" spc="6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выделяемых</a:t>
            </a:r>
            <a:r>
              <a:rPr sz="1800" spc="7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</a:t>
            </a:r>
            <a:r>
              <a:rPr sz="1800" spc="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внеурочную</a:t>
            </a:r>
            <a:r>
              <a:rPr sz="1800" spc="7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деятельность,</a:t>
            </a:r>
            <a:r>
              <a:rPr sz="1800" spc="6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составляет</a:t>
            </a:r>
            <a:r>
              <a:rPr sz="1800" spc="6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за</a:t>
            </a:r>
            <a:r>
              <a:rPr sz="1800" spc="3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5</a:t>
            </a:r>
            <a:r>
              <a:rPr sz="1800" spc="66" dirty="0">
                <a:solidFill>
                  <a:srgbClr val="002060"/>
                </a:solidFill>
                <a:latin typeface="KMIDJT+Times New Roman"/>
                <a:cs typeface="KMIDJ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лет</a:t>
            </a:r>
            <a:r>
              <a:rPr sz="1800" spc="7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spc="-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обучения</a:t>
            </a:r>
            <a:r>
              <a:rPr sz="1800" spc="7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</a:t>
            </a:r>
          </a:p>
          <a:p>
            <a:pPr marL="0" marR="0">
              <a:lnSpc>
                <a:spcPts val="1993"/>
              </a:lnSpc>
              <a:spcBef>
                <a:spcPts val="168"/>
              </a:spcBef>
              <a:spcAft>
                <a:spcPts val="0"/>
              </a:spcAft>
            </a:pP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этапе</a:t>
            </a:r>
            <a:r>
              <a:rPr sz="1800" spc="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основной</a:t>
            </a:r>
            <a:r>
              <a:rPr sz="1800" spc="-2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spc="-2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школы</a:t>
            </a:r>
            <a:r>
              <a:rPr sz="1800" spc="4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не более</a:t>
            </a:r>
            <a:r>
              <a:rPr sz="1800" spc="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spc="12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1750</a:t>
            </a:r>
            <a:r>
              <a:rPr sz="1800" spc="-42" dirty="0">
                <a:solidFill>
                  <a:srgbClr val="002060"/>
                </a:solidFill>
                <a:latin typeface="KMIDJT+Times New Roman"/>
                <a:cs typeface="KMIDJ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часов, в</a:t>
            </a:r>
            <a:r>
              <a:rPr sz="1800" spc="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spc="-3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год</a:t>
            </a:r>
            <a:r>
              <a:rPr sz="1800" spc="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</a:t>
            </a:r>
            <a:r>
              <a:rPr sz="1800" spc="-17" dirty="0">
                <a:solidFill>
                  <a:srgbClr val="002060"/>
                </a:solidFill>
                <a:latin typeface="KMIDJT+Times New Roman"/>
                <a:cs typeface="KMIDJ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не</a:t>
            </a:r>
            <a:r>
              <a:rPr sz="1800" spc="2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более </a:t>
            </a:r>
            <a:r>
              <a:rPr sz="1800" spc="12" dirty="0">
                <a:solidFill>
                  <a:srgbClr val="002060"/>
                </a:solidFill>
                <a:latin typeface="KMIDJT+Times New Roman"/>
                <a:cs typeface="KMIDJT+Times New Roman"/>
              </a:rPr>
              <a:t>350</a:t>
            </a:r>
            <a:r>
              <a:rPr sz="1800" spc="-42" dirty="0">
                <a:solidFill>
                  <a:srgbClr val="002060"/>
                </a:solidFill>
                <a:latin typeface="KMIDJT+Times New Roman"/>
                <a:cs typeface="KMIDJ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часов</a:t>
            </a: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8433" y="2366644"/>
            <a:ext cx="1317489" cy="29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u="sng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Планируем</a:t>
            </a:r>
            <a:r>
              <a:rPr sz="1800" u="sng" dirty="0">
                <a:solidFill>
                  <a:srgbClr val="002060"/>
                </a:solidFill>
                <a:latin typeface="KMIDJT+Times New Roman"/>
                <a:cs typeface="KMIDJT+Times New Roman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78433" y="2641345"/>
            <a:ext cx="9354210" cy="586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</a:t>
            </a:r>
            <a:r>
              <a:rPr sz="1800" spc="60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деятельность</a:t>
            </a:r>
            <a:r>
              <a:rPr sz="1800" spc="63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ученических</a:t>
            </a:r>
            <a:r>
              <a:rPr sz="1800" spc="62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сообществ</a:t>
            </a:r>
            <a:r>
              <a:rPr sz="1800" spc="60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</a:t>
            </a:r>
            <a:r>
              <a:rPr sz="1800" spc="60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воспитательные</a:t>
            </a:r>
            <a:r>
              <a:rPr sz="1800" spc="6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мероприятия</a:t>
            </a:r>
            <a:r>
              <a:rPr sz="1800" spc="60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целесообразно</a:t>
            </a:r>
          </a:p>
          <a:p>
            <a:pPr marL="0" marR="0">
              <a:lnSpc>
                <a:spcPts val="1993"/>
              </a:lnSpc>
              <a:spcBef>
                <a:spcPts val="334"/>
              </a:spcBef>
              <a:spcAft>
                <a:spcPts val="0"/>
              </a:spcAft>
            </a:pPr>
            <a:r>
              <a:rPr sz="18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еженедельно</a:t>
            </a:r>
            <a:r>
              <a:rPr sz="1800" spc="5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предусмотреть</a:t>
            </a:r>
            <a:r>
              <a:rPr sz="1800" spc="50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2</a:t>
            </a:r>
            <a:r>
              <a:rPr sz="1800" spc="18" dirty="0">
                <a:solidFill>
                  <a:srgbClr val="002060"/>
                </a:solidFill>
                <a:latin typeface="KMIDJT+Times New Roman"/>
                <a:cs typeface="KMIDJ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</a:t>
            </a:r>
            <a:r>
              <a:rPr sz="1800" spc="-17" dirty="0">
                <a:solidFill>
                  <a:srgbClr val="002060"/>
                </a:solidFill>
                <a:latin typeface="KMIDJT+Times New Roman"/>
                <a:cs typeface="KMIDJ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3</a:t>
            </a:r>
            <a:r>
              <a:rPr sz="1800" spc="18" dirty="0">
                <a:solidFill>
                  <a:srgbClr val="002060"/>
                </a:solidFill>
                <a:latin typeface="KMIDJT+Times New Roman"/>
                <a:cs typeface="KMIDJ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часа</a:t>
            </a: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8433" y="3330447"/>
            <a:ext cx="9352383" cy="879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</a:t>
            </a:r>
            <a:r>
              <a:rPr sz="1800" spc="871" dirty="0">
                <a:solidFill>
                  <a:srgbClr val="002060"/>
                </a:solidFill>
                <a:latin typeface="KMIDJT+Times New Roman"/>
                <a:cs typeface="KMIDJ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при</a:t>
            </a:r>
            <a:r>
              <a:rPr sz="1800" spc="86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spc="-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этом</a:t>
            </a:r>
            <a:r>
              <a:rPr sz="1800" spc="87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при</a:t>
            </a:r>
            <a:r>
              <a:rPr sz="1800" spc="87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spc="-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подготовке</a:t>
            </a:r>
            <a:r>
              <a:rPr sz="1800" spc="89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</a:t>
            </a:r>
            <a:r>
              <a:rPr sz="1800" spc="86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проведении</a:t>
            </a:r>
            <a:r>
              <a:rPr sz="1800" spc="87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коллективных</a:t>
            </a:r>
            <a:r>
              <a:rPr sz="1800" spc="88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дел</a:t>
            </a:r>
            <a:r>
              <a:rPr sz="1800" spc="86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масштаба</a:t>
            </a:r>
            <a:r>
              <a:rPr sz="1800" spc="89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ученического</a:t>
            </a:r>
          </a:p>
          <a:p>
            <a:pPr marL="0" marR="0">
              <a:lnSpc>
                <a:spcPts val="1996"/>
              </a:lnSpc>
              <a:spcBef>
                <a:spcPts val="308"/>
              </a:spcBef>
              <a:spcAft>
                <a:spcPts val="0"/>
              </a:spcAft>
            </a:pPr>
            <a:r>
              <a:rPr sz="1800" spc="-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коллектива</a:t>
            </a:r>
            <a:r>
              <a:rPr sz="1800" spc="14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или</a:t>
            </a:r>
            <a:r>
              <a:rPr sz="1800" spc="13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общешкольных</a:t>
            </a:r>
            <a:r>
              <a:rPr sz="1800" spc="12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мероприятий</a:t>
            </a:r>
            <a:r>
              <a:rPr sz="1800" spc="13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за</a:t>
            </a:r>
            <a:r>
              <a:rPr sz="1800" spc="8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</a:t>
            </a:r>
            <a:r>
              <a:rPr sz="1800" spc="138" dirty="0">
                <a:solidFill>
                  <a:srgbClr val="002060"/>
                </a:solidFill>
                <a:latin typeface="KMIDJT+Times New Roman"/>
                <a:cs typeface="KMIDJ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</a:t>
            </a:r>
            <a:r>
              <a:rPr sz="1800" spc="103" dirty="0">
                <a:solidFill>
                  <a:srgbClr val="002060"/>
                </a:solidFill>
                <a:latin typeface="KMIDJT+Times New Roman"/>
                <a:cs typeface="KMIDJ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2</a:t>
            </a:r>
            <a:r>
              <a:rPr sz="1800" spc="114" dirty="0">
                <a:solidFill>
                  <a:srgbClr val="002060"/>
                </a:solidFill>
                <a:latin typeface="KMIDJT+Times New Roman"/>
                <a:cs typeface="KMIDJ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недели</a:t>
            </a:r>
            <a:r>
              <a:rPr sz="1800" spc="12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может</a:t>
            </a:r>
            <a:r>
              <a:rPr sz="1800" spc="1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быть</a:t>
            </a:r>
            <a:r>
              <a:rPr sz="1800" spc="12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использовано</a:t>
            </a:r>
            <a:r>
              <a:rPr sz="1800" spc="14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spc="-2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до</a:t>
            </a:r>
            <a:r>
              <a:rPr sz="1800" spc="16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20</a:t>
            </a:r>
          </a:p>
          <a:p>
            <a:pPr marL="0" marR="0">
              <a:lnSpc>
                <a:spcPts val="1993"/>
              </a:lnSpc>
              <a:spcBef>
                <a:spcPts val="336"/>
              </a:spcBef>
              <a:spcAft>
                <a:spcPts val="0"/>
              </a:spcAft>
            </a:pP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часов</a:t>
            </a: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8433" y="4467334"/>
            <a:ext cx="8145017" cy="718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 </a:t>
            </a:r>
            <a:r>
              <a:rPr sz="1800" spc="-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внеурочную</a:t>
            </a:r>
            <a:r>
              <a:rPr sz="1800" spc="7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деятельность</a:t>
            </a:r>
            <a:r>
              <a:rPr sz="1800" spc="-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по</a:t>
            </a:r>
            <a:r>
              <a:rPr sz="1800" spc="2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учебным</a:t>
            </a:r>
            <a:r>
              <a:rPr sz="1800" spc="5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предметам</a:t>
            </a:r>
            <a:r>
              <a:rPr sz="1800" spc="46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еженедельно</a:t>
            </a:r>
            <a:r>
              <a:rPr sz="1800" spc="7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 </a:t>
            </a:r>
            <a:r>
              <a:rPr sz="18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от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1 - 2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часа,</a:t>
            </a:r>
          </a:p>
          <a:p>
            <a:pPr marL="0" marR="0">
              <a:lnSpc>
                <a:spcPts val="1993"/>
              </a:lnSpc>
              <a:spcBef>
                <a:spcPts val="1369"/>
              </a:spcBef>
              <a:spcAft>
                <a:spcPts val="0"/>
              </a:spcAft>
            </a:pP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 организационное</a:t>
            </a:r>
            <a:r>
              <a:rPr sz="1800" spc="-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обеспечение</a:t>
            </a:r>
            <a:r>
              <a:rPr sz="1800" spc="3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учебной</a:t>
            </a:r>
            <a:r>
              <a:rPr sz="1800" spc="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</a:t>
            </a:r>
            <a:r>
              <a:rPr sz="1800" spc="3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еженедельно</a:t>
            </a:r>
            <a:r>
              <a:rPr sz="1800" spc="5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</a:t>
            </a:r>
            <a:r>
              <a:rPr sz="1800" spc="463" dirty="0">
                <a:solidFill>
                  <a:srgbClr val="002060"/>
                </a:solidFill>
                <a:latin typeface="KMIDJT+Times New Roman"/>
                <a:cs typeface="KMIDJ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час</a:t>
            </a: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8433" y="5321680"/>
            <a:ext cx="9350581" cy="565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</a:t>
            </a:r>
            <a:r>
              <a:rPr sz="1800" spc="46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осуществление</a:t>
            </a:r>
            <a:r>
              <a:rPr sz="1800" spc="46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педагогической</a:t>
            </a:r>
            <a:r>
              <a:rPr sz="1800" spc="47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поддержки</a:t>
            </a:r>
            <a:r>
              <a:rPr sz="1800" spc="46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социализации</a:t>
            </a:r>
            <a:r>
              <a:rPr sz="1800" spc="46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spc="-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обучающихся</a:t>
            </a:r>
            <a:r>
              <a:rPr sz="1800" spc="49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еженедельно</a:t>
            </a:r>
            <a:r>
              <a:rPr sz="1800" spc="45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1 - 2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часа</a:t>
            </a: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8433" y="6023050"/>
            <a:ext cx="7011442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 обеспечение</a:t>
            </a:r>
            <a:r>
              <a:rPr sz="1800" spc="3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благополучия</a:t>
            </a:r>
            <a:r>
              <a:rPr sz="1800" spc="3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spc="-2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школьника</a:t>
            </a:r>
            <a:r>
              <a:rPr sz="1800" spc="7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еженедельно</a:t>
            </a:r>
            <a:r>
              <a:rPr sz="1800" spc="5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 </a:t>
            </a:r>
            <a:r>
              <a:rPr sz="18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от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1 - 2 </a:t>
            </a:r>
            <a:r>
              <a:rPr sz="18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часа</a:t>
            </a:r>
            <a:r>
              <a:rPr sz="18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9376" y="579382"/>
            <a:ext cx="9938495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18"/>
              </a:lnSpc>
              <a:spcBef>
                <a:spcPts val="0"/>
              </a:spcBef>
              <a:spcAft>
                <a:spcPts val="0"/>
              </a:spcAft>
            </a:pPr>
            <a:r>
              <a:rPr sz="29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Примерная</a:t>
            </a:r>
            <a:r>
              <a:rPr sz="2900" b="1" i="1" spc="-4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900" b="1" i="1" spc="-37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сетка</a:t>
            </a:r>
            <a:r>
              <a:rPr sz="2900" b="1" i="1" spc="52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9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плана</a:t>
            </a:r>
            <a:r>
              <a:rPr sz="2900" b="1" i="1" spc="-2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9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внеурочной</a:t>
            </a:r>
            <a:r>
              <a:rPr sz="2900" b="1" i="1" spc="-52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9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деятельности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50554" y="1904830"/>
            <a:ext cx="528042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Всего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99639" y="2700975"/>
            <a:ext cx="2778318" cy="7947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Деятельность ученических</a:t>
            </a:r>
            <a:r>
              <a:rPr sz="1200" b="1" spc="-15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сообществ</a:t>
            </a:r>
          </a:p>
          <a:p>
            <a:pPr marL="0" marR="0">
              <a:lnSpc>
                <a:spcPts val="1328"/>
              </a:lnSpc>
              <a:spcBef>
                <a:spcPts val="26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1</a:t>
            </a:r>
          </a:p>
          <a:p>
            <a:pPr marL="0" marR="0">
              <a:lnSpc>
                <a:spcPts val="1328"/>
              </a:lnSpc>
              <a:spcBef>
                <a:spcPts val="21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2</a:t>
            </a:r>
          </a:p>
          <a:p>
            <a:pPr marL="0" marR="0">
              <a:lnSpc>
                <a:spcPts val="1328"/>
              </a:lnSpc>
              <a:spcBef>
                <a:spcPts val="264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99639" y="3484583"/>
            <a:ext cx="228600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99639" y="3680018"/>
            <a:ext cx="3821913" cy="2752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31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Курсы</a:t>
            </a:r>
            <a:r>
              <a:rPr sz="1200" b="1" spc="12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внеурочной</a:t>
            </a:r>
            <a:r>
              <a:rPr sz="1200" b="1" spc="-24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деятельности</a:t>
            </a:r>
          </a:p>
          <a:p>
            <a:pPr marL="0" marR="0">
              <a:lnSpc>
                <a:spcPts val="1328"/>
              </a:lnSpc>
              <a:spcBef>
                <a:spcPts val="26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1</a:t>
            </a:r>
          </a:p>
          <a:p>
            <a:pPr marL="0" marR="0">
              <a:lnSpc>
                <a:spcPts val="1328"/>
              </a:lnSpc>
              <a:spcBef>
                <a:spcPts val="21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2</a:t>
            </a:r>
          </a:p>
          <a:p>
            <a:pPr marL="0" marR="0">
              <a:lnSpc>
                <a:spcPts val="1328"/>
              </a:lnSpc>
              <a:spcBef>
                <a:spcPts val="264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Организационное</a:t>
            </a:r>
            <a:r>
              <a:rPr sz="1200" b="1" spc="-43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обеспечение</a:t>
            </a:r>
            <a:r>
              <a:rPr sz="1200" b="1" spc="10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учебной деятельности</a:t>
            </a:r>
          </a:p>
          <a:p>
            <a:pPr marL="0" marR="0">
              <a:lnSpc>
                <a:spcPts val="1328"/>
              </a:lnSpc>
              <a:spcBef>
                <a:spcPts val="212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1</a:t>
            </a:r>
          </a:p>
          <a:p>
            <a:pPr marL="0" marR="0">
              <a:lnSpc>
                <a:spcPts val="1331"/>
              </a:lnSpc>
              <a:spcBef>
                <a:spcPts val="20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2</a:t>
            </a:r>
          </a:p>
          <a:p>
            <a:pPr marL="0" marR="0">
              <a:lnSpc>
                <a:spcPts val="1328"/>
              </a:lnSpc>
              <a:spcBef>
                <a:spcPts val="26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3</a:t>
            </a:r>
          </a:p>
          <a:p>
            <a:pPr marL="0" marR="0">
              <a:lnSpc>
                <a:spcPts val="1328"/>
              </a:lnSpc>
              <a:spcBef>
                <a:spcPts val="212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Обеспечение</a:t>
            </a:r>
            <a:r>
              <a:rPr sz="1200" b="1" spc="10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благополучия </a:t>
            </a:r>
            <a:r>
              <a:rPr sz="1200" b="1" spc="-14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обучающихся</a:t>
            </a:r>
          </a:p>
          <a:p>
            <a:pPr marL="0" marR="0">
              <a:lnSpc>
                <a:spcPts val="1331"/>
              </a:lnSpc>
              <a:spcBef>
                <a:spcPts val="25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1</a:t>
            </a:r>
          </a:p>
          <a:p>
            <a:pPr marL="0" marR="0">
              <a:lnSpc>
                <a:spcPts val="1328"/>
              </a:lnSpc>
              <a:spcBef>
                <a:spcPts val="213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2</a:t>
            </a:r>
          </a:p>
          <a:p>
            <a:pPr marL="0" marR="0">
              <a:lnSpc>
                <a:spcPts val="1328"/>
              </a:lnSpc>
              <a:spcBef>
                <a:spcPts val="21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3</a:t>
            </a:r>
          </a:p>
          <a:p>
            <a:pPr marL="0" marR="0">
              <a:lnSpc>
                <a:spcPts val="1328"/>
              </a:lnSpc>
              <a:spcBef>
                <a:spcPts val="264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План воспитательных</a:t>
            </a:r>
            <a:r>
              <a:rPr sz="1200" b="1" spc="-64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мероприятий</a:t>
            </a:r>
          </a:p>
          <a:p>
            <a:pPr marL="0" marR="0">
              <a:lnSpc>
                <a:spcPts val="1328"/>
              </a:lnSpc>
              <a:spcBef>
                <a:spcPts val="211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1</a:t>
            </a:r>
          </a:p>
          <a:p>
            <a:pPr marL="0" marR="0">
              <a:lnSpc>
                <a:spcPts val="1331"/>
              </a:lnSpc>
              <a:spcBef>
                <a:spcPts val="259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2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035298" y="6421661"/>
            <a:ext cx="646955" cy="206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28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ВСЕГО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9376" y="518722"/>
            <a:ext cx="10022111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7"/>
              </a:lnSpc>
              <a:spcBef>
                <a:spcPts val="0"/>
              </a:spcBef>
              <a:spcAft>
                <a:spcPts val="0"/>
              </a:spcAft>
            </a:pP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План</a:t>
            </a:r>
            <a:r>
              <a:rPr sz="3200" b="1" i="1" spc="29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4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внеурочной</a:t>
            </a: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6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деятельности</a:t>
            </a:r>
            <a:r>
              <a:rPr sz="3200" b="1" i="1" spc="49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СОО</a:t>
            </a:r>
            <a:r>
              <a:rPr sz="3200" b="1" i="1" spc="14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включает: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3303" y="2238926"/>
            <a:ext cx="8772446" cy="3799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KJOTFC+Arial"/>
                <a:cs typeface="KJOTFC+Arial"/>
              </a:rPr>
              <a:t>–</a:t>
            </a:r>
            <a:r>
              <a:rPr sz="2400" spc="713" dirty="0">
                <a:solidFill>
                  <a:srgbClr val="000000"/>
                </a:solidFill>
                <a:latin typeface="KJOTFC+Arial"/>
                <a:cs typeface="KJOTFC+Arial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план организации</a:t>
            </a:r>
            <a:r>
              <a:rPr sz="2400" spc="-4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</a:t>
            </a:r>
            <a:r>
              <a:rPr sz="24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ученических</a:t>
            </a:r>
            <a:r>
              <a:rPr sz="2400" spc="6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сообществ</a:t>
            </a:r>
            <a:r>
              <a:rPr sz="2400" spc="5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-19" dirty="0">
                <a:solidFill>
                  <a:srgbClr val="000000"/>
                </a:solidFill>
                <a:latin typeface="LFOPRT+Times New Roman"/>
                <a:cs typeface="LFOPRT+Times New Roman"/>
              </a:rPr>
              <a:t>(групп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8032" y="2608731"/>
            <a:ext cx="10244936" cy="1107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старшеклассников),</a:t>
            </a:r>
            <a:r>
              <a:rPr sz="2400" spc="27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в </a:t>
            </a:r>
            <a:r>
              <a:rPr sz="2400" spc="-35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том</a:t>
            </a:r>
            <a:r>
              <a:rPr sz="2400" spc="28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числе</a:t>
            </a:r>
            <a:r>
              <a:rPr sz="2400" spc="16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ученических</a:t>
            </a:r>
            <a:r>
              <a:rPr sz="2400" spc="43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классов,</a:t>
            </a:r>
            <a:r>
              <a:rPr sz="2400" spc="17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разновозрастных</a:t>
            </a:r>
          </a:p>
          <a:p>
            <a:pPr marL="0" marR="0">
              <a:lnSpc>
                <a:spcPts val="2657"/>
              </a:lnSpc>
              <a:spcBef>
                <a:spcPts val="17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объединений по</a:t>
            </a:r>
            <a:r>
              <a:rPr sz="2400" spc="-33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интересам,</a:t>
            </a:r>
            <a:r>
              <a:rPr sz="2400" spc="13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клубов;</a:t>
            </a:r>
            <a:r>
              <a:rPr sz="2400" spc="63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юношеских</a:t>
            </a:r>
            <a:r>
              <a:rPr sz="2400" spc="-61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общественных</a:t>
            </a:r>
            <a:r>
              <a:rPr sz="2400" spc="13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объединений,</a:t>
            </a:r>
          </a:p>
          <a:p>
            <a:pPr marL="0" marR="0">
              <a:lnSpc>
                <a:spcPts val="2660"/>
              </a:lnSpc>
              <a:spcBef>
                <a:spcPts val="22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организаций</a:t>
            </a:r>
            <a:r>
              <a:rPr sz="2400" spc="-18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(в </a:t>
            </a:r>
            <a:r>
              <a:rPr sz="2400" spc="-35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том</a:t>
            </a:r>
            <a:r>
              <a:rPr sz="2400" spc="28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числе</a:t>
            </a:r>
            <a:r>
              <a:rPr sz="2400" spc="16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и в </a:t>
            </a:r>
            <a:r>
              <a:rPr sz="2400" spc="-13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рамках</a:t>
            </a:r>
            <a:r>
              <a:rPr sz="2400" spc="34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spc="-54" dirty="0">
                <a:solidFill>
                  <a:srgbClr val="000000"/>
                </a:solidFill>
                <a:latin typeface="LFOPRT+Times New Roman"/>
                <a:cs typeface="LFOPRT+Times New Roman"/>
              </a:rPr>
              <a:t>«Ро</a:t>
            </a:r>
            <a:r>
              <a:rPr sz="2400" spc="-532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spc="-21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ссийского</a:t>
            </a:r>
            <a:r>
              <a:rPr sz="2400" spc="114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движения</a:t>
            </a:r>
            <a:r>
              <a:rPr sz="2400" spc="-23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spc="-27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школьников»);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3303" y="3779798"/>
            <a:ext cx="10322713" cy="1107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–</a:t>
            </a:r>
            <a:r>
              <a:rPr sz="2400" spc="914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план реализации</a:t>
            </a:r>
            <a:r>
              <a:rPr sz="2400" spc="-2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-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курсов</a:t>
            </a:r>
            <a:r>
              <a:rPr sz="2400" spc="5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-2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2400" spc="12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</a:t>
            </a:r>
            <a:r>
              <a:rPr sz="2400" spc="-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по выбору </a:t>
            </a:r>
            <a:r>
              <a:rPr sz="2400" spc="-2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обучающихся</a:t>
            </a:r>
          </a:p>
          <a:p>
            <a:pPr marL="344728" marR="0">
              <a:lnSpc>
                <a:spcPts val="2657"/>
              </a:lnSpc>
              <a:spcBef>
                <a:spcPts val="174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(предметные</a:t>
            </a:r>
            <a:r>
              <a:rPr sz="2400" spc="1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spc="-16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кружки,</a:t>
            </a:r>
            <a:r>
              <a:rPr sz="2400" spc="38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spc="-39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факульт</a:t>
            </a:r>
            <a:r>
              <a:rPr sz="2400" spc="-571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ативы,</a:t>
            </a:r>
            <a:r>
              <a:rPr sz="2400" spc="58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ученические</a:t>
            </a:r>
            <a:r>
              <a:rPr sz="2400" spc="61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spc="-27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научные</a:t>
            </a:r>
            <a:r>
              <a:rPr sz="2400" spc="83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общества,</a:t>
            </a:r>
          </a:p>
          <a:p>
            <a:pPr marL="344728" marR="0">
              <a:lnSpc>
                <a:spcPts val="2660"/>
              </a:lnSpc>
              <a:spcBef>
                <a:spcPts val="220"/>
              </a:spcBef>
              <a:spcAft>
                <a:spcPts val="0"/>
              </a:spcAft>
            </a:pPr>
            <a:r>
              <a:rPr sz="2400" spc="-16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школьные</a:t>
            </a:r>
            <a:r>
              <a:rPr sz="2400" spc="-23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олимпиады по</a:t>
            </a:r>
            <a:r>
              <a:rPr sz="2400" spc="-21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предметам</a:t>
            </a:r>
            <a:r>
              <a:rPr sz="2400" spc="41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программы</a:t>
            </a:r>
            <a:r>
              <a:rPr sz="2400" spc="19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средней</a:t>
            </a:r>
            <a:r>
              <a:rPr sz="2400" spc="15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spc="-23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школы);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3303" y="4951136"/>
            <a:ext cx="5085331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–</a:t>
            </a:r>
            <a:r>
              <a:rPr sz="2400" spc="914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план воспитательных мероприятий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5400" y="332159"/>
            <a:ext cx="9026573" cy="966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7"/>
              </a:lnSpc>
              <a:spcBef>
                <a:spcPts val="0"/>
              </a:spcBef>
              <a:spcAft>
                <a:spcPts val="0"/>
              </a:spcAft>
            </a:pP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Пример</a:t>
            </a:r>
            <a:r>
              <a:rPr sz="3200" b="1" i="1" spc="19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9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расчета</a:t>
            </a:r>
            <a:r>
              <a:rPr sz="3200" b="1" i="1" spc="34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7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часов</a:t>
            </a: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0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для</a:t>
            </a:r>
            <a:r>
              <a:rPr sz="3200" b="1" i="1" spc="1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плана</a:t>
            </a:r>
            <a:r>
              <a:rPr sz="3200" b="1" i="1" spc="10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5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внеурочной</a:t>
            </a:r>
          </a:p>
          <a:p>
            <a:pPr marL="2256028" marR="0">
              <a:lnSpc>
                <a:spcPts val="3537"/>
              </a:lnSpc>
              <a:spcBef>
                <a:spcPts val="283"/>
              </a:spcBef>
              <a:spcAft>
                <a:spcPts val="0"/>
              </a:spcAft>
            </a:pPr>
            <a:r>
              <a:rPr sz="3200" b="1" i="1" spc="-15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деятельности</a:t>
            </a:r>
            <a:r>
              <a:rPr sz="3200" b="1" i="1" spc="48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СОО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9010" y="1689069"/>
            <a:ext cx="9720398" cy="12335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8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Примерное соотношение</a:t>
            </a:r>
            <a:r>
              <a:rPr sz="2000" spc="5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2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компонентов</a:t>
            </a:r>
            <a:r>
              <a:rPr sz="2000" spc="8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плана</a:t>
            </a:r>
            <a:r>
              <a:rPr sz="2000" spc="6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2000" spc="5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</a:t>
            </a:r>
            <a:r>
              <a:rPr sz="2000" spc="8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определяется</a:t>
            </a:r>
          </a:p>
          <a:p>
            <a:pPr marL="0" marR="0">
              <a:lnSpc>
                <a:spcPts val="2205"/>
              </a:lnSpc>
              <a:spcBef>
                <a:spcPts val="195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решением</a:t>
            </a:r>
            <a:r>
              <a:rPr sz="2000" spc="3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общеобразовательной</a:t>
            </a:r>
            <a:r>
              <a:rPr sz="2000" spc="1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организации,</a:t>
            </a:r>
            <a:r>
              <a:rPr sz="2000" spc="8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традициями,</a:t>
            </a:r>
            <a:r>
              <a:rPr sz="2000" spc="8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актуальными</a:t>
            </a:r>
            <a:r>
              <a:rPr sz="2000" spc="9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задачами</a:t>
            </a:r>
          </a:p>
          <a:p>
            <a:pPr marL="0" marR="0">
              <a:lnSpc>
                <a:spcPts val="2208"/>
              </a:lnSpc>
              <a:spcBef>
                <a:spcPts val="191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реализации</a:t>
            </a:r>
            <a:r>
              <a:rPr sz="2000" spc="6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ОПП</a:t>
            </a:r>
            <a:r>
              <a:rPr sz="2000" spc="2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СОО.</a:t>
            </a:r>
            <a:r>
              <a:rPr sz="2000" spc="3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Ориентиром</a:t>
            </a:r>
            <a:r>
              <a:rPr sz="2000" spc="6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для</a:t>
            </a:r>
            <a:r>
              <a:rPr sz="2000" spc="3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общеобразовательной</a:t>
            </a:r>
            <a:r>
              <a:rPr sz="2000" spc="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организации</a:t>
            </a:r>
            <a:r>
              <a:rPr sz="2000" spc="8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может</a:t>
            </a:r>
            <a:r>
              <a:rPr sz="2000" spc="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быть</a:t>
            </a:r>
          </a:p>
          <a:p>
            <a:pPr marL="0" marR="0">
              <a:lnSpc>
                <a:spcPts val="2205"/>
              </a:lnSpc>
              <a:spcBef>
                <a:spcPts val="196"/>
              </a:spcBef>
              <a:spcAft>
                <a:spcPts val="0"/>
              </a:spcAft>
            </a:pPr>
            <a:r>
              <a:rPr sz="200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такое</a:t>
            </a:r>
            <a:r>
              <a:rPr sz="2000" spc="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соотношение: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9010" y="3036920"/>
            <a:ext cx="9956591" cy="318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600" spc="905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-1-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2 </a:t>
            </a:r>
            <a:r>
              <a:rPr sz="2000" spc="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часа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в </a:t>
            </a:r>
            <a:r>
              <a:rPr sz="20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неделю</a:t>
            </a:r>
            <a:r>
              <a:rPr sz="2000" spc="5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</a:t>
            </a:r>
            <a:r>
              <a:rPr sz="2000" spc="3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курсы</a:t>
            </a:r>
            <a:r>
              <a:rPr sz="2000" spc="6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2000" spc="5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</a:t>
            </a:r>
            <a:r>
              <a:rPr sz="2000" spc="8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(</a:t>
            </a:r>
            <a:r>
              <a:rPr sz="2000" spc="-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</a:t>
            </a:r>
            <a:r>
              <a:rPr sz="2000" spc="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сумме</a:t>
            </a:r>
            <a:r>
              <a:rPr sz="2000" spc="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за 10</a:t>
            </a:r>
            <a:r>
              <a:rPr sz="2000" spc="-18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</a:t>
            </a:r>
            <a:r>
              <a:rPr sz="2000" spc="-6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11</a:t>
            </a:r>
            <a:r>
              <a:rPr sz="2000" spc="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класс</a:t>
            </a:r>
            <a:r>
              <a:rPr sz="2000" spc="3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от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67</a:t>
            </a:r>
            <a:r>
              <a:rPr sz="2000" spc="-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13434" y="3342246"/>
            <a:ext cx="1351501" cy="31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134</a:t>
            </a:r>
            <a:r>
              <a:rPr sz="2000" spc="-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часов);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9010" y="3774791"/>
            <a:ext cx="10243845" cy="62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600" spc="905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</a:t>
            </a:r>
            <a:r>
              <a:rPr sz="2000" spc="-14" dirty="0">
                <a:solidFill>
                  <a:srgbClr val="002060"/>
                </a:solidFill>
                <a:latin typeface="KMIDJT+Times New Roman"/>
                <a:cs typeface="KMIDJ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1-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2</a:t>
            </a:r>
            <a:r>
              <a:rPr sz="2000" spc="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часа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в неделю</a:t>
            </a:r>
            <a:r>
              <a:rPr sz="2000" spc="5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</a:t>
            </a:r>
            <a:r>
              <a:rPr sz="2000" spc="4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курсы,</a:t>
            </a:r>
            <a:r>
              <a:rPr sz="2000" spc="4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обеспечивающие</a:t>
            </a:r>
            <a:r>
              <a:rPr sz="2000" spc="8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решение</a:t>
            </a:r>
            <a:r>
              <a:rPr sz="2000" spc="3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задач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воспитания,</a:t>
            </a:r>
            <a:r>
              <a:rPr sz="2000" spc="12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социализации,</a:t>
            </a:r>
          </a:p>
          <a:p>
            <a:pPr marL="344424" marR="0">
              <a:lnSpc>
                <a:spcPts val="2205"/>
              </a:lnSpc>
              <a:spcBef>
                <a:spcPts val="195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развития</a:t>
            </a:r>
            <a:r>
              <a:rPr sz="2000" spc="4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классного</a:t>
            </a:r>
            <a:r>
              <a:rPr sz="2000" spc="6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2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коллектива</a:t>
            </a:r>
            <a:r>
              <a:rPr sz="2000" spc="10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( в </a:t>
            </a:r>
            <a:r>
              <a:rPr sz="2000" spc="-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сумме</a:t>
            </a:r>
            <a:r>
              <a:rPr sz="2000" spc="4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за</a:t>
            </a:r>
            <a:r>
              <a:rPr sz="20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2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10</a:t>
            </a:r>
            <a:r>
              <a:rPr sz="2000" spc="-18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</a:t>
            </a:r>
            <a:r>
              <a:rPr sz="2000" spc="-6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11</a:t>
            </a:r>
            <a:r>
              <a:rPr sz="2000" spc="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класс</a:t>
            </a:r>
            <a:r>
              <a:rPr sz="2000" spc="3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от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67</a:t>
            </a:r>
            <a:r>
              <a:rPr sz="2000" spc="-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до 134</a:t>
            </a:r>
            <a:r>
              <a:rPr sz="2000" spc="-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часов);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9010" y="4510266"/>
            <a:ext cx="9182647" cy="31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600" spc="905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</a:t>
            </a:r>
            <a:r>
              <a:rPr sz="2000" spc="-14" dirty="0">
                <a:solidFill>
                  <a:srgbClr val="002060"/>
                </a:solidFill>
                <a:latin typeface="KMIDJT+Times New Roman"/>
                <a:cs typeface="KMIDJ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2-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3</a:t>
            </a:r>
            <a:r>
              <a:rPr sz="2000" spc="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часа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в неделю</a:t>
            </a:r>
            <a:r>
              <a:rPr sz="2000" spc="5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(</a:t>
            </a:r>
            <a:r>
              <a:rPr sz="20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</a:t>
            </a:r>
            <a:r>
              <a:rPr sz="2000" spc="2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сумме</a:t>
            </a:r>
            <a:r>
              <a:rPr sz="2000" spc="2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за 10</a:t>
            </a:r>
            <a:r>
              <a:rPr sz="2000" spc="-18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</a:t>
            </a:r>
            <a:r>
              <a:rPr sz="2000" spc="-6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11</a:t>
            </a:r>
            <a:r>
              <a:rPr sz="2000" spc="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класс</a:t>
            </a:r>
            <a:r>
              <a:rPr sz="2000" spc="3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от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134</a:t>
            </a:r>
            <a:r>
              <a:rPr sz="2000" spc="-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до</a:t>
            </a:r>
            <a:r>
              <a:rPr sz="2000" spc="-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201</a:t>
            </a:r>
            <a:r>
              <a:rPr sz="2000" spc="-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часа)</a:t>
            </a:r>
            <a:r>
              <a:rPr sz="2000" spc="-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</a:t>
            </a:r>
            <a:r>
              <a:rPr sz="2000" spc="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соответствии</a:t>
            </a:r>
            <a:r>
              <a:rPr sz="2000" spc="4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3434" y="4815066"/>
            <a:ext cx="8679478" cy="31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избранным</a:t>
            </a:r>
            <a:r>
              <a:rPr sz="2000" spc="6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профилем</a:t>
            </a:r>
            <a:r>
              <a:rPr sz="2000" spc="3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при</a:t>
            </a:r>
            <a:r>
              <a:rPr sz="2000" spc="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наличии</a:t>
            </a:r>
            <a:r>
              <a:rPr sz="2000" spc="6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5 часов</a:t>
            </a:r>
            <a:r>
              <a:rPr sz="2000" spc="-2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2000" spc="7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</a:t>
            </a:r>
            <a:r>
              <a:rPr sz="2000" spc="8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</a:t>
            </a:r>
            <a:r>
              <a:rPr sz="2000" spc="1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класс.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08036" y="262110"/>
            <a:ext cx="3755323" cy="6057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Распределение</a:t>
            </a:r>
            <a:r>
              <a:rPr sz="1800" b="1" spc="7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ЕЖЕНЕДЕЛЬНОЙ</a:t>
            </a:r>
          </a:p>
          <a:p>
            <a:pPr marL="1332230" marR="0">
              <a:lnSpc>
                <a:spcPts val="1993"/>
              </a:lnSpc>
              <a:spcBef>
                <a:spcPts val="48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нагрузки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43835" y="578103"/>
            <a:ext cx="2204771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2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Компоненты</a:t>
            </a:r>
            <a:r>
              <a:rPr sz="1800" b="1" spc="53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плана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10956" y="893299"/>
            <a:ext cx="1014421" cy="29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10</a:t>
            </a:r>
            <a:r>
              <a:rPr sz="1800" b="1" spc="-1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класс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45470" y="893299"/>
            <a:ext cx="1000686" cy="29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8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11</a:t>
            </a:r>
            <a:r>
              <a:rPr sz="1800" b="1" spc="7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класс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4942" y="1209293"/>
            <a:ext cx="6339001" cy="605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деятельность</a:t>
            </a:r>
            <a:r>
              <a:rPr sz="1800" b="1" spc="6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ученических</a:t>
            </a:r>
            <a:r>
              <a:rPr sz="1800" b="1" spc="4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сообществ</a:t>
            </a:r>
            <a:r>
              <a:rPr sz="1800" b="1" spc="12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(клубы</a:t>
            </a:r>
            <a:r>
              <a:rPr sz="1800" b="1" spc="-3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</a:t>
            </a:r>
            <a:r>
              <a:rPr sz="1800" b="1" spc="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интересам,</a:t>
            </a:r>
          </a:p>
          <a:p>
            <a:pPr marL="0" marR="0">
              <a:lnSpc>
                <a:spcPts val="1996"/>
              </a:lnSpc>
              <a:spcBef>
                <a:spcPts val="476"/>
              </a:spcBef>
              <a:spcAft>
                <a:spcPts val="0"/>
              </a:spcAft>
            </a:pPr>
            <a:r>
              <a:rPr sz="1800" b="1" spc="-1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школьное</a:t>
            </a:r>
            <a:r>
              <a:rPr sz="1800" b="1" spc="8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самоуправление)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83066" y="1367281"/>
            <a:ext cx="266700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111484" y="1367281"/>
            <a:ext cx="266700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4942" y="1840610"/>
            <a:ext cx="7080123" cy="6052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воспитательные</a:t>
            </a:r>
            <a:r>
              <a:rPr sz="1800" b="1" spc="12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мероприятия</a:t>
            </a:r>
            <a:r>
              <a:rPr sz="1800" b="1" spc="6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(классного,</a:t>
            </a:r>
            <a:r>
              <a:rPr sz="1800" b="1" spc="9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общешкольного</a:t>
            </a:r>
            <a:r>
              <a:rPr sz="1800" b="1" spc="12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уровня,</a:t>
            </a:r>
          </a:p>
          <a:p>
            <a:pPr marL="0" marR="0">
              <a:lnSpc>
                <a:spcPts val="1996"/>
              </a:lnSpc>
              <a:spcBef>
                <a:spcPts val="476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 </a:t>
            </a:r>
            <a:r>
              <a:rPr sz="1800" b="1" spc="-4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том</a:t>
            </a:r>
            <a:r>
              <a:rPr sz="1800" b="1" spc="6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числе</a:t>
            </a:r>
            <a:r>
              <a:rPr sz="1800" b="1" spc="2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3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подготовка</a:t>
            </a:r>
            <a:r>
              <a:rPr sz="1800" b="1" spc="9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к ним)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783066" y="1998471"/>
            <a:ext cx="266700" cy="1237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1</a:t>
            </a:r>
          </a:p>
          <a:p>
            <a:pPr marL="0" marR="0">
              <a:lnSpc>
                <a:spcPts val="1993"/>
              </a:lnSpc>
              <a:spcBef>
                <a:spcPts val="541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4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111484" y="1998471"/>
            <a:ext cx="266700" cy="12379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1</a:t>
            </a:r>
          </a:p>
          <a:p>
            <a:pPr marL="0" marR="0">
              <a:lnSpc>
                <a:spcPts val="1993"/>
              </a:lnSpc>
              <a:spcBef>
                <a:spcPts val="541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4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4942" y="2471800"/>
            <a:ext cx="7124880" cy="1236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внеурочная</a:t>
            </a:r>
            <a:r>
              <a:rPr sz="1800" b="1" spc="5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деятельность</a:t>
            </a:r>
            <a:r>
              <a:rPr sz="1800" b="1" spc="8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</a:t>
            </a:r>
            <a:r>
              <a:rPr sz="1800" b="1" spc="-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предметам</a:t>
            </a:r>
            <a:r>
              <a:rPr sz="1800" b="1" spc="8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(фестивали,</a:t>
            </a:r>
            <a:r>
              <a:rPr sz="1800" b="1" spc="48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конференции,</a:t>
            </a:r>
          </a:p>
          <a:p>
            <a:pPr marL="0" marR="0">
              <a:lnSpc>
                <a:spcPts val="1996"/>
              </a:lnSpc>
              <a:spcBef>
                <a:spcPts val="476"/>
              </a:spcBef>
              <a:spcAft>
                <a:spcPts val="0"/>
              </a:spcAft>
            </a:pPr>
            <a:r>
              <a:rPr sz="1800" b="1" spc="-1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школьные</a:t>
            </a:r>
            <a:r>
              <a:rPr sz="1800" b="1" spc="8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2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научные</a:t>
            </a:r>
            <a:r>
              <a:rPr sz="1800" b="1" spc="4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общества,</a:t>
            </a:r>
            <a:r>
              <a:rPr sz="1800" b="1" spc="52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2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внеаудиторные</a:t>
            </a:r>
            <a:r>
              <a:rPr sz="1800" b="1" spc="11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формы</a:t>
            </a:r>
            <a:r>
              <a:rPr sz="1800" b="1" spc="2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организации</a:t>
            </a:r>
          </a:p>
          <a:p>
            <a:pPr marL="0" marR="0">
              <a:lnSpc>
                <a:spcPts val="1993"/>
              </a:lnSpc>
              <a:spcBef>
                <a:spcPts val="505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обучения:</a:t>
            </a:r>
            <a:r>
              <a:rPr sz="1800" b="1" spc="1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экскурсии,</a:t>
            </a:r>
            <a:r>
              <a:rPr sz="1800" b="1" spc="6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2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походы,</a:t>
            </a:r>
            <a:r>
              <a:rPr sz="1800" b="1" spc="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 </a:t>
            </a:r>
            <a:r>
              <a:rPr sz="1800" b="1" spc="-2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т.п.),</a:t>
            </a:r>
            <a:r>
              <a:rPr sz="1800" b="1" spc="8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курсы</a:t>
            </a:r>
            <a:r>
              <a:rPr sz="1800" b="1" spc="2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внеурочной</a:t>
            </a:r>
          </a:p>
          <a:p>
            <a:pPr marL="0" marR="0">
              <a:lnSpc>
                <a:spcPts val="1996"/>
              </a:lnSpc>
              <a:spcBef>
                <a:spcPts val="426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деятельности</a:t>
            </a:r>
            <a:r>
              <a:rPr sz="1800" b="1" spc="7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</a:t>
            </a:r>
            <a:r>
              <a:rPr sz="1800" b="1" spc="2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выбору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обучающихся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24942" y="3734307"/>
            <a:ext cx="6531220" cy="15537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проектная</a:t>
            </a:r>
            <a:r>
              <a:rPr sz="1800" b="1" spc="9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 </a:t>
            </a:r>
            <a:r>
              <a:rPr sz="1800" b="1" spc="-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исследовательская</a:t>
            </a:r>
            <a:r>
              <a:rPr sz="1800" b="1" spc="12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деятельность</a:t>
            </a:r>
            <a:r>
              <a:rPr sz="1800" b="1" spc="6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2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(подготовка</a:t>
            </a:r>
          </a:p>
          <a:p>
            <a:pPr marL="0" marR="0">
              <a:lnSpc>
                <a:spcPts val="1996"/>
              </a:lnSpc>
              <a:spcBef>
                <a:spcPts val="476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индивидуального</a:t>
            </a:r>
            <a:r>
              <a:rPr sz="1800" b="1" spc="2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или </a:t>
            </a:r>
            <a:r>
              <a:rPr sz="1800" b="1" spc="-1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группового</a:t>
            </a:r>
            <a:r>
              <a:rPr sz="1800" b="1" spc="6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проекта)</a:t>
            </a:r>
          </a:p>
          <a:p>
            <a:pPr marL="0" marR="0">
              <a:lnSpc>
                <a:spcPts val="1993"/>
              </a:lnSpc>
              <a:spcBef>
                <a:spcPts val="504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организационное</a:t>
            </a:r>
            <a:r>
              <a:rPr sz="1800" b="1" spc="12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обеспечение</a:t>
            </a:r>
            <a:r>
              <a:rPr sz="1800" b="1" spc="5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учебной деятельности</a:t>
            </a:r>
            <a:r>
              <a:rPr sz="1800" b="1" spc="7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(ведение</a:t>
            </a:r>
          </a:p>
          <a:p>
            <a:pPr marL="0" marR="0">
              <a:lnSpc>
                <a:spcPts val="1996"/>
              </a:lnSpc>
              <a:spcBef>
                <a:spcPts val="426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организационной</a:t>
            </a:r>
            <a:r>
              <a:rPr sz="1800" b="1" spc="12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классной</a:t>
            </a:r>
            <a:r>
              <a:rPr sz="1800" b="1" spc="5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документации,</a:t>
            </a:r>
            <a:r>
              <a:rPr sz="1800" b="1" spc="6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организационные</a:t>
            </a:r>
          </a:p>
          <a:p>
            <a:pPr marL="0" marR="0">
              <a:lnSpc>
                <a:spcPts val="1993"/>
              </a:lnSpc>
              <a:spcBef>
                <a:spcPts val="505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собрания,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783066" y="3891642"/>
            <a:ext cx="266852" cy="29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2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111484" y="3891642"/>
            <a:ext cx="266852" cy="29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0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694674" y="4838953"/>
            <a:ext cx="439978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0,5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022838" y="4838953"/>
            <a:ext cx="440664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10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0,5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24942" y="5310486"/>
            <a:ext cx="3315179" cy="29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взаимодействие</a:t>
            </a:r>
            <a:r>
              <a:rPr sz="1800" b="1" spc="7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 </a:t>
            </a:r>
            <a:r>
              <a:rPr sz="1800" b="1" spc="-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родителями)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24942" y="5628030"/>
            <a:ext cx="7244346" cy="92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обеспечение</a:t>
            </a:r>
            <a:r>
              <a:rPr sz="1800" b="1" spc="5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благополучия</a:t>
            </a:r>
            <a:r>
              <a:rPr sz="1800" b="1" spc="4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школьника</a:t>
            </a:r>
            <a:r>
              <a:rPr sz="1800" b="1" spc="7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(адаптация,</a:t>
            </a:r>
            <a:r>
              <a:rPr sz="1800" b="1" spc="8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осуществление</a:t>
            </a:r>
          </a:p>
          <a:p>
            <a:pPr marL="0" marR="0">
              <a:lnSpc>
                <a:spcPts val="1993"/>
              </a:lnSpc>
              <a:spcBef>
                <a:spcPts val="478"/>
              </a:spcBef>
              <a:spcAft>
                <a:spcPts val="0"/>
              </a:spcAft>
            </a:pPr>
            <a:r>
              <a:rPr sz="1800" b="1" spc="-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педагогической</a:t>
            </a:r>
            <a:r>
              <a:rPr sz="1800" b="1" spc="8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поддержки,</a:t>
            </a:r>
            <a:r>
              <a:rPr sz="1800" b="1" spc="6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социализация)</a:t>
            </a:r>
          </a:p>
          <a:p>
            <a:pPr marL="6301714" marR="0">
              <a:lnSpc>
                <a:spcPts val="1993"/>
              </a:lnSpc>
              <a:spcBef>
                <a:spcPts val="505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ВСЕГО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783066" y="5785340"/>
            <a:ext cx="266852" cy="29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1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111484" y="5785340"/>
            <a:ext cx="266852" cy="291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6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1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273796" y="6330594"/>
            <a:ext cx="1283970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не </a:t>
            </a:r>
            <a:r>
              <a:rPr sz="1800" b="1" spc="-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более</a:t>
            </a:r>
            <a:r>
              <a:rPr sz="1800" b="1" spc="3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10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0602214" y="6330594"/>
            <a:ext cx="1283970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не </a:t>
            </a:r>
            <a:r>
              <a:rPr sz="1800" b="1" spc="-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более</a:t>
            </a:r>
            <a:r>
              <a:rPr sz="1800" b="1" spc="3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10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5400" y="491822"/>
            <a:ext cx="9499977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12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spc="-12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Структура</a:t>
            </a:r>
            <a:r>
              <a:rPr sz="28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плана</a:t>
            </a:r>
            <a:r>
              <a:rPr sz="2800" b="1" i="1" spc="-89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8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внеурочной</a:t>
            </a:r>
            <a:r>
              <a:rPr sz="2800" b="1" i="1" spc="-4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8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деятельности</a:t>
            </a:r>
            <a:r>
              <a:rPr sz="2800" b="1" i="1" spc="-67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8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СОО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90446" y="348233"/>
            <a:ext cx="7855693" cy="5444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1" spc="-16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Нормативное </a:t>
            </a:r>
            <a:r>
              <a:rPr sz="3600" b="1" i="1" spc="-15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правовое</a:t>
            </a:r>
            <a:r>
              <a:rPr sz="3600" b="1" i="1" spc="34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600" b="1" i="1" spc="-11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регулирование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8107" y="1136570"/>
            <a:ext cx="7610995" cy="2661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GWVGKC+Wingdings"/>
                <a:cs typeface="GWVGKC+Wingdings"/>
              </a:rPr>
              <a:t>.</a:t>
            </a:r>
            <a:r>
              <a:rPr sz="1600" spc="112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Федеральный</a:t>
            </a:r>
            <a:r>
              <a:rPr sz="1600" b="1" spc="-7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закон</a:t>
            </a:r>
            <a:r>
              <a:rPr sz="1600" b="1" spc="-5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"Об образовании</a:t>
            </a:r>
            <a:r>
              <a:rPr sz="1600" b="1" spc="-6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</a:t>
            </a:r>
            <a:r>
              <a:rPr sz="1600" b="1" spc="-1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Российской</a:t>
            </a:r>
            <a:r>
              <a:rPr sz="1600" b="1" spc="-6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Федерации"</a:t>
            </a:r>
            <a:r>
              <a:rPr sz="1600" b="1" spc="-8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от 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29.12.2012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8107" y="1380938"/>
            <a:ext cx="10402493" cy="1241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GWVGKC+Wingdings"/>
                <a:cs typeface="GWVGKC+Wingdings"/>
              </a:rPr>
              <a:t>.</a:t>
            </a:r>
            <a:r>
              <a:rPr sz="1600" spc="112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Федеральный</a:t>
            </a:r>
            <a:r>
              <a:rPr sz="1600" b="1" spc="-6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закон</a:t>
            </a:r>
            <a:r>
              <a:rPr sz="1600" b="1" spc="-5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-1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РФ</a:t>
            </a:r>
            <a:r>
              <a:rPr sz="1600" b="1" spc="2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от 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29.12.2012</a:t>
            </a:r>
            <a:r>
              <a:rPr sz="1600" b="1" spc="-74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№ </a:t>
            </a:r>
            <a:r>
              <a:rPr sz="1600" b="1" spc="1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273-</a:t>
            </a:r>
            <a:r>
              <a:rPr sz="1600" b="1" spc="1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ФЗ</a:t>
            </a:r>
            <a:r>
              <a:rPr sz="1600" b="1" spc="-6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«Об</a:t>
            </a:r>
            <a:r>
              <a:rPr sz="1600" b="1" spc="-3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образовании</a:t>
            </a:r>
            <a:r>
              <a:rPr sz="1600" b="1" spc="-6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</a:t>
            </a:r>
            <a:r>
              <a:rPr sz="1600" b="1" spc="-1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Российской</a:t>
            </a:r>
            <a:r>
              <a:rPr sz="1600" b="1" spc="-6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Федерации»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;</a:t>
            </a:r>
          </a:p>
          <a:p>
            <a:pPr marL="12192" marR="0">
              <a:lnSpc>
                <a:spcPts val="1784"/>
              </a:lnSpc>
              <a:spcBef>
                <a:spcPts val="126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GWVGKC+Wingdings"/>
                <a:cs typeface="GWVGKC+Wingdings"/>
              </a:rPr>
              <a:t></a:t>
            </a:r>
            <a:r>
              <a:rPr sz="1600" spc="59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Приказ</a:t>
            </a:r>
            <a:r>
              <a:rPr sz="1600" b="1" spc="38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Минобрнауки</a:t>
            </a:r>
            <a:r>
              <a:rPr sz="1600" b="1" spc="39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-4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РФ</a:t>
            </a:r>
            <a:r>
              <a:rPr sz="1600" b="1" spc="42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от</a:t>
            </a:r>
            <a:r>
              <a:rPr sz="1600" b="1" spc="38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06.10.2009</a:t>
            </a:r>
            <a:r>
              <a:rPr sz="1600" b="1" spc="384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№</a:t>
            </a:r>
            <a:r>
              <a:rPr sz="1600" b="1" spc="36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379</a:t>
            </a:r>
            <a:r>
              <a:rPr sz="1600" b="1" spc="360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spc="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«Об</a:t>
            </a:r>
            <a:r>
              <a:rPr sz="1600" b="1" spc="37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утверждении</a:t>
            </a:r>
            <a:r>
              <a:rPr sz="1600" b="1" spc="4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</a:t>
            </a:r>
            <a:r>
              <a:rPr sz="1600" b="1" spc="38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введении</a:t>
            </a:r>
            <a:r>
              <a:rPr sz="1600" b="1" spc="39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</a:t>
            </a:r>
            <a:r>
              <a:rPr sz="1600" b="1" spc="36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действие</a:t>
            </a:r>
            <a:r>
              <a:rPr sz="1600" b="1" spc="38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Федерального</a:t>
            </a:r>
          </a:p>
          <a:p>
            <a:pPr marL="298704" marR="0">
              <a:lnSpc>
                <a:spcPts val="1783"/>
              </a:lnSpc>
              <a:spcBef>
                <a:spcPts val="137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государственного</a:t>
            </a:r>
            <a:r>
              <a:rPr sz="1600" b="1" spc="-5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стандарта</a:t>
            </a:r>
            <a:r>
              <a:rPr sz="1600" b="1" spc="-7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начального</a:t>
            </a:r>
            <a:r>
              <a:rPr sz="1600" b="1" spc="-5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общего</a:t>
            </a:r>
            <a:r>
              <a:rPr sz="1600" b="1" spc="-4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образования»</a:t>
            </a:r>
            <a:r>
              <a:rPr sz="1600" b="1" spc="-6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(ред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.</a:t>
            </a:r>
            <a:r>
              <a:rPr sz="1600" b="1" spc="16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от 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31.12.2015);</a:t>
            </a:r>
          </a:p>
          <a:p>
            <a:pPr marL="12192" marR="0">
              <a:lnSpc>
                <a:spcPts val="1784"/>
              </a:lnSpc>
              <a:spcBef>
                <a:spcPts val="129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GWVGKC+Wingdings"/>
                <a:cs typeface="GWVGKC+Wingdings"/>
              </a:rPr>
              <a:t></a:t>
            </a:r>
            <a:r>
              <a:rPr sz="1600" spc="59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Приказ</a:t>
            </a:r>
            <a:r>
              <a:rPr sz="1600" b="1" spc="78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Минобрнауки</a:t>
            </a:r>
            <a:r>
              <a:rPr sz="1600" b="1" spc="78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-4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РФ</a:t>
            </a:r>
            <a:r>
              <a:rPr sz="1600" b="1" spc="8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от</a:t>
            </a:r>
            <a:r>
              <a:rPr sz="1600" b="1" spc="74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17.12.2010</a:t>
            </a:r>
            <a:r>
              <a:rPr sz="1600" b="1" spc="792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№</a:t>
            </a:r>
            <a:r>
              <a:rPr sz="1600" b="1" spc="75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1897</a:t>
            </a:r>
            <a:r>
              <a:rPr sz="1600" b="1" spc="77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«Об</a:t>
            </a:r>
            <a:r>
              <a:rPr sz="1600" b="1" spc="77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утверждении</a:t>
            </a:r>
            <a:r>
              <a:rPr sz="1600" b="1" spc="77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Федерального</a:t>
            </a:r>
            <a:r>
              <a:rPr sz="1600" b="1" spc="80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-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государственного</a:t>
            </a:r>
          </a:p>
          <a:p>
            <a:pPr marL="298704" marR="0">
              <a:lnSpc>
                <a:spcPts val="1783"/>
              </a:lnSpc>
              <a:spcBef>
                <a:spcPts val="187"/>
              </a:spcBef>
              <a:spcAft>
                <a:spcPts val="0"/>
              </a:spcAft>
            </a:pPr>
            <a:r>
              <a:rPr sz="1600" b="1" spc="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стандарта</a:t>
            </a:r>
            <a:r>
              <a:rPr sz="1600" b="1" spc="-7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основного</a:t>
            </a:r>
            <a:r>
              <a:rPr sz="1600" b="1" spc="-3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общего</a:t>
            </a:r>
            <a:r>
              <a:rPr sz="1600" b="1" spc="-4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образования»</a:t>
            </a:r>
            <a:r>
              <a:rPr sz="1600" b="1" spc="-6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(ред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.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от 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31.12.2015);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0299" y="2600772"/>
            <a:ext cx="10390083" cy="509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4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GWVGKC+Wingdings"/>
                <a:cs typeface="GWVGKC+Wingdings"/>
              </a:rPr>
              <a:t></a:t>
            </a:r>
            <a:r>
              <a:rPr sz="1600" spc="59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Приказ</a:t>
            </a:r>
            <a:r>
              <a:rPr sz="1600" b="1" spc="71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Минобрнауки</a:t>
            </a:r>
            <a:r>
              <a:rPr sz="1600" b="1" spc="70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-4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РФ</a:t>
            </a:r>
            <a:r>
              <a:rPr sz="1600" b="1" spc="73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от</a:t>
            </a:r>
            <a:r>
              <a:rPr sz="1600" b="1" spc="67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17.05.2012</a:t>
            </a:r>
            <a:r>
              <a:rPr sz="1600" b="1" spc="720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N</a:t>
            </a:r>
            <a:r>
              <a:rPr sz="1600" b="1" spc="677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413</a:t>
            </a:r>
            <a:r>
              <a:rPr sz="1600" b="1" spc="730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(ред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.</a:t>
            </a:r>
            <a:r>
              <a:rPr sz="1600" b="1" spc="688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от</a:t>
            </a:r>
            <a:r>
              <a:rPr sz="1600" b="1" spc="69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29.06.2017)</a:t>
            </a:r>
            <a:r>
              <a:rPr sz="1600" b="1" spc="699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«Об</a:t>
            </a:r>
            <a:r>
              <a:rPr sz="1600" b="1" spc="70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утверждении</a:t>
            </a:r>
            <a:r>
              <a:rPr sz="1600" b="1" spc="72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федерального</a:t>
            </a:r>
          </a:p>
          <a:p>
            <a:pPr marL="286512" marR="0">
              <a:lnSpc>
                <a:spcPts val="1780"/>
              </a:lnSpc>
              <a:spcBef>
                <a:spcPts val="139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государственного</a:t>
            </a:r>
            <a:r>
              <a:rPr sz="1600" b="1" spc="-5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образовательного</a:t>
            </a:r>
            <a:r>
              <a:rPr sz="1600" b="1" spc="-5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стандарта</a:t>
            </a:r>
            <a:r>
              <a:rPr sz="1600" b="1" spc="-9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среднего</a:t>
            </a:r>
            <a:r>
              <a:rPr sz="1600" b="1" spc="-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общего</a:t>
            </a:r>
            <a:r>
              <a:rPr sz="1600" b="1" spc="-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образования»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48107" y="3088179"/>
            <a:ext cx="10418036" cy="3437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92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GWVGKC+Wingdings"/>
                <a:cs typeface="GWVGKC+Wingdings"/>
              </a:rPr>
              <a:t></a:t>
            </a:r>
            <a:r>
              <a:rPr sz="1600" spc="59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Примерная</a:t>
            </a:r>
            <a:r>
              <a:rPr sz="1600" b="1" spc="-6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ООП начального</a:t>
            </a:r>
            <a:r>
              <a:rPr sz="1600" b="1" spc="-3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общего</a:t>
            </a:r>
            <a:r>
              <a:rPr sz="1600" b="1" spc="-3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образования</a:t>
            </a:r>
            <a:r>
              <a:rPr sz="1600" b="1" spc="-5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-2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(ФУМО,</a:t>
            </a:r>
            <a:r>
              <a:rPr sz="1600" b="1" spc="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протокол</a:t>
            </a:r>
            <a:r>
              <a:rPr sz="1600" b="1" spc="-6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от 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08.04.2015</a:t>
            </a:r>
            <a:r>
              <a:rPr sz="1600" b="1" spc="-8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№ </a:t>
            </a:r>
            <a:r>
              <a:rPr sz="1600" b="1" spc="1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1/15);</a:t>
            </a:r>
          </a:p>
          <a:p>
            <a:pPr marL="12192" marR="0">
              <a:lnSpc>
                <a:spcPts val="1784"/>
              </a:lnSpc>
              <a:spcBef>
                <a:spcPts val="128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GWVGKC+Wingdings"/>
                <a:cs typeface="GWVGKC+Wingdings"/>
              </a:rPr>
              <a:t></a:t>
            </a:r>
            <a:r>
              <a:rPr sz="1600" spc="59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Примерная</a:t>
            </a:r>
            <a:r>
              <a:rPr sz="1600" b="1" spc="-6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ООП основного</a:t>
            </a:r>
            <a:r>
              <a:rPr sz="1600" b="1" spc="-3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общего</a:t>
            </a:r>
            <a:r>
              <a:rPr sz="1600" b="1" spc="-4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образования</a:t>
            </a:r>
            <a:r>
              <a:rPr sz="1600" b="1" spc="-10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-1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(ФУМО,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протокол</a:t>
            </a:r>
            <a:r>
              <a:rPr sz="1600" b="1" spc="-4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от </a:t>
            </a:r>
            <a:r>
              <a:rPr sz="1600" b="1" spc="10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08.04.2015</a:t>
            </a:r>
            <a:r>
              <a:rPr sz="1600" b="1" spc="-85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№</a:t>
            </a:r>
            <a:r>
              <a:rPr sz="1600" b="1" spc="-1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1/15);</a:t>
            </a:r>
          </a:p>
          <a:p>
            <a:pPr marL="12192" marR="0">
              <a:lnSpc>
                <a:spcPts val="1784"/>
              </a:lnSpc>
              <a:spcBef>
                <a:spcPts val="126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GWVGKC+Wingdings"/>
                <a:cs typeface="GWVGKC+Wingdings"/>
              </a:rPr>
              <a:t></a:t>
            </a:r>
            <a:r>
              <a:rPr sz="1600" spc="59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Примерная</a:t>
            </a:r>
            <a:r>
              <a:rPr sz="1600" b="1" spc="-6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ООП среднего</a:t>
            </a:r>
            <a:r>
              <a:rPr sz="1600" b="1" spc="-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общего</a:t>
            </a:r>
            <a:r>
              <a:rPr sz="1600" b="1" spc="-4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образования</a:t>
            </a:r>
            <a:r>
              <a:rPr sz="1600" b="1" spc="-5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-1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(ФУМО,</a:t>
            </a:r>
            <a:r>
              <a:rPr sz="1600" b="1" spc="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протокол</a:t>
            </a:r>
            <a:r>
              <a:rPr sz="1600" b="1" spc="-4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от</a:t>
            </a:r>
            <a:r>
              <a:rPr sz="1600" b="1" spc="-2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28.06.2016</a:t>
            </a:r>
            <a:r>
              <a:rPr sz="1600" b="1" spc="-78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№ </a:t>
            </a:r>
            <a:r>
              <a:rPr sz="1600" b="1" spc="1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2/16-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з)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;</a:t>
            </a:r>
          </a:p>
          <a:p>
            <a:pPr marL="0" marR="0">
              <a:lnSpc>
                <a:spcPts val="1787"/>
              </a:lnSpc>
              <a:spcBef>
                <a:spcPts val="124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GWVGKC+Wingdings"/>
                <a:cs typeface="GWVGKC+Wingdings"/>
              </a:rPr>
              <a:t></a:t>
            </a:r>
            <a:r>
              <a:rPr sz="1600" spc="59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Письмо</a:t>
            </a:r>
            <a:r>
              <a:rPr sz="1600" b="1" spc="74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Минпроса</a:t>
            </a:r>
            <a:r>
              <a:rPr sz="1600" b="1" spc="73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-4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РФ</a:t>
            </a:r>
            <a:r>
              <a:rPr sz="1600" b="1" spc="8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-3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от</a:t>
            </a:r>
            <a:r>
              <a:rPr sz="1600" b="1" spc="76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05.09.2018</a:t>
            </a:r>
            <a:r>
              <a:rPr sz="1600" b="1" spc="77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№</a:t>
            </a:r>
            <a:r>
              <a:rPr sz="1600" b="1" spc="72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03-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ПГМП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-42216</a:t>
            </a:r>
            <a:r>
              <a:rPr sz="1600" b="1" spc="747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spc="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«Об</a:t>
            </a:r>
            <a:r>
              <a:rPr sz="1600" b="1" spc="72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участии</a:t>
            </a:r>
            <a:r>
              <a:rPr sz="1600" b="1" spc="74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учеников</a:t>
            </a:r>
            <a:r>
              <a:rPr sz="1600" b="1" spc="73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муниципальных</a:t>
            </a:r>
            <a:r>
              <a:rPr sz="1600" b="1" spc="71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</a:t>
            </a:r>
          </a:p>
          <a:p>
            <a:pPr marL="286512" marR="0">
              <a:lnSpc>
                <a:spcPts val="1780"/>
              </a:lnSpc>
              <a:spcBef>
                <a:spcPts val="141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государственных</a:t>
            </a:r>
            <a:r>
              <a:rPr sz="1600" b="1" spc="-5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школ</a:t>
            </a:r>
            <a:r>
              <a:rPr sz="1600" b="1" spc="-2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-1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РФ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во внеурочной</a:t>
            </a:r>
            <a:r>
              <a:rPr sz="1600" b="1" spc="-5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деятельности»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;</a:t>
            </a:r>
          </a:p>
          <a:p>
            <a:pPr marL="0" marR="0">
              <a:lnSpc>
                <a:spcPts val="1784"/>
              </a:lnSpc>
              <a:spcBef>
                <a:spcPts val="176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GWVGKC+Wingdings"/>
                <a:cs typeface="GWVGKC+Wingdings"/>
              </a:rPr>
              <a:t></a:t>
            </a:r>
            <a:r>
              <a:rPr sz="1600" spc="59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Письмо</a:t>
            </a:r>
            <a:r>
              <a:rPr sz="1600" b="1" u="sng" spc="5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spc="-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Минобрнауки</a:t>
            </a:r>
            <a:r>
              <a:rPr sz="1600" b="1" u="sng" spc="5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России</a:t>
            </a:r>
            <a:r>
              <a:rPr sz="1600" b="1" u="sng" spc="4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от</a:t>
            </a:r>
            <a:r>
              <a:rPr sz="1600" b="1" u="sng" spc="2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18.08.2017</a:t>
            </a:r>
            <a:r>
              <a:rPr sz="1600" b="1" u="sng" spc="48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N</a:t>
            </a:r>
            <a:r>
              <a:rPr sz="1600" b="1" u="sng" spc="29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09-1672</a:t>
            </a:r>
            <a:r>
              <a:rPr sz="1600" b="1" u="sng" spc="26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«Методические</a:t>
            </a:r>
            <a:r>
              <a:rPr sz="1600" b="1" u="sng" spc="49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рекомендации</a:t>
            </a:r>
            <a:r>
              <a:rPr sz="1600" b="1" u="sng" spc="5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spc="-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</a:t>
            </a:r>
            <a:r>
              <a:rPr sz="1600" b="1" u="sng" spc="5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уточнению</a:t>
            </a:r>
            <a:r>
              <a:rPr sz="1600" b="1" u="sng" spc="2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понятия</a:t>
            </a:r>
          </a:p>
          <a:p>
            <a:pPr marL="286512" marR="0">
              <a:lnSpc>
                <a:spcPts val="1771"/>
              </a:lnSpc>
              <a:spcBef>
                <a:spcPts val="141"/>
              </a:spcBef>
              <a:spcAft>
                <a:spcPts val="0"/>
              </a:spcAft>
            </a:pP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</a:t>
            </a:r>
            <a:r>
              <a:rPr sz="1600" b="1" u="sng" spc="7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содержания</a:t>
            </a:r>
            <a:r>
              <a:rPr sz="1600" b="1" u="sng" spc="6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spc="-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внеурочной</a:t>
            </a:r>
            <a:r>
              <a:rPr sz="1600" b="1" u="sng" spc="9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деятельности</a:t>
            </a:r>
            <a:r>
              <a:rPr sz="1600" b="1" u="sng" spc="8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</a:t>
            </a:r>
            <a:r>
              <a:rPr sz="1600" b="1" u="sng" spc="5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рамках</a:t>
            </a:r>
            <a:r>
              <a:rPr sz="1600" b="1" u="sng" spc="5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реализации</a:t>
            </a:r>
            <a:r>
              <a:rPr sz="1600" b="1" u="sng" spc="5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основных</a:t>
            </a:r>
            <a:r>
              <a:rPr sz="1600" b="1" u="sng" spc="3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общеобразовательных</a:t>
            </a:r>
            <a:r>
              <a:rPr sz="1600" b="1" u="sng" spc="6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программ,</a:t>
            </a:r>
            <a:r>
              <a:rPr sz="1600" b="1" u="sng" spc="2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</a:t>
            </a:r>
          </a:p>
          <a:p>
            <a:pPr marL="286512" marR="0">
              <a:lnSpc>
                <a:spcPts val="1771"/>
              </a:lnSpc>
              <a:spcBef>
                <a:spcPts val="139"/>
              </a:spcBef>
              <a:spcAft>
                <a:spcPts val="0"/>
              </a:spcAft>
            </a:pPr>
            <a:r>
              <a:rPr sz="1600" b="1" u="sng" spc="-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том</a:t>
            </a:r>
            <a:r>
              <a:rPr sz="1600" b="1" u="sng" spc="-1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spc="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числе</a:t>
            </a:r>
            <a:r>
              <a:rPr sz="1600" b="1" u="sng" spc="-3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</a:t>
            </a:r>
            <a:r>
              <a:rPr sz="1600" b="1" u="sng" spc="-1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части</a:t>
            </a:r>
            <a:r>
              <a:rPr sz="1600" b="1" u="sng" spc="-2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проектной</a:t>
            </a:r>
            <a:r>
              <a:rPr sz="1600" b="1" u="sng" spc="-4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деятельности»</a:t>
            </a:r>
            <a:r>
              <a:rPr sz="1600" b="1" u="sng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;</a:t>
            </a:r>
          </a:p>
          <a:p>
            <a:pPr marL="0" marR="0">
              <a:lnSpc>
                <a:spcPts val="1787"/>
              </a:lnSpc>
              <a:spcBef>
                <a:spcPts val="117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GWVGKC+Wingdings"/>
                <a:cs typeface="GWVGKC+Wingdings"/>
              </a:rPr>
              <a:t>.</a:t>
            </a:r>
            <a:r>
              <a:rPr sz="1600" spc="1028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Письмо</a:t>
            </a:r>
            <a:r>
              <a:rPr sz="1600" b="1" u="sng" spc="36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spc="-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Минобрнауки</a:t>
            </a:r>
            <a:r>
              <a:rPr sz="1600" b="1" u="sng" spc="37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№</a:t>
            </a:r>
            <a:r>
              <a:rPr sz="1600" b="1" u="sng" spc="34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03-296</a:t>
            </a:r>
            <a:r>
              <a:rPr sz="1600" b="1" u="sng" spc="335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от</a:t>
            </a:r>
            <a:r>
              <a:rPr sz="1600" b="1" u="sng" spc="36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spc="-10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12.05.2011</a:t>
            </a:r>
            <a:r>
              <a:rPr sz="1600" b="1" u="sng" spc="347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u="sng" spc="16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«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</a:t>
            </a:r>
            <a:r>
              <a:rPr sz="1600" b="1" u="sng" spc="33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организации</a:t>
            </a:r>
            <a:r>
              <a:rPr sz="1600" b="1" u="sng" spc="36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внеурочной</a:t>
            </a:r>
            <a:r>
              <a:rPr sz="1600" b="1" u="sng" spc="37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деятельности</a:t>
            </a:r>
            <a:r>
              <a:rPr sz="1600" b="1" u="sng" spc="36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при</a:t>
            </a:r>
            <a:r>
              <a:rPr sz="1600" b="1" u="sng" spc="35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введении</a:t>
            </a:r>
          </a:p>
          <a:p>
            <a:pPr marL="274320" marR="0">
              <a:lnSpc>
                <a:spcPts val="1771"/>
              </a:lnSpc>
              <a:spcBef>
                <a:spcPts val="139"/>
              </a:spcBef>
              <a:spcAft>
                <a:spcPts val="0"/>
              </a:spcAft>
            </a:pP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федерального</a:t>
            </a:r>
            <a:r>
              <a:rPr sz="1600" b="1" u="sng" spc="-3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spc="-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государственного</a:t>
            </a:r>
            <a:r>
              <a:rPr sz="1600" b="1" u="sng" spc="-3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образовательного</a:t>
            </a:r>
            <a:r>
              <a:rPr sz="1600" b="1" u="sng" spc="-4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Стандарта</a:t>
            </a:r>
            <a:r>
              <a:rPr sz="1600" b="1" u="sng" spc="-4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общего</a:t>
            </a:r>
            <a:r>
              <a:rPr sz="1600" b="1" u="sng" spc="-3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образования»</a:t>
            </a:r>
            <a:r>
              <a:rPr sz="1600" b="1" u="sng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.</a:t>
            </a:r>
          </a:p>
          <a:p>
            <a:pPr marL="12192" marR="0">
              <a:lnSpc>
                <a:spcPts val="1784"/>
              </a:lnSpc>
              <a:spcBef>
                <a:spcPts val="119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GWVGKC+Wingdings"/>
                <a:cs typeface="GWVGKC+Wingdings"/>
              </a:rPr>
              <a:t></a:t>
            </a:r>
            <a:r>
              <a:rPr sz="1600" spc="59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Санитарно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-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эпидемиологические</a:t>
            </a:r>
            <a:r>
              <a:rPr sz="1600" b="1" spc="17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требования</a:t>
            </a:r>
            <a:r>
              <a:rPr sz="1600" b="1" spc="16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к</a:t>
            </a:r>
            <a:r>
              <a:rPr sz="1600" b="1" spc="19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-1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условиям</a:t>
            </a:r>
            <a:r>
              <a:rPr sz="1600" b="1" spc="20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</a:t>
            </a:r>
            <a:r>
              <a:rPr sz="1600" b="1" spc="19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организации</a:t>
            </a:r>
            <a:r>
              <a:rPr sz="1600" b="1" spc="17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обучения</a:t>
            </a:r>
            <a:r>
              <a:rPr sz="1600" b="1" spc="21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</a:t>
            </a:r>
            <a:r>
              <a:rPr sz="1600" b="1" spc="15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общеобразовательных</a:t>
            </a:r>
          </a:p>
          <a:p>
            <a:pPr marL="298704" marR="0">
              <a:lnSpc>
                <a:spcPts val="1783"/>
              </a:lnSpc>
              <a:spcBef>
                <a:spcPts val="137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учреждениях</a:t>
            </a:r>
            <a:r>
              <a:rPr sz="1600" b="1" spc="168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«Санитарно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-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эпидемиологические</a:t>
            </a:r>
            <a:r>
              <a:rPr sz="1600" b="1" spc="171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правила</a:t>
            </a:r>
            <a:r>
              <a:rPr sz="1600" b="1" spc="17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</a:t>
            </a:r>
            <a:r>
              <a:rPr sz="1600" b="1" spc="170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нормативы</a:t>
            </a:r>
            <a:r>
              <a:rPr sz="1600" b="1" spc="172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СанПиН</a:t>
            </a:r>
            <a:r>
              <a:rPr sz="1600" b="1" spc="169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2.4.2.2821-10»,</a:t>
            </a:r>
          </a:p>
          <a:p>
            <a:pPr marL="298704" marR="0">
              <a:lnSpc>
                <a:spcPts val="1780"/>
              </a:lnSpc>
              <a:spcBef>
                <a:spcPts val="141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утвержденные</a:t>
            </a:r>
            <a:r>
              <a:rPr sz="1600" b="1" spc="28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постановлением</a:t>
            </a:r>
            <a:r>
              <a:rPr sz="1600" b="1" spc="30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-2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Главного</a:t>
            </a:r>
            <a:r>
              <a:rPr sz="1600" b="1" spc="34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-1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государственного</a:t>
            </a:r>
            <a:r>
              <a:rPr sz="1600" b="1" spc="3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санитарного</a:t>
            </a:r>
            <a:r>
              <a:rPr sz="1600" b="1" spc="30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-1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врача</a:t>
            </a:r>
            <a:r>
              <a:rPr sz="1600" b="1" spc="30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Российской</a:t>
            </a:r>
            <a:r>
              <a:rPr sz="1600" b="1" spc="30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Федерации</a:t>
            </a:r>
            <a:r>
              <a:rPr sz="1600" b="1" spc="29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от</a:t>
            </a:r>
          </a:p>
          <a:p>
            <a:pPr marL="298704" marR="0">
              <a:lnSpc>
                <a:spcPts val="1780"/>
              </a:lnSpc>
              <a:spcBef>
                <a:spcPts val="189"/>
              </a:spcBef>
              <a:spcAft>
                <a:spcPts val="0"/>
              </a:spcAft>
            </a:pP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29.12.2010</a:t>
            </a:r>
            <a:r>
              <a:rPr sz="1600" b="1" spc="-78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№ </a:t>
            </a:r>
            <a:r>
              <a:rPr sz="1600" b="1" spc="16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189,</a:t>
            </a:r>
            <a:r>
              <a:rPr sz="1600" b="1" spc="-72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 изменениями</a:t>
            </a:r>
            <a:r>
              <a:rPr sz="1600" b="1" spc="-6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2011,</a:t>
            </a:r>
            <a:r>
              <a:rPr sz="1600" b="1" spc="-49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spc="16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2013,</a:t>
            </a:r>
            <a:r>
              <a:rPr sz="1600" b="1" spc="-72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spc="16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2015,</a:t>
            </a:r>
            <a:r>
              <a:rPr sz="1600" b="1" spc="-96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spc="18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22</a:t>
            </a:r>
            <a:r>
              <a:rPr sz="1600" b="1" spc="-19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spc="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мая</a:t>
            </a:r>
            <a:r>
              <a:rPr sz="1600" b="1" spc="-5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16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2019</a:t>
            </a:r>
            <a:r>
              <a:rPr sz="1600" b="1" spc="-64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spc="-1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года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0299" y="6503462"/>
            <a:ext cx="8253153" cy="26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2060"/>
                </a:solidFill>
                <a:latin typeface="GWVGKC+Wingdings"/>
                <a:cs typeface="GWVGKC+Wingdings"/>
              </a:rPr>
              <a:t></a:t>
            </a:r>
            <a:r>
              <a:rPr sz="1600" spc="599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600" b="1" u="sng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</a:t>
            </a:r>
            <a:r>
              <a:rPr sz="1600" b="1" u="sng" dirty="0">
                <a:solidFill>
                  <a:srgbClr val="3FCDE7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исьмо</a:t>
            </a:r>
            <a:r>
              <a:rPr sz="1600" b="1" u="sng" spc="-51" dirty="0">
                <a:solidFill>
                  <a:srgbClr val="3FCDE7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b="1" u="sng" dirty="0">
                <a:solidFill>
                  <a:srgbClr val="3FCDE7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Минобрнауки</a:t>
            </a:r>
            <a:r>
              <a:rPr sz="1600" b="1" u="sng" spc="-73" dirty="0">
                <a:solidFill>
                  <a:srgbClr val="3FCDE7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b="1" u="sng" dirty="0">
                <a:solidFill>
                  <a:srgbClr val="3FCDE7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от</a:t>
            </a:r>
            <a:r>
              <a:rPr sz="1600" b="1" u="sng" dirty="0">
                <a:solidFill>
                  <a:srgbClr val="3FCDE7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b="1" u="sng" dirty="0">
                <a:solidFill>
                  <a:srgbClr val="3FCDE7"/>
                </a:solidFill>
                <a:latin typeface="PKEUSC+Times New Roman Bold"/>
                <a:cs typeface="PKEUSC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28.08.2015</a:t>
            </a:r>
            <a:r>
              <a:rPr sz="1600" b="1" u="sng" spc="-80" dirty="0">
                <a:solidFill>
                  <a:srgbClr val="3FCDE7"/>
                </a:solidFill>
                <a:latin typeface="PKEUSC+Times New Roman Bold"/>
                <a:cs typeface="PKEUSC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b="1" u="sng" dirty="0">
                <a:solidFill>
                  <a:srgbClr val="3FCDE7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№</a:t>
            </a:r>
            <a:r>
              <a:rPr sz="1600" b="1" u="sng" spc="11" dirty="0">
                <a:solidFill>
                  <a:srgbClr val="3FCDE7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b="1" u="sng" dirty="0">
                <a:solidFill>
                  <a:srgbClr val="3FCDE7"/>
                </a:solidFill>
                <a:latin typeface="FOJEDP+Times New Roman Bold"/>
                <a:cs typeface="FOJEDP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АК</a:t>
            </a:r>
            <a:r>
              <a:rPr sz="1600" b="1" u="sng" dirty="0">
                <a:solidFill>
                  <a:srgbClr val="3FCDE7"/>
                </a:solidFill>
                <a:latin typeface="PKEUSC+Times New Roman Bold"/>
                <a:cs typeface="PKEUSC+Times New Roman 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-2563/05</a:t>
            </a:r>
            <a:r>
              <a:rPr sz="16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.</a:t>
            </a:r>
            <a:r>
              <a:rPr sz="1600" b="1" spc="352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600" b="1" spc="1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«О</a:t>
            </a:r>
            <a:r>
              <a:rPr sz="1600" b="1" spc="-2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методических</a:t>
            </a:r>
            <a:r>
              <a:rPr sz="1600" b="1" spc="-6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рекомендациях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12287" y="216232"/>
            <a:ext cx="5728932" cy="860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12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Пример</a:t>
            </a:r>
            <a:r>
              <a:rPr sz="2800" b="1" i="1" spc="-43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800" b="1" i="1" spc="-18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формы</a:t>
            </a:r>
            <a:r>
              <a:rPr sz="2800" b="1" i="1" spc="-34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8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детализированного</a:t>
            </a:r>
          </a:p>
          <a:p>
            <a:pPr marL="195326" marR="0">
              <a:lnSpc>
                <a:spcPts val="3109"/>
              </a:lnSpc>
              <a:spcBef>
                <a:spcPts val="252"/>
              </a:spcBef>
              <a:spcAft>
                <a:spcPts val="0"/>
              </a:spcAft>
            </a:pPr>
            <a:r>
              <a:rPr sz="28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плана</a:t>
            </a:r>
            <a:r>
              <a:rPr sz="2800" b="1" i="1" spc="-42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8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внеурочной</a:t>
            </a:r>
            <a:r>
              <a:rPr sz="2800" b="1" i="1" spc="-43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8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деятельности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51686" y="309199"/>
            <a:ext cx="7890999" cy="770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66"/>
              </a:lnSpc>
              <a:spcBef>
                <a:spcPts val="0"/>
              </a:spcBef>
              <a:spcAft>
                <a:spcPts val="0"/>
              </a:spcAft>
            </a:pPr>
            <a:r>
              <a:rPr sz="25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План</a:t>
            </a:r>
            <a:r>
              <a:rPr sz="2500" b="1" i="1" spc="28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500" b="1" i="1" spc="-13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внеурочной</a:t>
            </a:r>
            <a:r>
              <a:rPr sz="2500" b="1" i="1" spc="12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5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деятельности</a:t>
            </a:r>
            <a:r>
              <a:rPr sz="2500" b="1" i="1" spc="-19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500" b="1" i="1" spc="-10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общеобразовательной</a:t>
            </a:r>
          </a:p>
          <a:p>
            <a:pPr marL="1914779" marR="0">
              <a:lnSpc>
                <a:spcPts val="2766"/>
              </a:lnSpc>
              <a:spcBef>
                <a:spcPts val="235"/>
              </a:spcBef>
              <a:spcAft>
                <a:spcPts val="0"/>
              </a:spcAft>
            </a:pPr>
            <a:r>
              <a:rPr sz="25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организации на</a:t>
            </a:r>
            <a:r>
              <a:rPr sz="2500" b="1" i="1" spc="-10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уровне</a:t>
            </a:r>
            <a:r>
              <a:rPr sz="25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СОО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31504" y="459938"/>
            <a:ext cx="8298991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4"/>
              </a:lnSpc>
              <a:spcBef>
                <a:spcPts val="0"/>
              </a:spcBef>
              <a:spcAft>
                <a:spcPts val="0"/>
              </a:spcAft>
            </a:pPr>
            <a:r>
              <a:rPr sz="3200" b="1" i="1" spc="-39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Результаты</a:t>
            </a:r>
            <a:r>
              <a:rPr sz="3200" b="1" i="1" spc="11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4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внеурочной</a:t>
            </a: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6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деятельности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82319" y="1590748"/>
            <a:ext cx="9983686" cy="1109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2060"/>
                </a:solidFill>
                <a:latin typeface="GWVGKC+Wingdings"/>
                <a:cs typeface="GWVGKC+Wingdings"/>
              </a:rPr>
              <a:t>.</a:t>
            </a:r>
            <a:r>
              <a:rPr sz="2400" spc="101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b="1" spc="-2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Результаты</a:t>
            </a:r>
            <a:r>
              <a:rPr sz="2400" b="1" spc="32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spc="-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внеурочной</a:t>
            </a:r>
            <a:r>
              <a:rPr sz="2400" b="1" spc="34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деятельности</a:t>
            </a:r>
            <a:r>
              <a:rPr sz="2400" b="1" spc="33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являются</a:t>
            </a:r>
            <a:r>
              <a:rPr sz="2400" spc="32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частью</a:t>
            </a:r>
            <a:r>
              <a:rPr sz="2400" b="1" spc="30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spc="-3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результатов</a:t>
            </a:r>
          </a:p>
          <a:p>
            <a:pPr marL="344474" marR="0">
              <a:lnSpc>
                <a:spcPts val="2657"/>
              </a:lnSpc>
              <a:spcBef>
                <a:spcPts val="175"/>
              </a:spcBef>
              <a:spcAft>
                <a:spcPts val="0"/>
              </a:spcAft>
            </a:pP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освоения</a:t>
            </a:r>
            <a:r>
              <a:rPr sz="2400" b="1" spc="8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основной</a:t>
            </a:r>
            <a:r>
              <a:rPr sz="2400" b="1" spc="11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общеобразовательной</a:t>
            </a:r>
            <a:r>
              <a:rPr sz="2400" b="1" spc="12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программы</a:t>
            </a:r>
            <a:r>
              <a:rPr sz="2400" b="1" spc="9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</a:t>
            </a:r>
            <a:r>
              <a:rPr sz="2400" spc="1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соответствии</a:t>
            </a:r>
          </a:p>
          <a:p>
            <a:pPr marL="344474" marR="0">
              <a:lnSpc>
                <a:spcPts val="2660"/>
              </a:lnSpc>
              <a:spcBef>
                <a:spcPts val="220"/>
              </a:spcBef>
              <a:spcAft>
                <a:spcPts val="0"/>
              </a:spcAft>
            </a:pP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 требованиями</a:t>
            </a:r>
            <a:r>
              <a:rPr sz="2400" spc="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ФГОС</a:t>
            </a:r>
            <a:r>
              <a:rPr sz="24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82319" y="2688663"/>
            <a:ext cx="9985844" cy="2939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2060"/>
                </a:solidFill>
                <a:latin typeface="GWVGKC+Wingdings"/>
                <a:cs typeface="GWVGKC+Wingdings"/>
              </a:rPr>
              <a:t>.</a:t>
            </a:r>
            <a:r>
              <a:rPr sz="2400" spc="101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Планируемые</a:t>
            </a:r>
            <a:r>
              <a:rPr sz="2400" spc="1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-3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результ</a:t>
            </a:r>
            <a:r>
              <a:rPr sz="2400" spc="-54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-2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аты</a:t>
            </a:r>
            <a:r>
              <a:rPr sz="2400" spc="20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2400" spc="20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</a:t>
            </a:r>
            <a:r>
              <a:rPr sz="2400" spc="16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конкретизируются</a:t>
            </a:r>
          </a:p>
          <a:p>
            <a:pPr marL="344474" marR="0">
              <a:lnSpc>
                <a:spcPts val="2660"/>
              </a:lnSpc>
              <a:spcBef>
                <a:spcPts val="170"/>
              </a:spcBef>
              <a:spcAft>
                <a:spcPts val="0"/>
              </a:spcAft>
            </a:pP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</a:t>
            </a:r>
            <a:r>
              <a:rPr sz="2400" b="1" spc="153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spc="-1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рабочей</a:t>
            </a:r>
            <a:r>
              <a:rPr sz="2400" b="1" spc="156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программе</a:t>
            </a:r>
            <a:r>
              <a:rPr sz="2400" b="1" spc="154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</a:t>
            </a:r>
            <a:r>
              <a:rPr sz="2400" spc="15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должны</a:t>
            </a:r>
            <a:r>
              <a:rPr sz="2400" spc="154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соответствовать</a:t>
            </a:r>
            <a:r>
              <a:rPr sz="2400" spc="156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планируемым</a:t>
            </a:r>
          </a:p>
          <a:p>
            <a:pPr marL="344474" marR="0">
              <a:lnSpc>
                <a:spcPts val="2657"/>
              </a:lnSpc>
              <a:spcBef>
                <a:spcPts val="223"/>
              </a:spcBef>
              <a:spcAft>
                <a:spcPts val="0"/>
              </a:spcAft>
            </a:pPr>
            <a:r>
              <a:rPr sz="2400" spc="-3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результ</a:t>
            </a:r>
            <a:r>
              <a:rPr sz="2400" spc="-56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-3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ат</a:t>
            </a:r>
            <a:r>
              <a:rPr sz="2400" spc="-56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ам</a:t>
            </a:r>
            <a:r>
              <a:rPr sz="2400" spc="8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освоения </a:t>
            </a:r>
            <a:r>
              <a:rPr sz="2400" spc="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основной</a:t>
            </a:r>
            <a:r>
              <a:rPr sz="24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общеобразовательной</a:t>
            </a:r>
            <a:r>
              <a:rPr sz="2400" spc="5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программы</a:t>
            </a:r>
            <a:r>
              <a:rPr sz="24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.</a:t>
            </a:r>
          </a:p>
          <a:p>
            <a:pPr marL="0" marR="0">
              <a:lnSpc>
                <a:spcPts val="2666"/>
              </a:lnSpc>
              <a:spcBef>
                <a:spcPts val="201"/>
              </a:spcBef>
              <a:spcAft>
                <a:spcPts val="0"/>
              </a:spcAft>
            </a:pPr>
            <a:r>
              <a:rPr sz="2400" dirty="0">
                <a:solidFill>
                  <a:srgbClr val="002060"/>
                </a:solidFill>
                <a:latin typeface="GWVGKC+Wingdings"/>
                <a:cs typeface="GWVGKC+Wingdings"/>
              </a:rPr>
              <a:t>.</a:t>
            </a:r>
            <a:r>
              <a:rPr sz="2400" spc="101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Общеобразовательная</a:t>
            </a:r>
            <a:r>
              <a:rPr sz="2400" spc="25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организация</a:t>
            </a:r>
            <a:r>
              <a:rPr sz="2400" spc="27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</a:t>
            </a:r>
            <a:r>
              <a:rPr sz="2400" spc="28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установленном</a:t>
            </a:r>
            <a:r>
              <a:rPr sz="2400" spc="23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ею</a:t>
            </a:r>
            <a:r>
              <a:rPr sz="2400" spc="28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порядке</a:t>
            </a:r>
            <a:r>
              <a:rPr sz="2400" spc="26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может</a:t>
            </a:r>
          </a:p>
          <a:p>
            <a:pPr marL="344474" marR="0">
              <a:lnSpc>
                <a:spcPts val="2657"/>
              </a:lnSpc>
              <a:spcBef>
                <a:spcPts val="224"/>
              </a:spcBef>
              <a:spcAft>
                <a:spcPts val="0"/>
              </a:spcAft>
            </a:pP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осуществлять</a:t>
            </a:r>
            <a:r>
              <a:rPr sz="2400" spc="36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b="1" spc="-3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зачет</a:t>
            </a:r>
            <a:r>
              <a:rPr sz="2400" b="1" spc="365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spc="-3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результатов</a:t>
            </a:r>
            <a:r>
              <a:rPr sz="2400" b="1" spc="366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освоения</a:t>
            </a:r>
            <a:r>
              <a:rPr sz="2400" spc="363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обучающимися</a:t>
            </a:r>
          </a:p>
          <a:p>
            <a:pPr marL="344474" marR="0">
              <a:lnSpc>
                <a:spcPts val="2660"/>
              </a:lnSpc>
              <a:spcBef>
                <a:spcPts val="220"/>
              </a:spcBef>
              <a:spcAft>
                <a:spcPts val="0"/>
              </a:spcAft>
            </a:pP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образовательных</a:t>
            </a:r>
            <a:r>
              <a:rPr sz="2400" spc="69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программ</a:t>
            </a:r>
            <a:r>
              <a:rPr sz="2400" spc="70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</a:t>
            </a:r>
            <a:r>
              <a:rPr sz="2400" spc="69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других</a:t>
            </a:r>
            <a:r>
              <a:rPr sz="2400" spc="73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организациях,</a:t>
            </a:r>
            <a:r>
              <a:rPr sz="2400" spc="68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осуществляющих</a:t>
            </a:r>
          </a:p>
          <a:p>
            <a:pPr marL="344474" marR="0">
              <a:lnSpc>
                <a:spcPts val="2657"/>
              </a:lnSpc>
              <a:spcBef>
                <a:spcPts val="173"/>
              </a:spcBef>
              <a:spcAft>
                <a:spcPts val="0"/>
              </a:spcAft>
            </a:pP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образовательную</a:t>
            </a:r>
            <a:r>
              <a:rPr sz="2400" spc="225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деятельность,</a:t>
            </a:r>
            <a:r>
              <a:rPr sz="2400" spc="226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</a:t>
            </a:r>
            <a:r>
              <a:rPr sz="2400" spc="225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-3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том</a:t>
            </a:r>
            <a:r>
              <a:rPr sz="2400" spc="228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числе</a:t>
            </a:r>
            <a:r>
              <a:rPr sz="2400" spc="225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</a:t>
            </a:r>
            <a:r>
              <a:rPr sz="2400" spc="227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организациях</a:t>
            </a:r>
          </a:p>
          <a:p>
            <a:pPr marL="344474" marR="0">
              <a:lnSpc>
                <a:spcPts val="2657"/>
              </a:lnSpc>
              <a:spcBef>
                <a:spcPts val="225"/>
              </a:spcBef>
              <a:spcAft>
                <a:spcPts val="0"/>
              </a:spcAft>
            </a:pP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дополнительного</a:t>
            </a:r>
            <a:r>
              <a:rPr sz="2400" spc="-3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образования</a:t>
            </a:r>
            <a:r>
              <a:rPr sz="24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7448" y="459938"/>
            <a:ext cx="8803047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4"/>
              </a:lnSpc>
              <a:spcBef>
                <a:spcPts val="0"/>
              </a:spcBef>
              <a:spcAft>
                <a:spcPts val="0"/>
              </a:spcAft>
            </a:pPr>
            <a:r>
              <a:rPr sz="3200" b="1" i="1" spc="-39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Результаты</a:t>
            </a:r>
            <a:r>
              <a:rPr sz="3200" b="1" i="1" spc="11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4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внеурочной</a:t>
            </a: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6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деятельности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82319" y="1802691"/>
            <a:ext cx="9983878" cy="1476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6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2060"/>
                </a:solidFill>
                <a:latin typeface="GWVGKC+Wingdings"/>
                <a:cs typeface="GWVGKC+Wingdings"/>
              </a:rPr>
              <a:t>.</a:t>
            </a:r>
            <a:r>
              <a:rPr sz="2400" spc="101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</a:t>
            </a:r>
            <a:r>
              <a:rPr sz="2400" spc="87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качестве</a:t>
            </a:r>
            <a:r>
              <a:rPr sz="2400" spc="88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-2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результатов</a:t>
            </a:r>
            <a:r>
              <a:rPr sz="2400" spc="9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освоения</a:t>
            </a:r>
            <a:r>
              <a:rPr sz="2400" spc="88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обучающимися</a:t>
            </a:r>
            <a:r>
              <a:rPr sz="2400" spc="90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рабочих</a:t>
            </a:r>
            <a:r>
              <a:rPr sz="2400" spc="9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программ</a:t>
            </a:r>
          </a:p>
          <a:p>
            <a:pPr marL="344474" marR="0">
              <a:lnSpc>
                <a:spcPts val="2657"/>
              </a:lnSpc>
              <a:spcBef>
                <a:spcPts val="173"/>
              </a:spcBef>
              <a:spcAft>
                <a:spcPts val="0"/>
              </a:spcAft>
            </a:pPr>
            <a:r>
              <a:rPr sz="24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2400" spc="68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</a:t>
            </a:r>
            <a:r>
              <a:rPr sz="2400" spc="69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образовательная</a:t>
            </a:r>
            <a:r>
              <a:rPr sz="2400" spc="69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организация,</a:t>
            </a:r>
            <a:r>
              <a:rPr sz="2400" spc="68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реализующая</a:t>
            </a:r>
          </a:p>
          <a:p>
            <a:pPr marL="344474" marR="0">
              <a:lnSpc>
                <a:spcPts val="2657"/>
              </a:lnSpc>
              <a:spcBef>
                <a:spcPts val="224"/>
              </a:spcBef>
              <a:spcAft>
                <a:spcPts val="0"/>
              </a:spcAft>
            </a:pPr>
            <a:r>
              <a:rPr sz="2400" spc="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основные</a:t>
            </a:r>
            <a:r>
              <a:rPr sz="2400" spc="36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общеобразовательные</a:t>
            </a:r>
            <a:r>
              <a:rPr sz="2400" spc="365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программы,</a:t>
            </a:r>
            <a:r>
              <a:rPr sz="2400" spc="364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самостоятельно</a:t>
            </a:r>
          </a:p>
          <a:p>
            <a:pPr marL="344474" marR="0">
              <a:lnSpc>
                <a:spcPts val="2660"/>
              </a:lnSpc>
              <a:spcBef>
                <a:spcPts val="220"/>
              </a:spcBef>
              <a:spcAft>
                <a:spcPts val="0"/>
              </a:spcAft>
            </a:pP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определяет</a:t>
            </a:r>
            <a:r>
              <a:rPr sz="2400" b="1" spc="114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порядок</a:t>
            </a:r>
            <a:r>
              <a:rPr sz="2400" b="1" spc="112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spc="-1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зачета</a:t>
            </a:r>
            <a:r>
              <a:rPr sz="2400" b="1" spc="115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spc="-3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результатов</a:t>
            </a:r>
            <a:r>
              <a:rPr sz="2400" b="1" spc="114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освоения</a:t>
            </a:r>
            <a:r>
              <a:rPr sz="2400" spc="113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обучающимися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26794" y="3269275"/>
            <a:ext cx="2333853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дополнительных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371467" y="3269275"/>
            <a:ext cx="3056929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общеобразовательных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23276" y="3269275"/>
            <a:ext cx="1494978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программ,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26066" y="3269275"/>
            <a:ext cx="1258788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который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526794" y="3634763"/>
            <a:ext cx="4707331" cy="375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утверждается</a:t>
            </a:r>
            <a:r>
              <a:rPr sz="2400" b="1" spc="-2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локальным</a:t>
            </a:r>
            <a:r>
              <a:rPr sz="2400" b="1" spc="3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актом</a:t>
            </a:r>
            <a:r>
              <a:rPr sz="24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82319" y="3998668"/>
            <a:ext cx="9981892" cy="147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63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2060"/>
                </a:solidFill>
                <a:latin typeface="GWVGKC+Wingdings"/>
                <a:cs typeface="GWVGKC+Wingdings"/>
              </a:rPr>
              <a:t>.</a:t>
            </a:r>
            <a:r>
              <a:rPr sz="2400" spc="101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При</a:t>
            </a:r>
            <a:r>
              <a:rPr sz="2400" spc="149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-2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зачете</a:t>
            </a:r>
            <a:r>
              <a:rPr sz="2400" spc="15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-3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результ</a:t>
            </a:r>
            <a:r>
              <a:rPr sz="2400" spc="-54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атов</a:t>
            </a:r>
            <a:r>
              <a:rPr sz="2400" spc="15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освоения</a:t>
            </a:r>
            <a:r>
              <a:rPr sz="2400" spc="147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рабочих</a:t>
            </a:r>
            <a:r>
              <a:rPr sz="2400" spc="15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программ</a:t>
            </a:r>
            <a:r>
              <a:rPr sz="2400" spc="15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внеурочной</a:t>
            </a:r>
          </a:p>
          <a:p>
            <a:pPr marL="344474" marR="0">
              <a:lnSpc>
                <a:spcPts val="2660"/>
              </a:lnSpc>
              <a:spcBef>
                <a:spcPts val="170"/>
              </a:spcBef>
              <a:spcAft>
                <a:spcPts val="0"/>
              </a:spcAft>
            </a:pPr>
            <a:r>
              <a:rPr sz="24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</a:t>
            </a:r>
            <a:r>
              <a:rPr sz="2400" spc="114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400" b="1" spc="-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рекомендуется</a:t>
            </a:r>
            <a:r>
              <a:rPr sz="2400" b="1" spc="117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провести</a:t>
            </a:r>
            <a:r>
              <a:rPr sz="2400" b="1" spc="117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сопоставительный</a:t>
            </a:r>
            <a:r>
              <a:rPr sz="2400" b="1" spc="116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анализ</a:t>
            </a:r>
          </a:p>
          <a:p>
            <a:pPr marL="344474" marR="0">
              <a:lnSpc>
                <a:spcPts val="2657"/>
              </a:lnSpc>
              <a:spcBef>
                <a:spcPts val="224"/>
              </a:spcBef>
              <a:spcAft>
                <a:spcPts val="0"/>
              </a:spcAft>
            </a:pP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планируемых</a:t>
            </a:r>
            <a:r>
              <a:rPr sz="2400" b="1" spc="109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spc="-3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результатов</a:t>
            </a:r>
            <a:r>
              <a:rPr sz="2400" b="1" spc="114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дополнительной</a:t>
            </a:r>
            <a:r>
              <a:rPr sz="2400" b="1" spc="113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общеобразовательной</a:t>
            </a:r>
          </a:p>
          <a:p>
            <a:pPr marL="344474" marR="0">
              <a:lnSpc>
                <a:spcPts val="2660"/>
              </a:lnSpc>
              <a:spcBef>
                <a:spcPts val="220"/>
              </a:spcBef>
              <a:spcAft>
                <a:spcPts val="0"/>
              </a:spcAft>
            </a:pP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программы</a:t>
            </a:r>
            <a:r>
              <a:rPr sz="2400" b="1" spc="-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 </a:t>
            </a:r>
            <a:r>
              <a:rPr sz="2400" b="1" spc="-1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рабочей</a:t>
            </a:r>
            <a:r>
              <a:rPr sz="2400" b="1" spc="3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программы</a:t>
            </a:r>
            <a:r>
              <a:rPr sz="2400" b="1" spc="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spc="-1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внеурочной</a:t>
            </a:r>
            <a:r>
              <a:rPr sz="2400" b="1" spc="5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деятельности</a:t>
            </a:r>
            <a:r>
              <a:rPr sz="24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98443" y="476937"/>
            <a:ext cx="5044112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3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Типичные</a:t>
            </a:r>
            <a:r>
              <a:rPr sz="4000" b="1" i="1" spc="-52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40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нарушения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4794" y="1508874"/>
            <a:ext cx="9801457" cy="245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1800" spc="11" dirty="0">
                <a:solidFill>
                  <a:srgbClr val="000000"/>
                </a:solidFill>
                <a:latin typeface="KMIDJT+Times New Roman"/>
                <a:cs typeface="KMIDJT+Times New Roman"/>
              </a:rPr>
              <a:t>1.</a:t>
            </a:r>
            <a:r>
              <a:rPr sz="1800" spc="-19" dirty="0">
                <a:solidFill>
                  <a:srgbClr val="000000"/>
                </a:solidFill>
                <a:latin typeface="KMIDJT+Times New Roman"/>
                <a:cs typeface="KMIDJ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План</a:t>
            </a:r>
            <a:r>
              <a:rPr sz="2000" spc="4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2000" spc="7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</a:t>
            </a:r>
            <a:r>
              <a:rPr sz="2000" spc="5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не</a:t>
            </a:r>
            <a:r>
              <a:rPr sz="2000" spc="4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обеспечивает</a:t>
            </a:r>
            <a:r>
              <a:rPr sz="2000" spc="2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учёт</a:t>
            </a:r>
            <a:r>
              <a:rPr sz="2000" spc="5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индивидуальных</a:t>
            </a:r>
            <a:r>
              <a:rPr sz="2000" spc="8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особенностей</a:t>
            </a:r>
            <a:r>
              <a:rPr sz="2000" spc="3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</a:t>
            </a:r>
          </a:p>
          <a:p>
            <a:pPr marL="0" marR="0">
              <a:lnSpc>
                <a:spcPts val="2205"/>
              </a:lnSpc>
              <a:spcBef>
                <a:spcPts val="194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потребностей</a:t>
            </a:r>
            <a:r>
              <a:rPr sz="2000" spc="3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обучающихся</a:t>
            </a:r>
            <a:r>
              <a:rPr sz="2000" spc="59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организации.</a:t>
            </a:r>
          </a:p>
          <a:p>
            <a:pPr marL="64008" marR="0">
              <a:lnSpc>
                <a:spcPts val="2205"/>
              </a:lnSpc>
              <a:spcBef>
                <a:spcPts val="196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2.В</a:t>
            </a:r>
            <a:r>
              <a:rPr sz="2000" spc="49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рабочих программах </a:t>
            </a:r>
            <a:r>
              <a:rPr sz="20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2000" spc="7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</a:t>
            </a:r>
            <a:r>
              <a:rPr sz="2000" spc="9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 содержании</a:t>
            </a:r>
            <a:r>
              <a:rPr sz="2000" spc="55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не</a:t>
            </a:r>
            <a:r>
              <a:rPr sz="2000" spc="4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указаны</a:t>
            </a:r>
            <a:r>
              <a:rPr sz="2000" spc="6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формы</a:t>
            </a:r>
            <a:r>
              <a:rPr sz="2000" spc="-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</a:t>
            </a:r>
          </a:p>
          <a:p>
            <a:pPr marL="0" marR="0">
              <a:lnSpc>
                <a:spcPts val="2205"/>
              </a:lnSpc>
              <a:spcBef>
                <a:spcPts val="194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виды</a:t>
            </a:r>
            <a:r>
              <a:rPr sz="2000" spc="5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деятельности.</a:t>
            </a:r>
          </a:p>
          <a:p>
            <a:pPr marL="64008" marR="0">
              <a:lnSpc>
                <a:spcPts val="2208"/>
              </a:lnSpc>
              <a:spcBef>
                <a:spcPts val="191"/>
              </a:spcBef>
              <a:spcAft>
                <a:spcPts val="0"/>
              </a:spcAft>
            </a:pPr>
            <a:r>
              <a:rPr sz="200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3.Расхождения</a:t>
            </a:r>
            <a:r>
              <a:rPr sz="2000" spc="5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 </a:t>
            </a:r>
            <a:r>
              <a:rPr sz="20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количестве</a:t>
            </a:r>
            <a:r>
              <a:rPr sz="2000" spc="3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часов и</a:t>
            </a:r>
            <a:r>
              <a:rPr sz="2000" spc="2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2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тематике</a:t>
            </a:r>
            <a:r>
              <a:rPr sz="2000" spc="7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при</a:t>
            </a:r>
            <a:r>
              <a:rPr sz="2000" spc="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планировании</a:t>
            </a:r>
            <a:r>
              <a:rPr sz="2000" spc="1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2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ВД.</a:t>
            </a:r>
          </a:p>
          <a:p>
            <a:pPr marL="0" marR="0">
              <a:lnSpc>
                <a:spcPts val="2205"/>
              </a:lnSpc>
              <a:spcBef>
                <a:spcPts val="196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4.Несоответствие</a:t>
            </a:r>
            <a:r>
              <a:rPr sz="2000" spc="4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записей</a:t>
            </a:r>
            <a:r>
              <a:rPr sz="2000" spc="4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 журналах</a:t>
            </a:r>
            <a:r>
              <a:rPr sz="2000" spc="9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тематическому</a:t>
            </a:r>
            <a:r>
              <a:rPr sz="2000" spc="5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планированию.</a:t>
            </a:r>
          </a:p>
          <a:p>
            <a:pPr marL="0" marR="0">
              <a:lnSpc>
                <a:spcPts val="2208"/>
              </a:lnSpc>
              <a:spcBef>
                <a:spcPts val="191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5.</a:t>
            </a:r>
            <a:r>
              <a:rPr sz="2000" spc="-2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При</a:t>
            </a:r>
            <a:r>
              <a:rPr sz="2000" spc="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разработке</a:t>
            </a:r>
            <a:r>
              <a:rPr sz="2000" spc="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рабочих программ</a:t>
            </a:r>
            <a:r>
              <a:rPr sz="2000" spc="-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6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ВД</a:t>
            </a:r>
            <a:r>
              <a:rPr sz="2000" spc="4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не</a:t>
            </a:r>
            <a:r>
              <a:rPr sz="2000" spc="3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учитываются</a:t>
            </a:r>
            <a:r>
              <a:rPr sz="2000" spc="10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планируемые</a:t>
            </a:r>
            <a:r>
              <a:rPr sz="2000" spc="10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2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результаты,</a:t>
            </a:r>
          </a:p>
          <a:p>
            <a:pPr marL="0" marR="0">
              <a:lnSpc>
                <a:spcPts val="2205"/>
              </a:lnSpc>
              <a:spcBef>
                <a:spcPts val="195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определенные</a:t>
            </a:r>
            <a:r>
              <a:rPr sz="2000" spc="5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основной</a:t>
            </a:r>
            <a:r>
              <a:rPr sz="2000" spc="3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образовательной</a:t>
            </a:r>
            <a:r>
              <a:rPr sz="2000" spc="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программой</a:t>
            </a:r>
            <a:r>
              <a:rPr sz="20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соответствующего</a:t>
            </a:r>
            <a:r>
              <a:rPr sz="2000" spc="9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уровня.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01696" y="530279"/>
            <a:ext cx="5806891" cy="448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7"/>
              </a:lnSpc>
              <a:spcBef>
                <a:spcPts val="0"/>
              </a:spcBef>
              <a:spcAft>
                <a:spcPts val="0"/>
              </a:spcAft>
            </a:pP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Какие</a:t>
            </a:r>
            <a:r>
              <a:rPr sz="3200" b="1" i="1" spc="29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ошибки</a:t>
            </a:r>
            <a:r>
              <a:rPr sz="3200" b="1" i="1" spc="14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2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допускают</a:t>
            </a:r>
            <a:r>
              <a:rPr sz="3200" b="1" i="1" spc="828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70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ОУ?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9010" y="1627054"/>
            <a:ext cx="8800120" cy="304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500" spc="1018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900" b="1" spc="-3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Ошибка</a:t>
            </a:r>
            <a:r>
              <a:rPr sz="1900" b="1" spc="-2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14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1.</a:t>
            </a:r>
            <a:r>
              <a:rPr sz="1900" b="1" spc="-72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 </a:t>
            </a:r>
            <a:r>
              <a:rPr sz="1900" b="1" spc="-4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Отсутствуют</a:t>
            </a:r>
            <a:r>
              <a:rPr sz="1900" b="1" spc="8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2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разработанные</a:t>
            </a:r>
            <a:r>
              <a:rPr sz="1900" b="1" spc="-1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2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программы</a:t>
            </a:r>
            <a:r>
              <a:rPr sz="1900" b="1" spc="-9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3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внеурочной</a:t>
            </a:r>
            <a:r>
              <a:rPr sz="1900" b="1" spc="-9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3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деятельности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9010" y="2032692"/>
            <a:ext cx="8980294" cy="17105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500" spc="1018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900" spc="-1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Внеурочная</a:t>
            </a:r>
            <a:r>
              <a:rPr sz="1900" spc="3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деятельность –</a:t>
            </a:r>
            <a:r>
              <a:rPr sz="1900" spc="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обязательная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часть</a:t>
            </a:r>
            <a:r>
              <a:rPr sz="1900" spc="-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основной</a:t>
            </a:r>
            <a:r>
              <a:rPr sz="1900" spc="-3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образовательной</a:t>
            </a:r>
          </a:p>
          <a:p>
            <a:pPr marL="344424" marR="0">
              <a:lnSpc>
                <a:spcPts val="2104"/>
              </a:lnSpc>
              <a:spcBef>
                <a:spcPts val="128"/>
              </a:spcBef>
              <a:spcAft>
                <a:spcPts val="0"/>
              </a:spcAft>
            </a:pP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программы</a:t>
            </a:r>
            <a:r>
              <a:rPr sz="1900" spc="-26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п.</a:t>
            </a:r>
            <a:r>
              <a:rPr sz="1900" u="sng" spc="14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16</a:t>
            </a:r>
            <a:r>
              <a:rPr sz="1900" u="sng" spc="-18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spc="-12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ФГОС</a:t>
            </a:r>
            <a:r>
              <a:rPr sz="1900" u="sng" spc="18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spc="-15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начального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spc="-12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общего</a:t>
            </a:r>
            <a:r>
              <a:rPr sz="1900" u="sng" spc="23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образования</a:t>
            </a:r>
            <a:r>
              <a:rPr sz="1900" dirty="0">
                <a:solidFill>
                  <a:srgbClr val="002060"/>
                </a:solidFill>
                <a:latin typeface="KMIDJT+Times New Roman"/>
                <a:cs typeface="KMIDJ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</a:t>
            </a:r>
            <a:r>
              <a:rPr sz="1900" spc="-14" dirty="0">
                <a:solidFill>
                  <a:srgbClr val="002060"/>
                </a:solidFill>
                <a:latin typeface="KMIDJT+Times New Roman"/>
                <a:cs typeface="KMIDJ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п.</a:t>
            </a:r>
            <a:r>
              <a:rPr sz="1900" u="sng" spc="14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13</a:t>
            </a:r>
            <a:r>
              <a:rPr sz="1900" u="sng" spc="-18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spc="-12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ФГОС</a:t>
            </a:r>
            <a:r>
              <a:rPr sz="1900" u="sng" spc="18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основного</a:t>
            </a:r>
          </a:p>
          <a:p>
            <a:pPr marL="344424" marR="0">
              <a:lnSpc>
                <a:spcPts val="2104"/>
              </a:lnSpc>
              <a:spcBef>
                <a:spcPts val="104"/>
              </a:spcBef>
              <a:spcAft>
                <a:spcPts val="0"/>
              </a:spcAft>
            </a:pPr>
            <a:r>
              <a:rPr sz="1900" u="sng" spc="-12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общего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образования</a:t>
            </a:r>
            <a:r>
              <a:rPr sz="1900" dirty="0">
                <a:solidFill>
                  <a:srgbClr val="002060"/>
                </a:solidFill>
                <a:latin typeface="KMIDJT+Times New Roman"/>
                <a:cs typeface="KMIDJ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</a:t>
            </a:r>
            <a:r>
              <a:rPr sz="1900" spc="10" dirty="0">
                <a:solidFill>
                  <a:srgbClr val="002060"/>
                </a:solidFill>
                <a:latin typeface="KMIDJT+Times New Roman"/>
                <a:cs typeface="KMIDJ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п.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13</a:t>
            </a:r>
            <a:r>
              <a:rPr sz="1900" u="sng" spc="-19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spc="-13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ФГОС</a:t>
            </a:r>
            <a:r>
              <a:rPr sz="1900" u="sng" spc="15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spc="-13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среднего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spc="-12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общего</a:t>
            </a:r>
            <a:r>
              <a:rPr sz="1900" u="sng" spc="20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образования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).</a:t>
            </a:r>
            <a:r>
              <a:rPr sz="1900" spc="17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Программы</a:t>
            </a:r>
          </a:p>
          <a:p>
            <a:pPr marL="344424" marR="0">
              <a:lnSpc>
                <a:spcPts val="2099"/>
              </a:lnSpc>
              <a:spcBef>
                <a:spcPts val="160"/>
              </a:spcBef>
              <a:spcAft>
                <a:spcPts val="0"/>
              </a:spcAft>
            </a:pPr>
            <a:r>
              <a:rPr sz="1900" spc="-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1900" spc="6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</a:t>
            </a:r>
            <a:r>
              <a:rPr sz="1900" spc="-2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педагоги</a:t>
            </a:r>
            <a:r>
              <a:rPr sz="1900" spc="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обязаны</a:t>
            </a:r>
            <a:r>
              <a:rPr sz="1900" spc="3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разработать</a:t>
            </a:r>
            <a:r>
              <a:rPr sz="1900" spc="-6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 представить</a:t>
            </a:r>
            <a:r>
              <a:rPr sz="1900" spc="-4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</a:t>
            </a:r>
            <a:r>
              <a:rPr sz="1900" spc="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полном</a:t>
            </a:r>
          </a:p>
          <a:p>
            <a:pPr marL="344424" marR="0">
              <a:lnSpc>
                <a:spcPts val="2102"/>
              </a:lnSpc>
              <a:spcBef>
                <a:spcPts val="106"/>
              </a:spcBef>
              <a:spcAft>
                <a:spcPts val="0"/>
              </a:spcAft>
            </a:pPr>
            <a:r>
              <a:rPr sz="19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объеме</a:t>
            </a:r>
            <a:r>
              <a:rPr sz="19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</a:t>
            </a:r>
            <a:r>
              <a:rPr sz="1900" spc="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соответствии</a:t>
            </a:r>
            <a:r>
              <a:rPr sz="1900" spc="-7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 утвержденным</a:t>
            </a:r>
            <a:r>
              <a:rPr sz="1900" spc="2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школой</a:t>
            </a:r>
            <a:r>
              <a:rPr sz="1900" spc="4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планом</a:t>
            </a:r>
            <a:r>
              <a:rPr sz="1900" spc="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1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1900" spc="5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деятельности.</a:t>
            </a:r>
          </a:p>
          <a:p>
            <a:pPr marL="344424" marR="0">
              <a:lnSpc>
                <a:spcPts val="2099"/>
              </a:lnSpc>
              <a:spcBef>
                <a:spcPts val="109"/>
              </a:spcBef>
              <a:spcAft>
                <a:spcPts val="0"/>
              </a:spcAft>
            </a:pP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Закрепите</a:t>
            </a:r>
            <a:r>
              <a:rPr sz="1900" spc="-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эту обязанность</a:t>
            </a:r>
            <a:r>
              <a:rPr sz="1900" spc="-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 </a:t>
            </a:r>
            <a:r>
              <a:rPr sz="19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локальном</a:t>
            </a:r>
            <a:r>
              <a:rPr sz="1900" spc="3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акте</a:t>
            </a:r>
            <a:r>
              <a:rPr sz="19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3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школы</a:t>
            </a:r>
            <a:r>
              <a:rPr sz="1900" spc="5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</a:t>
            </a:r>
            <a:r>
              <a:rPr sz="1900" spc="-3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ООП.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9010" y="3947199"/>
            <a:ext cx="8487498" cy="30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2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500" spc="1018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900" b="1" spc="-3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Ошибка</a:t>
            </a:r>
            <a:r>
              <a:rPr sz="1900" b="1" spc="-2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2.</a:t>
            </a:r>
            <a:r>
              <a:rPr sz="1900" b="1" spc="-7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3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Внеурочная</a:t>
            </a:r>
            <a:r>
              <a:rPr sz="1900" b="1" spc="-10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3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деятельность </a:t>
            </a:r>
            <a:r>
              <a:rPr sz="1900" b="1" spc="-2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организована</a:t>
            </a:r>
            <a:r>
              <a:rPr sz="1900" b="1" spc="-10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</a:t>
            </a:r>
            <a:r>
              <a:rPr sz="1900" b="1" spc="-6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2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форме</a:t>
            </a:r>
            <a:r>
              <a:rPr sz="1900" b="1" spc="-6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2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академических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13434" y="4228141"/>
            <a:ext cx="1094522" cy="304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9"/>
              </a:lnSpc>
              <a:spcBef>
                <a:spcPts val="0"/>
              </a:spcBef>
              <a:spcAft>
                <a:spcPts val="0"/>
              </a:spcAft>
            </a:pPr>
            <a:r>
              <a:rPr sz="1900" b="1" spc="-2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занятий.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69010" y="4740586"/>
            <a:ext cx="8083454" cy="1426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500" spc="1018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Если</a:t>
            </a:r>
            <a:r>
              <a:rPr sz="1900" spc="2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 </a:t>
            </a:r>
            <a:r>
              <a:rPr sz="19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вашей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3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школе</a:t>
            </a:r>
            <a:r>
              <a:rPr sz="1900" spc="5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занятия </a:t>
            </a:r>
            <a:r>
              <a:rPr sz="1900" spc="-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1900" spc="6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деятельностью</a:t>
            </a:r>
            <a:r>
              <a:rPr sz="1900" spc="-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проводятся в</a:t>
            </a:r>
          </a:p>
          <a:p>
            <a:pPr marL="344424" marR="0">
              <a:lnSpc>
                <a:spcPts val="2099"/>
              </a:lnSpc>
              <a:spcBef>
                <a:spcPts val="108"/>
              </a:spcBef>
              <a:spcAft>
                <a:spcPts val="0"/>
              </a:spcAft>
            </a:pPr>
            <a:r>
              <a:rPr sz="19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академической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классно</a:t>
            </a:r>
            <a:r>
              <a:rPr sz="19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</a:t>
            </a:r>
            <a:r>
              <a:rPr sz="1900" spc="-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урочной</a:t>
            </a:r>
            <a:r>
              <a:rPr sz="1900" spc="5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системе,</a:t>
            </a:r>
            <a:r>
              <a:rPr sz="1900" spc="-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вы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нарушаете</a:t>
            </a:r>
            <a:r>
              <a:rPr sz="1900" spc="3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гигиенические</a:t>
            </a:r>
          </a:p>
          <a:p>
            <a:pPr marL="344424" marR="0">
              <a:lnSpc>
                <a:spcPts val="2102"/>
              </a:lnSpc>
              <a:spcBef>
                <a:spcPts val="106"/>
              </a:spcBef>
              <a:spcAft>
                <a:spcPts val="0"/>
              </a:spcAft>
            </a:pP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требования</a:t>
            </a:r>
            <a:r>
              <a:rPr sz="1900" spc="-2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</a:t>
            </a:r>
            <a:r>
              <a:rPr sz="1900" spc="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максимальному</a:t>
            </a:r>
            <a:r>
              <a:rPr sz="1900" spc="4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общему</a:t>
            </a:r>
            <a:r>
              <a:rPr sz="190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объему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недельной образовательной</a:t>
            </a:r>
          </a:p>
          <a:p>
            <a:pPr marL="344424" marR="0">
              <a:lnSpc>
                <a:spcPts val="2104"/>
              </a:lnSpc>
              <a:spcBef>
                <a:spcPts val="106"/>
              </a:spcBef>
              <a:spcAft>
                <a:spcPts val="0"/>
              </a:spcAft>
            </a:pPr>
            <a:r>
              <a:rPr sz="1900" spc="-1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нагрузки</a:t>
            </a:r>
            <a:r>
              <a:rPr sz="1900" spc="8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2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учеников</a:t>
            </a:r>
            <a:r>
              <a:rPr sz="1900" spc="9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и требования </a:t>
            </a:r>
            <a:r>
              <a:rPr sz="19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ФГОС</a:t>
            </a:r>
            <a:r>
              <a:rPr sz="1900" spc="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(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СанПиН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2.4.2.2821</a:t>
            </a:r>
            <a:r>
              <a:rPr sz="1900" u="sng" dirty="0">
                <a:solidFill>
                  <a:srgbClr val="3FCDE7"/>
                </a:solidFill>
                <a:latin typeface="KMIDJT+Times New Roman"/>
                <a:cs typeface="KMIDJ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-10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,</a:t>
            </a:r>
            <a:r>
              <a:rPr sz="1900" spc="-8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2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утв.</a:t>
            </a:r>
          </a:p>
          <a:p>
            <a:pPr marL="344424" marR="0">
              <a:lnSpc>
                <a:spcPts val="2104"/>
              </a:lnSpc>
              <a:spcBef>
                <a:spcPts val="104"/>
              </a:spcBef>
              <a:spcAft>
                <a:spcPts val="0"/>
              </a:spcAft>
            </a:pP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постановлением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spc="-27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главного</a:t>
            </a:r>
            <a:r>
              <a:rPr sz="1900" u="sng" spc="36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санитарного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spc="-19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врача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spc="-14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от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29.12.2010</a:t>
            </a:r>
            <a:r>
              <a:rPr sz="1900" u="sng" spc="-64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№</a:t>
            </a:r>
            <a:r>
              <a:rPr sz="1900" u="sng" spc="-14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spc="28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189</a:t>
            </a:r>
            <a:r>
              <a:rPr sz="19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).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>
            <a:hlinkClick r:id="rId2"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2220" y="1175297"/>
            <a:ext cx="7311907" cy="30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2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500" spc="1018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900" b="1" spc="-3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Ошибка</a:t>
            </a:r>
            <a:r>
              <a:rPr sz="1900" b="1" spc="-2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3.</a:t>
            </a:r>
            <a:r>
              <a:rPr sz="1900" b="1" spc="-7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3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Внеурочная</a:t>
            </a:r>
            <a:r>
              <a:rPr sz="1900" b="1" spc="-10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3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деятельность </a:t>
            </a:r>
            <a:r>
              <a:rPr sz="1900" b="1" spc="-3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включена</a:t>
            </a:r>
            <a:r>
              <a:rPr sz="1900" b="1" spc="-7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</a:t>
            </a:r>
            <a:r>
              <a:rPr sz="1900" b="1" spc="-6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1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учебный</a:t>
            </a:r>
            <a:r>
              <a:rPr sz="1900" b="1" spc="-1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1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план.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2220" y="1715446"/>
            <a:ext cx="9500760" cy="15428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500" spc="1018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План</a:t>
            </a:r>
            <a:r>
              <a:rPr sz="1900" spc="2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1900" spc="3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</a:t>
            </a:r>
            <a:r>
              <a:rPr sz="1900" spc="1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– это самостоятельный</a:t>
            </a:r>
            <a:r>
              <a:rPr sz="1900" spc="-2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подраздел</a:t>
            </a:r>
            <a:r>
              <a:rPr sz="1900" spc="-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организационного</a:t>
            </a:r>
          </a:p>
          <a:p>
            <a:pPr marL="344424" marR="0">
              <a:lnSpc>
                <a:spcPts val="2104"/>
              </a:lnSpc>
              <a:spcBef>
                <a:spcPts val="396"/>
              </a:spcBef>
              <a:spcAft>
                <a:spcPts val="0"/>
              </a:spcAft>
            </a:pP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раздела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ООП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наравне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spc="-14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учебным</a:t>
            </a:r>
            <a:r>
              <a:rPr sz="1900" spc="6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spc="-14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планом</a:t>
            </a:r>
            <a:r>
              <a:rPr sz="1900" spc="39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spc="-11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уровень</a:t>
            </a:r>
            <a:r>
              <a:rPr sz="1900" spc="36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образования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</a:t>
            </a:r>
            <a:r>
              <a:rPr sz="1900" spc="36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календарным</a:t>
            </a:r>
          </a:p>
          <a:p>
            <a:pPr marL="344424" marR="0">
              <a:lnSpc>
                <a:spcPts val="2104"/>
              </a:lnSpc>
              <a:spcBef>
                <a:spcPts val="320"/>
              </a:spcBef>
              <a:spcAft>
                <a:spcPts val="0"/>
              </a:spcAft>
            </a:pPr>
            <a:r>
              <a:rPr sz="1900" u="sng" spc="-14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учебным</a:t>
            </a:r>
            <a:r>
              <a:rPr sz="1900" u="sng" spc="60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spc="-24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графиком</a:t>
            </a:r>
            <a:r>
              <a:rPr sz="1900" spc="63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dirty="0">
                <a:solidFill>
                  <a:srgbClr val="002060"/>
                </a:solidFill>
                <a:latin typeface="KMIDJT+Times New Roman"/>
                <a:cs typeface="KMIDJ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п.</a:t>
            </a:r>
            <a:r>
              <a:rPr sz="1900" u="sng" spc="14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16</a:t>
            </a:r>
            <a:r>
              <a:rPr sz="1900" u="sng" spc="-18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spc="-12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ФГОС</a:t>
            </a:r>
            <a:r>
              <a:rPr sz="1900" u="sng" spc="18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spc="-15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начального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spc="-12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общего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образования</a:t>
            </a:r>
            <a:r>
              <a:rPr sz="1900" dirty="0">
                <a:solidFill>
                  <a:srgbClr val="002060"/>
                </a:solidFill>
                <a:latin typeface="KMIDJT+Times New Roman"/>
                <a:cs typeface="KMIDJ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</a:t>
            </a:r>
            <a:r>
              <a:rPr sz="1900" spc="10" dirty="0">
                <a:solidFill>
                  <a:srgbClr val="002060"/>
                </a:solidFill>
                <a:latin typeface="KMIDJT+Times New Roman"/>
                <a:cs typeface="KMIDJ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п.</a:t>
            </a:r>
            <a:r>
              <a:rPr sz="1900" u="sng" spc="-15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spc="11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14</a:t>
            </a:r>
            <a:r>
              <a:rPr sz="1900" u="sng" spc="-18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spc="-11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ФГОС</a:t>
            </a:r>
          </a:p>
          <a:p>
            <a:pPr marL="344424" marR="0">
              <a:lnSpc>
                <a:spcPts val="2104"/>
              </a:lnSpc>
              <a:spcBef>
                <a:spcPts val="344"/>
              </a:spcBef>
              <a:spcAft>
                <a:spcPts val="0"/>
              </a:spcAft>
            </a:pP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основного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spc="-12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общего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образования</a:t>
            </a:r>
            <a:r>
              <a:rPr sz="1900" dirty="0">
                <a:solidFill>
                  <a:srgbClr val="002060"/>
                </a:solidFill>
                <a:latin typeface="KMIDJT+Times New Roman"/>
                <a:cs typeface="KMIDJ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</a:t>
            </a:r>
            <a:r>
              <a:rPr sz="1900" spc="10" dirty="0">
                <a:solidFill>
                  <a:srgbClr val="002060"/>
                </a:solidFill>
                <a:latin typeface="KMIDJT+Times New Roman"/>
                <a:cs typeface="KMIDJ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п.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14</a:t>
            </a:r>
            <a:r>
              <a:rPr sz="1900" u="sng" spc="-19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spc="-13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ФГОС</a:t>
            </a:r>
            <a:r>
              <a:rPr sz="1900" u="sng" spc="15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spc="-13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среднего</a:t>
            </a:r>
            <a:r>
              <a:rPr sz="1900" u="sng" spc="22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spc="-11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общего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образования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).</a:t>
            </a:r>
            <a:r>
              <a:rPr sz="1900" spc="17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Е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сли</a:t>
            </a:r>
            <a:r>
              <a:rPr sz="1900" spc="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вы</a:t>
            </a:r>
          </a:p>
          <a:p>
            <a:pPr marL="344424" marR="0">
              <a:lnSpc>
                <a:spcPts val="2099"/>
              </a:lnSpc>
              <a:spcBef>
                <a:spcPts val="376"/>
              </a:spcBef>
              <a:spcAft>
                <a:spcPts val="0"/>
              </a:spcAft>
            </a:pPr>
            <a:r>
              <a:rPr sz="190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включаете</a:t>
            </a:r>
            <a:r>
              <a:rPr sz="1900" spc="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внеурочную</a:t>
            </a:r>
            <a:r>
              <a:rPr sz="1900" spc="14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деятельность</a:t>
            </a:r>
            <a:r>
              <a:rPr sz="1900" spc="-2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</a:t>
            </a:r>
            <a:r>
              <a:rPr sz="1900" spc="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учебный</a:t>
            </a:r>
            <a:r>
              <a:rPr sz="1900" spc="5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план,</a:t>
            </a:r>
            <a:r>
              <a:rPr sz="1900" spc="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вы</a:t>
            </a:r>
            <a:r>
              <a:rPr sz="1900" spc="3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нарушаете</a:t>
            </a:r>
            <a:r>
              <a:rPr sz="1900" spc="3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требования</a:t>
            </a:r>
            <a:r>
              <a:rPr sz="1900" spc="-2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ФГОС.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2220" y="3493319"/>
            <a:ext cx="9059675" cy="304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500" spc="1018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900" b="1" spc="-3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Ошибка</a:t>
            </a:r>
            <a:r>
              <a:rPr sz="1900" b="1" spc="-2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4.</a:t>
            </a:r>
            <a:r>
              <a:rPr sz="1900" b="1" spc="-7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2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Посещение</a:t>
            </a:r>
            <a:r>
              <a:rPr sz="1900" b="1" spc="-6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2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занятий</a:t>
            </a:r>
            <a:r>
              <a:rPr sz="1900" b="1" spc="-3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</a:t>
            </a:r>
            <a:r>
              <a:rPr sz="1900" b="1" spc="-6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2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программам</a:t>
            </a:r>
            <a:r>
              <a:rPr sz="1900" b="1" spc="-9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3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внеурочной</a:t>
            </a:r>
            <a:r>
              <a:rPr sz="1900" b="1" spc="-9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3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деятельности</a:t>
            </a:r>
            <a:r>
              <a:rPr sz="19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и</a:t>
            </a:r>
            <a:r>
              <a:rPr sz="1900" b="1" spc="-5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3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зачет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96644" y="3803943"/>
            <a:ext cx="6443339" cy="30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2"/>
              </a:lnSpc>
              <a:spcBef>
                <a:spcPts val="0"/>
              </a:spcBef>
              <a:spcAft>
                <a:spcPts val="0"/>
              </a:spcAft>
            </a:pPr>
            <a:r>
              <a:rPr sz="1900" b="1" spc="-5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результатов</a:t>
            </a:r>
            <a:r>
              <a:rPr sz="19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4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только</a:t>
            </a:r>
            <a:r>
              <a:rPr sz="1900" b="1" spc="-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</a:t>
            </a:r>
            <a:r>
              <a:rPr sz="1900" b="1" spc="-6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5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той</a:t>
            </a:r>
            <a:r>
              <a:rPr sz="1900" b="1" spc="3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4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школе,</a:t>
            </a:r>
            <a:r>
              <a:rPr sz="1900" b="1" spc="-2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</a:t>
            </a:r>
            <a:r>
              <a:rPr sz="1900" b="1" spc="-6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3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которой</a:t>
            </a:r>
            <a:r>
              <a:rPr sz="1900" b="1" spc="-4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2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учится</a:t>
            </a:r>
            <a:r>
              <a:rPr sz="1900" b="1" spc="-3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b="1" spc="-2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ребенок.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2220" y="4340917"/>
            <a:ext cx="9156157" cy="926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500" spc="1018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Ученик </a:t>
            </a:r>
            <a:r>
              <a:rPr sz="19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вашей</a:t>
            </a:r>
            <a:r>
              <a:rPr sz="1900" spc="2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3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школы</a:t>
            </a:r>
            <a:r>
              <a:rPr sz="1900" spc="2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может</a:t>
            </a:r>
            <a:r>
              <a:rPr sz="1900" spc="-2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посещать</a:t>
            </a:r>
            <a:r>
              <a:rPr sz="1900" spc="-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различные программы,</a:t>
            </a:r>
            <a:r>
              <a:rPr sz="1900" spc="-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например программы</a:t>
            </a:r>
          </a:p>
          <a:p>
            <a:pPr marL="344424" marR="0">
              <a:lnSpc>
                <a:spcPts val="2099"/>
              </a:lnSpc>
              <a:spcBef>
                <a:spcPts val="351"/>
              </a:spcBef>
              <a:spcAft>
                <a:spcPts val="0"/>
              </a:spcAft>
            </a:pPr>
            <a:r>
              <a:rPr sz="1900" spc="-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1900" spc="6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деятельности,</a:t>
            </a:r>
            <a:r>
              <a:rPr sz="1900" spc="-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 </a:t>
            </a:r>
            <a:r>
              <a:rPr sz="1900" spc="-2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других</a:t>
            </a:r>
            <a:r>
              <a:rPr sz="1900" spc="8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организациях.</a:t>
            </a:r>
            <a:r>
              <a:rPr sz="1900" spc="3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3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Школа</a:t>
            </a:r>
            <a:r>
              <a:rPr sz="1900" spc="3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должна </a:t>
            </a:r>
            <a:r>
              <a:rPr sz="19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засчитывать</a:t>
            </a:r>
          </a:p>
          <a:p>
            <a:pPr marL="344424" marR="0">
              <a:lnSpc>
                <a:spcPts val="2099"/>
              </a:lnSpc>
              <a:spcBef>
                <a:spcPts val="348"/>
              </a:spcBef>
              <a:spcAft>
                <a:spcPts val="0"/>
              </a:spcAft>
            </a:pPr>
            <a:r>
              <a:rPr sz="1900" spc="-2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результаты,</a:t>
            </a:r>
            <a:r>
              <a:rPr sz="1900" spc="5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2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которые</a:t>
            </a:r>
            <a:r>
              <a:rPr sz="1900" spc="-2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предоставил</a:t>
            </a:r>
            <a:r>
              <a:rPr sz="19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ученик.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2220" y="5499817"/>
            <a:ext cx="9076716" cy="304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99"/>
              </a:lnSpc>
              <a:spcBef>
                <a:spcPts val="0"/>
              </a:spcBef>
              <a:spcAft>
                <a:spcPts val="0"/>
              </a:spcAft>
            </a:pPr>
            <a:r>
              <a:rPr sz="1500" dirty="0">
                <a:solidFill>
                  <a:srgbClr val="5FCBEF"/>
                </a:solidFill>
                <a:latin typeface="WLSFOJ+Wingdings 3"/>
                <a:cs typeface="WLSFOJ+Wingdings 3"/>
              </a:rPr>
              <a:t></a:t>
            </a:r>
            <a:r>
              <a:rPr sz="1500" spc="1018" dirty="0">
                <a:solidFill>
                  <a:srgbClr val="5FCBEF"/>
                </a:solidFill>
                <a:latin typeface="Times New Roman"/>
                <a:cs typeface="Times New Roman"/>
              </a:rPr>
              <a:t> </a:t>
            </a:r>
            <a:r>
              <a:rPr sz="1900" b="1" spc="-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Как</a:t>
            </a:r>
            <a:r>
              <a:rPr sz="19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исправить.</a:t>
            </a:r>
            <a:r>
              <a:rPr sz="1900" b="1" spc="6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Учитывайте</a:t>
            </a:r>
            <a:r>
              <a:rPr sz="1900" spc="-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1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внеурочные</a:t>
            </a:r>
            <a:r>
              <a:rPr sz="1900" spc="6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занятия,</a:t>
            </a:r>
            <a:r>
              <a:rPr sz="1900" spc="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которые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посещают</a:t>
            </a:r>
            <a:r>
              <a:rPr sz="1900" spc="-4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школьники</a:t>
            </a:r>
            <a:r>
              <a:rPr sz="1900" spc="6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96644" y="5810442"/>
            <a:ext cx="8935072" cy="30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02"/>
              </a:lnSpc>
              <a:spcBef>
                <a:spcPts val="0"/>
              </a:spcBef>
              <a:spcAft>
                <a:spcPts val="0"/>
              </a:spcAft>
            </a:pPr>
            <a:r>
              <a:rPr sz="1900" spc="-2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других</a:t>
            </a:r>
            <a:r>
              <a:rPr sz="1900" spc="8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образовательных</a:t>
            </a:r>
            <a:r>
              <a:rPr sz="1900" spc="-3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организациях.</a:t>
            </a:r>
            <a:r>
              <a:rPr sz="1900" spc="3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Порядок</a:t>
            </a:r>
            <a:r>
              <a:rPr sz="190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зачета</a:t>
            </a:r>
            <a:r>
              <a:rPr sz="190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установите</a:t>
            </a:r>
            <a:r>
              <a:rPr sz="1900" spc="2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локальным</a:t>
            </a:r>
            <a:r>
              <a:rPr sz="1900" spc="27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1900" spc="-1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актом.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59809" y="481692"/>
            <a:ext cx="4379363" cy="544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89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1" spc="-11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Локальные</a:t>
            </a:r>
            <a:r>
              <a:rPr sz="3600" b="1" i="1" spc="28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600" b="1" i="1" spc="-15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акты</a:t>
            </a:r>
            <a:r>
              <a:rPr sz="3600" b="1" i="1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 ОО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81430" y="1479521"/>
            <a:ext cx="8641009" cy="5861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2060"/>
                </a:solidFill>
                <a:latin typeface="GWVGKC+Wingdings"/>
                <a:cs typeface="GWVGKC+Wingdings"/>
              </a:rPr>
              <a:t></a:t>
            </a:r>
            <a:r>
              <a:rPr sz="1800" spc="847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b="1" spc="-1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Договор</a:t>
            </a:r>
            <a:r>
              <a:rPr sz="1800" b="1" spc="215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образовательной</a:t>
            </a:r>
            <a:r>
              <a:rPr sz="1800" b="1" spc="218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организации</a:t>
            </a:r>
            <a:r>
              <a:rPr sz="1800" b="1" spc="214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</a:t>
            </a:r>
            <a:r>
              <a:rPr sz="1800" b="1" spc="216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родителями</a:t>
            </a:r>
            <a:r>
              <a:rPr sz="1800" b="1" spc="214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(законными</a:t>
            </a:r>
          </a:p>
          <a:p>
            <a:pPr marL="344398" marR="0">
              <a:lnSpc>
                <a:spcPts val="1993"/>
              </a:lnSpc>
              <a:spcBef>
                <a:spcPts val="312"/>
              </a:spcBef>
              <a:spcAft>
                <a:spcPts val="0"/>
              </a:spcAft>
            </a:pP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представителями)</a:t>
            </a:r>
            <a:r>
              <a:rPr sz="1800" b="1" spc="11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обучающихся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81430" y="2089375"/>
            <a:ext cx="4268990" cy="293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2060"/>
                </a:solidFill>
                <a:latin typeface="GWVGKC+Wingdings"/>
                <a:cs typeface="GWVGKC+Wingdings"/>
              </a:rPr>
              <a:t></a:t>
            </a:r>
            <a:r>
              <a:rPr sz="1800" spc="847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b="1" spc="-4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Устав</a:t>
            </a:r>
            <a:r>
              <a:rPr sz="1800" b="1" spc="8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образовательной</a:t>
            </a:r>
            <a:r>
              <a:rPr sz="1800" b="1" spc="11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организации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81430" y="2416039"/>
            <a:ext cx="8641698" cy="597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2060"/>
                </a:solidFill>
                <a:latin typeface="GWVGKC+Wingdings"/>
                <a:cs typeface="GWVGKC+Wingdings"/>
              </a:rPr>
              <a:t></a:t>
            </a:r>
            <a:r>
              <a:rPr sz="1800" spc="847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b="1" spc="-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Положение</a:t>
            </a:r>
            <a:r>
              <a:rPr sz="1800" b="1" spc="27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</a:t>
            </a:r>
            <a:r>
              <a:rPr sz="1800" b="1" spc="23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деятельности</a:t>
            </a:r>
            <a:r>
              <a:rPr sz="1800" b="1" spc="24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</a:t>
            </a:r>
            <a:r>
              <a:rPr sz="1800" b="1" spc="28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образовательном</a:t>
            </a:r>
            <a:r>
              <a:rPr sz="1800" b="1" spc="26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учреждении</a:t>
            </a:r>
            <a:r>
              <a:rPr sz="1800" b="1" spc="24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общественных</a:t>
            </a:r>
            <a:r>
              <a:rPr sz="1800" b="1" spc="28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2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(в</a:t>
            </a:r>
          </a:p>
          <a:p>
            <a:pPr marL="344398" marR="0">
              <a:lnSpc>
                <a:spcPts val="1996"/>
              </a:lnSpc>
              <a:spcBef>
                <a:spcPts val="404"/>
              </a:spcBef>
              <a:spcAft>
                <a:spcPts val="0"/>
              </a:spcAft>
            </a:pPr>
            <a:r>
              <a:rPr sz="1800" b="1" spc="-4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том</a:t>
            </a:r>
            <a:r>
              <a:rPr sz="1800" b="1" spc="7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числе</a:t>
            </a:r>
            <a:r>
              <a:rPr sz="1800" b="1" spc="2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детских</a:t>
            </a:r>
            <a:r>
              <a:rPr sz="1800" b="1" spc="4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 </a:t>
            </a:r>
            <a:r>
              <a:rPr sz="1800" b="1" spc="-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молодежных)</a:t>
            </a:r>
            <a:r>
              <a:rPr sz="1800" b="1" spc="4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организаций</a:t>
            </a:r>
            <a:r>
              <a:rPr sz="1800" b="1" spc="8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(объединений)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1430" y="3050404"/>
            <a:ext cx="8640637" cy="5979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2060"/>
                </a:solidFill>
                <a:latin typeface="GWVGKC+Wingdings"/>
                <a:cs typeface="GWVGKC+Wingdings"/>
              </a:rPr>
              <a:t></a:t>
            </a:r>
            <a:r>
              <a:rPr sz="1800" spc="847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b="1" spc="-1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Договор</a:t>
            </a:r>
            <a:r>
              <a:rPr sz="1800" b="1" spc="37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</a:t>
            </a:r>
            <a:r>
              <a:rPr sz="1800" b="1" spc="35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сотрудничестве</a:t>
            </a:r>
            <a:r>
              <a:rPr sz="1800" b="1" spc="38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общеобразовательного</a:t>
            </a:r>
            <a:r>
              <a:rPr sz="1800" b="1" spc="37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учреждения</a:t>
            </a:r>
            <a:r>
              <a:rPr sz="1800" b="1" spc="38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</a:t>
            </a:r>
            <a:r>
              <a:rPr sz="1800" b="1" spc="36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учреждений</a:t>
            </a:r>
          </a:p>
          <a:p>
            <a:pPr marL="344398" marR="0">
              <a:lnSpc>
                <a:spcPts val="1996"/>
              </a:lnSpc>
              <a:spcBef>
                <a:spcPts val="404"/>
              </a:spcBef>
              <a:spcAft>
                <a:spcPts val="0"/>
              </a:spcAft>
            </a:pPr>
            <a:r>
              <a:rPr sz="1800" b="1" spc="-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дополнительного</a:t>
            </a:r>
            <a:r>
              <a:rPr sz="1800" b="1" spc="10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образования</a:t>
            </a:r>
            <a:r>
              <a:rPr sz="1800" b="1" spc="5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детей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81430" y="3687690"/>
            <a:ext cx="6030533" cy="293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2060"/>
                </a:solidFill>
                <a:latin typeface="GWVGKC+Wingdings"/>
                <a:cs typeface="GWVGKC+Wingdings"/>
              </a:rPr>
              <a:t></a:t>
            </a:r>
            <a:r>
              <a:rPr sz="1800" spc="847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b="1" spc="-1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Положение</a:t>
            </a:r>
            <a:r>
              <a:rPr sz="1800" b="1" spc="9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организации</a:t>
            </a:r>
            <a:r>
              <a:rPr sz="1800" b="1" spc="7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внеурочной</a:t>
            </a:r>
            <a:r>
              <a:rPr sz="1800" b="1" spc="6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деятельности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81430" y="4095848"/>
            <a:ext cx="8640934" cy="293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2060"/>
                </a:solidFill>
                <a:latin typeface="GWVGKC+Wingdings"/>
                <a:cs typeface="GWVGKC+Wingdings"/>
              </a:rPr>
              <a:t></a:t>
            </a:r>
            <a:r>
              <a:rPr sz="1800" spc="847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Приказы</a:t>
            </a:r>
            <a:r>
              <a:rPr sz="1800" b="1" spc="64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</a:t>
            </a:r>
            <a:r>
              <a:rPr sz="1800" b="1" spc="65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утверждении</a:t>
            </a:r>
            <a:r>
              <a:rPr sz="1800" b="1" spc="64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рабочих</a:t>
            </a:r>
            <a:r>
              <a:rPr sz="1800" b="1" spc="68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программ</a:t>
            </a:r>
            <a:r>
              <a:rPr sz="1800" b="1" spc="62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учебных</a:t>
            </a:r>
            <a:r>
              <a:rPr sz="1800" b="1" spc="67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курсов,</a:t>
            </a:r>
            <a:r>
              <a:rPr sz="1800" b="1" spc="65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дисциплин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25829" y="4509769"/>
            <a:ext cx="1166031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1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(модулей)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81430" y="4864325"/>
            <a:ext cx="7497518" cy="293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2060"/>
                </a:solidFill>
                <a:latin typeface="GWVGKC+Wingdings"/>
                <a:cs typeface="GWVGKC+Wingdings"/>
              </a:rPr>
              <a:t></a:t>
            </a:r>
            <a:r>
              <a:rPr sz="1800" spc="847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Положение</a:t>
            </a:r>
            <a:r>
              <a:rPr sz="1800" b="1" spc="9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индивидуальном учёте</a:t>
            </a:r>
            <a:r>
              <a:rPr sz="1800" b="1" spc="3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образовательных</a:t>
            </a:r>
            <a:r>
              <a:rPr sz="1800" b="1" spc="5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достижений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81430" y="5187941"/>
            <a:ext cx="4019989" cy="841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2060"/>
                </a:solidFill>
                <a:latin typeface="GWVGKC+Wingdings"/>
                <a:cs typeface="GWVGKC+Wingdings"/>
              </a:rPr>
              <a:t></a:t>
            </a:r>
            <a:r>
              <a:rPr sz="1800" spc="847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b="1" spc="-1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Положение</a:t>
            </a:r>
            <a:r>
              <a:rPr sz="1800" b="1" spc="9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 ВСОКО</a:t>
            </a:r>
          </a:p>
          <a:p>
            <a:pPr marL="0" marR="0">
              <a:lnSpc>
                <a:spcPts val="2000"/>
              </a:lnSpc>
              <a:spcBef>
                <a:spcPts val="100"/>
              </a:spcBef>
              <a:spcAft>
                <a:spcPts val="0"/>
              </a:spcAft>
            </a:pPr>
            <a:r>
              <a:rPr sz="1800" dirty="0">
                <a:solidFill>
                  <a:srgbClr val="002060"/>
                </a:solidFill>
                <a:latin typeface="GWVGKC+Wingdings"/>
                <a:cs typeface="GWVGKC+Wingdings"/>
              </a:rPr>
              <a:t></a:t>
            </a:r>
            <a:r>
              <a:rPr sz="1800" spc="847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Положение</a:t>
            </a:r>
            <a:r>
              <a:rPr sz="1800" b="1" spc="94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 </a:t>
            </a:r>
            <a:r>
              <a:rPr sz="1800" b="1" spc="-1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рабочих</a:t>
            </a:r>
            <a:r>
              <a:rPr sz="1800" b="1" spc="4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spc="-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программах</a:t>
            </a:r>
          </a:p>
          <a:p>
            <a:pPr marL="0" marR="0">
              <a:lnSpc>
                <a:spcPts val="1997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2060"/>
                </a:solidFill>
                <a:latin typeface="GWVGKC+Wingdings"/>
                <a:cs typeface="GWVGKC+Wingdings"/>
              </a:rPr>
              <a:t></a:t>
            </a:r>
            <a:r>
              <a:rPr sz="1800" spc="847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1800" b="1" spc="-1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Положение</a:t>
            </a:r>
            <a:r>
              <a:rPr sz="1800" b="1" spc="9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о ведении</a:t>
            </a:r>
            <a:r>
              <a:rPr sz="1800" b="1" spc="1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18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журналов</a:t>
            </a:r>
            <a:r>
              <a:rPr sz="1800" b="1" dirty="0">
                <a:solidFill>
                  <a:srgbClr val="002060"/>
                </a:solidFill>
                <a:latin typeface="PKEUSC+Times New Roman Bold"/>
                <a:cs typeface="PKEUSC+Times New Roman Bold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41320" y="360861"/>
            <a:ext cx="6193169" cy="975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7"/>
              </a:lnSpc>
              <a:spcBef>
                <a:spcPts val="0"/>
              </a:spcBef>
              <a:spcAft>
                <a:spcPts val="0"/>
              </a:spcAft>
            </a:pPr>
            <a:r>
              <a:rPr sz="3200" b="1" i="1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Основные</a:t>
            </a:r>
            <a:r>
              <a:rPr sz="3200" b="1" i="1" spc="28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22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механизмы</a:t>
            </a:r>
            <a:r>
              <a:rPr sz="3200" b="1" i="1" spc="18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реализации</a:t>
            </a:r>
          </a:p>
          <a:p>
            <a:pPr marL="0" marR="0">
              <a:lnSpc>
                <a:spcPts val="3534"/>
              </a:lnSpc>
              <a:spcBef>
                <a:spcPts val="356"/>
              </a:spcBef>
              <a:spcAft>
                <a:spcPts val="0"/>
              </a:spcAft>
            </a:pPr>
            <a:r>
              <a:rPr sz="3200" b="1" i="1" spc="-14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внеурочной</a:t>
            </a:r>
            <a:r>
              <a:rPr sz="3200" b="1" i="1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6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деятельности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7862" y="2065885"/>
            <a:ext cx="9771493" cy="2144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9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4" dirty="0">
                <a:solidFill>
                  <a:srgbClr val="002060"/>
                </a:solidFill>
                <a:latin typeface="KJOTFC+Arial"/>
                <a:cs typeface="KJOTFC+Arial"/>
              </a:rPr>
              <a:t>Рабочая</a:t>
            </a:r>
            <a:r>
              <a:rPr sz="2800" dirty="0">
                <a:solidFill>
                  <a:srgbClr val="002060"/>
                </a:solidFill>
                <a:latin typeface="KJOTFC+Arial"/>
                <a:cs typeface="KJOTFC+Arial"/>
              </a:rPr>
              <a:t> программа</a:t>
            </a:r>
            <a:r>
              <a:rPr sz="2800" spc="806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2800" spc="-12" dirty="0">
                <a:solidFill>
                  <a:srgbClr val="002060"/>
                </a:solidFill>
                <a:latin typeface="KJOTFC+Arial"/>
                <a:cs typeface="KJOTFC+Arial"/>
              </a:rPr>
              <a:t>внеурочной</a:t>
            </a:r>
            <a:r>
              <a:rPr sz="2800" spc="17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2800" dirty="0">
                <a:solidFill>
                  <a:srgbClr val="002060"/>
                </a:solidFill>
                <a:latin typeface="KJOTFC+Arial"/>
                <a:cs typeface="KJOTFC+Arial"/>
              </a:rPr>
              <a:t>деятельности</a:t>
            </a:r>
            <a:r>
              <a:rPr sz="2800" spc="-32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2800" spc="-24" dirty="0">
                <a:solidFill>
                  <a:srgbClr val="002060"/>
                </a:solidFill>
                <a:latin typeface="KJOTFC+Arial"/>
                <a:cs typeface="KJOTFC+Arial"/>
              </a:rPr>
              <a:t>является</a:t>
            </a:r>
          </a:p>
          <a:p>
            <a:pPr marL="0" marR="0">
              <a:lnSpc>
                <a:spcPts val="3137"/>
              </a:lnSpc>
              <a:spcBef>
                <a:spcPts val="275"/>
              </a:spcBef>
              <a:spcAft>
                <a:spcPts val="0"/>
              </a:spcAft>
            </a:pPr>
            <a:r>
              <a:rPr sz="2800" spc="-20" dirty="0">
                <a:solidFill>
                  <a:srgbClr val="002060"/>
                </a:solidFill>
                <a:latin typeface="KJOTFC+Arial"/>
                <a:cs typeface="KJOTFC+Arial"/>
              </a:rPr>
              <a:t>обязательным</a:t>
            </a:r>
            <a:r>
              <a:rPr sz="2800" dirty="0">
                <a:solidFill>
                  <a:srgbClr val="002060"/>
                </a:solidFill>
                <a:latin typeface="KJOTFC+Arial"/>
                <a:cs typeface="KJOTFC+Arial"/>
              </a:rPr>
              <a:t> элементом основной</a:t>
            </a:r>
            <a:r>
              <a:rPr sz="2800" spc="-40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2800" spc="-14" dirty="0">
                <a:solidFill>
                  <a:srgbClr val="002060"/>
                </a:solidFill>
                <a:latin typeface="KJOTFC+Arial"/>
                <a:cs typeface="KJOTFC+Arial"/>
              </a:rPr>
              <a:t>образовательной</a:t>
            </a:r>
          </a:p>
          <a:p>
            <a:pPr marL="0" marR="0">
              <a:lnSpc>
                <a:spcPts val="3137"/>
              </a:lnSpc>
              <a:spcBef>
                <a:spcPts val="274"/>
              </a:spcBef>
              <a:spcAft>
                <a:spcPts val="0"/>
              </a:spcAft>
            </a:pPr>
            <a:r>
              <a:rPr sz="2800" dirty="0">
                <a:solidFill>
                  <a:srgbClr val="002060"/>
                </a:solidFill>
                <a:latin typeface="KJOTFC+Arial"/>
                <a:cs typeface="KJOTFC+Arial"/>
              </a:rPr>
              <a:t>программы, наравне</a:t>
            </a:r>
            <a:r>
              <a:rPr sz="2800" spc="-10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2800" dirty="0">
                <a:solidFill>
                  <a:srgbClr val="002060"/>
                </a:solidFill>
                <a:latin typeface="KJOTFC+Arial"/>
                <a:cs typeface="KJOTFC+Arial"/>
              </a:rPr>
              <a:t>с</a:t>
            </a:r>
            <a:r>
              <a:rPr sz="2800" spc="-21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2800" dirty="0">
                <a:solidFill>
                  <a:srgbClr val="002060"/>
                </a:solidFill>
                <a:latin typeface="KJOTFC+Arial"/>
                <a:cs typeface="KJOTFC+Arial"/>
              </a:rPr>
              <a:t>иными программами, </a:t>
            </a:r>
            <a:r>
              <a:rPr sz="2800" spc="-17" dirty="0">
                <a:solidFill>
                  <a:srgbClr val="002060"/>
                </a:solidFill>
                <a:latin typeface="KJOTFC+Arial"/>
                <a:cs typeface="KJOTFC+Arial"/>
              </a:rPr>
              <a:t>входящими</a:t>
            </a:r>
            <a:r>
              <a:rPr sz="2800" spc="73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2800" dirty="0">
                <a:solidFill>
                  <a:srgbClr val="002060"/>
                </a:solidFill>
                <a:latin typeface="KJOTFC+Arial"/>
                <a:cs typeface="KJOTFC+Arial"/>
              </a:rPr>
              <a:t>в</a:t>
            </a:r>
          </a:p>
          <a:p>
            <a:pPr marL="0" marR="0">
              <a:lnSpc>
                <a:spcPts val="3139"/>
              </a:lnSpc>
              <a:spcBef>
                <a:spcPts val="220"/>
              </a:spcBef>
              <a:spcAft>
                <a:spcPts val="0"/>
              </a:spcAft>
            </a:pPr>
            <a:r>
              <a:rPr sz="2800" spc="-14" dirty="0">
                <a:solidFill>
                  <a:srgbClr val="002060"/>
                </a:solidFill>
                <a:latin typeface="KJOTFC+Arial"/>
                <a:cs typeface="KJOTFC+Arial"/>
              </a:rPr>
              <a:t>содержательный</a:t>
            </a:r>
            <a:r>
              <a:rPr sz="2800" spc="19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2800" spc="-34" dirty="0">
                <a:solidFill>
                  <a:srgbClr val="002060"/>
                </a:solidFill>
                <a:latin typeface="KJOTFC+Arial"/>
                <a:cs typeface="KJOTFC+Arial"/>
              </a:rPr>
              <a:t>раздел</a:t>
            </a:r>
            <a:r>
              <a:rPr sz="2800" spc="42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2800" dirty="0">
                <a:solidFill>
                  <a:srgbClr val="002060"/>
                </a:solidFill>
                <a:latin typeface="KJOTFC+Arial"/>
                <a:cs typeface="KJOTFC+Arial"/>
              </a:rPr>
              <a:t>основной</a:t>
            </a:r>
            <a:r>
              <a:rPr sz="2800" spc="-45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2800" spc="-14" dirty="0">
                <a:solidFill>
                  <a:srgbClr val="002060"/>
                </a:solidFill>
                <a:latin typeface="KJOTFC+Arial"/>
                <a:cs typeface="KJOTFC+Arial"/>
              </a:rPr>
              <a:t>образовательной</a:t>
            </a:r>
          </a:p>
          <a:p>
            <a:pPr marL="0" marR="0">
              <a:lnSpc>
                <a:spcPts val="3137"/>
              </a:lnSpc>
              <a:spcBef>
                <a:spcPts val="274"/>
              </a:spcBef>
              <a:spcAft>
                <a:spcPts val="0"/>
              </a:spcAft>
            </a:pPr>
            <a:r>
              <a:rPr sz="2800" dirty="0">
                <a:solidFill>
                  <a:srgbClr val="002060"/>
                </a:solidFill>
                <a:latin typeface="KJOTFC+Arial"/>
                <a:cs typeface="KJOTFC+Arial"/>
              </a:rPr>
              <a:t>программы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7862" y="4627476"/>
            <a:ext cx="9767660" cy="1717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9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5" dirty="0">
                <a:solidFill>
                  <a:srgbClr val="002060"/>
                </a:solidFill>
                <a:latin typeface="KJOTFC+Arial"/>
                <a:cs typeface="KJOTFC+Arial"/>
              </a:rPr>
              <a:t>Рабочие</a:t>
            </a:r>
            <a:r>
              <a:rPr sz="2800" spc="17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2800" dirty="0">
                <a:solidFill>
                  <a:srgbClr val="002060"/>
                </a:solidFill>
                <a:latin typeface="KJOTFC+Arial"/>
                <a:cs typeface="KJOTFC+Arial"/>
              </a:rPr>
              <a:t>программы</a:t>
            </a:r>
            <a:r>
              <a:rPr sz="2800" spc="792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2800" spc="-75" dirty="0">
                <a:solidFill>
                  <a:srgbClr val="002060"/>
                </a:solidFill>
                <a:latin typeface="KJOTFC+Arial"/>
                <a:cs typeface="KJOTFC+Arial"/>
              </a:rPr>
              <a:t>ВД</a:t>
            </a:r>
            <a:r>
              <a:rPr sz="2800" spc="84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2800" dirty="0">
                <a:solidFill>
                  <a:srgbClr val="002060"/>
                </a:solidFill>
                <a:latin typeface="KJOTFC+Arial"/>
                <a:cs typeface="KJOTFC+Arial"/>
              </a:rPr>
              <a:t>могут</a:t>
            </a:r>
            <a:r>
              <a:rPr sz="2800" spc="27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2800" dirty="0">
                <a:solidFill>
                  <a:srgbClr val="002060"/>
                </a:solidFill>
                <a:latin typeface="KJOTFC+Arial"/>
                <a:cs typeface="KJOTFC+Arial"/>
              </a:rPr>
              <a:t>быть построены</a:t>
            </a:r>
            <a:r>
              <a:rPr sz="2800" spc="-36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2800" dirty="0">
                <a:solidFill>
                  <a:srgbClr val="002060"/>
                </a:solidFill>
                <a:latin typeface="KJOTFC+Arial"/>
                <a:cs typeface="KJOTFC+Arial"/>
              </a:rPr>
              <a:t>по</a:t>
            </a:r>
          </a:p>
          <a:p>
            <a:pPr marL="0" marR="0">
              <a:lnSpc>
                <a:spcPts val="3137"/>
              </a:lnSpc>
              <a:spcBef>
                <a:spcPts val="274"/>
              </a:spcBef>
              <a:spcAft>
                <a:spcPts val="0"/>
              </a:spcAft>
            </a:pPr>
            <a:r>
              <a:rPr sz="2800" spc="-16" dirty="0">
                <a:solidFill>
                  <a:srgbClr val="002060"/>
                </a:solidFill>
                <a:latin typeface="KJOTFC+Arial"/>
                <a:cs typeface="KJOTFC+Arial"/>
              </a:rPr>
              <a:t>модульному</a:t>
            </a:r>
            <a:r>
              <a:rPr sz="2800" spc="90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2800" dirty="0">
                <a:solidFill>
                  <a:srgbClr val="002060"/>
                </a:solidFill>
                <a:latin typeface="KJOTFC+Arial"/>
                <a:cs typeface="KJOTFC+Arial"/>
              </a:rPr>
              <a:t>принципу</a:t>
            </a:r>
            <a:r>
              <a:rPr sz="2800" spc="-21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2800" dirty="0">
                <a:solidFill>
                  <a:srgbClr val="002060"/>
                </a:solidFill>
                <a:latin typeface="KJOTFC+Arial"/>
                <a:cs typeface="KJOTFC+Arial"/>
              </a:rPr>
              <a:t>и</a:t>
            </a:r>
            <a:r>
              <a:rPr sz="2800" spc="-11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2800" dirty="0">
                <a:solidFill>
                  <a:srgbClr val="002060"/>
                </a:solidFill>
                <a:latin typeface="KJOTFC+Arial"/>
                <a:cs typeface="KJOTFC+Arial"/>
              </a:rPr>
              <a:t>реализовываться</a:t>
            </a:r>
            <a:r>
              <a:rPr sz="2800" spc="-10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2800" dirty="0">
                <a:solidFill>
                  <a:srgbClr val="002060"/>
                </a:solidFill>
                <a:latin typeface="KJOTFC+Arial"/>
                <a:cs typeface="KJOTFC+Arial"/>
              </a:rPr>
              <a:t>с</a:t>
            </a:r>
            <a:r>
              <a:rPr sz="2800" spc="-21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2800" dirty="0">
                <a:solidFill>
                  <a:srgbClr val="002060"/>
                </a:solidFill>
                <a:latin typeface="KJOTFC+Arial"/>
                <a:cs typeface="KJOTFC+Arial"/>
              </a:rPr>
              <a:t>применением</a:t>
            </a:r>
          </a:p>
          <a:p>
            <a:pPr marL="0" marR="0">
              <a:lnSpc>
                <a:spcPts val="3139"/>
              </a:lnSpc>
              <a:spcBef>
                <a:spcPts val="270"/>
              </a:spcBef>
              <a:spcAft>
                <a:spcPts val="0"/>
              </a:spcAft>
            </a:pPr>
            <a:r>
              <a:rPr sz="2800" spc="-17" dirty="0">
                <a:solidFill>
                  <a:srgbClr val="002060"/>
                </a:solidFill>
                <a:latin typeface="KJOTFC+Arial"/>
                <a:cs typeface="KJOTFC+Arial"/>
              </a:rPr>
              <a:t>сетевой</a:t>
            </a:r>
            <a:r>
              <a:rPr sz="2800" spc="-23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2800" dirty="0">
                <a:solidFill>
                  <a:srgbClr val="002060"/>
                </a:solidFill>
                <a:latin typeface="KJOTFC+Arial"/>
                <a:cs typeface="KJOTFC+Arial"/>
              </a:rPr>
              <a:t>формы, электронного </a:t>
            </a:r>
            <a:r>
              <a:rPr sz="2800" spc="-10" dirty="0">
                <a:solidFill>
                  <a:srgbClr val="002060"/>
                </a:solidFill>
                <a:latin typeface="KJOTFC+Arial"/>
                <a:cs typeface="KJOTFC+Arial"/>
              </a:rPr>
              <a:t>обучения,</a:t>
            </a:r>
            <a:r>
              <a:rPr sz="2800" spc="34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2800" dirty="0">
                <a:solidFill>
                  <a:srgbClr val="002060"/>
                </a:solidFill>
                <a:latin typeface="KJOTFC+Arial"/>
                <a:cs typeface="KJOTFC+Arial"/>
              </a:rPr>
              <a:t>дистанционных</a:t>
            </a:r>
          </a:p>
          <a:p>
            <a:pPr marL="0" marR="0">
              <a:lnSpc>
                <a:spcPts val="3139"/>
              </a:lnSpc>
              <a:spcBef>
                <a:spcPts val="222"/>
              </a:spcBef>
              <a:spcAft>
                <a:spcPts val="0"/>
              </a:spcAft>
            </a:pPr>
            <a:r>
              <a:rPr sz="2800" spc="-14" dirty="0">
                <a:solidFill>
                  <a:srgbClr val="002060"/>
                </a:solidFill>
                <a:latin typeface="KJOTFC+Arial"/>
                <a:cs typeface="KJOTFC+Arial"/>
              </a:rPr>
              <a:t>образовательных</a:t>
            </a:r>
            <a:r>
              <a:rPr sz="2800" spc="-31" dirty="0">
                <a:solidFill>
                  <a:srgbClr val="002060"/>
                </a:solidFill>
                <a:latin typeface="KJOTFC+Arial"/>
                <a:cs typeface="KJOTFC+Arial"/>
              </a:rPr>
              <a:t> </a:t>
            </a:r>
            <a:r>
              <a:rPr sz="2800" spc="-15" dirty="0">
                <a:solidFill>
                  <a:srgbClr val="002060"/>
                </a:solidFill>
                <a:latin typeface="KJOTFC+Arial"/>
                <a:cs typeface="KJOTFC+Arial"/>
              </a:rPr>
              <a:t>технологий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32099" y="486354"/>
            <a:ext cx="5578374" cy="974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4"/>
              </a:lnSpc>
              <a:spcBef>
                <a:spcPts val="0"/>
              </a:spcBef>
              <a:spcAft>
                <a:spcPts val="0"/>
              </a:spcAft>
            </a:pPr>
            <a:r>
              <a:rPr sz="3200" b="1" i="1" spc="-27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Структура</a:t>
            </a:r>
            <a:r>
              <a:rPr sz="3200" b="1" i="1" spc="69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программы </a:t>
            </a:r>
            <a:r>
              <a:rPr sz="3200" b="1" i="1" spc="-26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курсов</a:t>
            </a:r>
          </a:p>
          <a:p>
            <a:pPr marL="344423" marR="0">
              <a:lnSpc>
                <a:spcPts val="3537"/>
              </a:lnSpc>
              <a:spcBef>
                <a:spcPts val="352"/>
              </a:spcBef>
              <a:spcAft>
                <a:spcPts val="0"/>
              </a:spcAft>
            </a:pPr>
            <a:r>
              <a:rPr sz="3200" b="1" i="1" spc="-14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внеурочной</a:t>
            </a:r>
            <a:r>
              <a:rPr sz="3200" b="1" i="1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3200" b="1" i="1" spc="-16" dirty="0">
                <a:solidFill>
                  <a:srgbClr val="002060"/>
                </a:solidFill>
                <a:latin typeface="NKGUGP+Times New Roman Bold Italic"/>
                <a:cs typeface="NKGUGP+Times New Roman Bold Italic"/>
              </a:rPr>
              <a:t>деятельности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0200" y="2106901"/>
            <a:ext cx="7212717" cy="92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1)</a:t>
            </a:r>
            <a:r>
              <a:rPr sz="2000" spc="-16" dirty="0">
                <a:solidFill>
                  <a:srgbClr val="002060"/>
                </a:solidFill>
                <a:latin typeface="KMIDJT+Times New Roman"/>
                <a:cs typeface="KMIDJT+Times New Roman"/>
              </a:rPr>
              <a:t> </a:t>
            </a:r>
            <a:r>
              <a:rPr sz="2000" u="sng" spc="-32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результаты</a:t>
            </a:r>
            <a:r>
              <a:rPr sz="2000" u="sng" spc="107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0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освоения</a:t>
            </a:r>
            <a:r>
              <a:rPr sz="2000" u="sng" spc="63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000" u="sng" spc="-13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курса</a:t>
            </a:r>
            <a:r>
              <a:rPr sz="2000" u="sng" spc="39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000" u="sng" spc="-17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внеурочной</a:t>
            </a:r>
            <a:r>
              <a:rPr sz="2000" u="sng" spc="76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0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деятельности</a:t>
            </a:r>
            <a:r>
              <a:rPr sz="20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.</a:t>
            </a:r>
          </a:p>
          <a:p>
            <a:pPr marL="0" marR="0">
              <a:lnSpc>
                <a:spcPts val="2214"/>
              </a:lnSpc>
              <a:spcBef>
                <a:spcPts val="188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2)</a:t>
            </a:r>
            <a:r>
              <a:rPr sz="2000" spc="-18" dirty="0">
                <a:solidFill>
                  <a:srgbClr val="002060"/>
                </a:solidFill>
                <a:latin typeface="KMIDJT+Times New Roman"/>
                <a:cs typeface="KMIDJT+Times New Roman"/>
              </a:rPr>
              <a:t> </a:t>
            </a:r>
            <a:r>
              <a:rPr sz="20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содержание</a:t>
            </a:r>
            <a:r>
              <a:rPr sz="2000" u="sng" spc="36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000" u="sng" spc="-12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курса</a:t>
            </a:r>
            <a:r>
              <a:rPr sz="2000" u="sng" spc="62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000" u="sng" spc="-17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внеурочной</a:t>
            </a:r>
            <a:r>
              <a:rPr sz="2000" u="sng" spc="76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0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деятельности</a:t>
            </a:r>
            <a:r>
              <a:rPr sz="2000" u="sng" spc="58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0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</a:t>
            </a:r>
            <a:r>
              <a:rPr sz="20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000" u="sng" spc="-13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указанием</a:t>
            </a:r>
            <a:r>
              <a:rPr sz="2000" u="sng" spc="94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0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форм</a:t>
            </a:r>
          </a:p>
          <a:p>
            <a:pPr marL="228600" marR="0">
              <a:lnSpc>
                <a:spcPts val="2214"/>
              </a:lnSpc>
              <a:spcBef>
                <a:spcPts val="186"/>
              </a:spcBef>
              <a:spcAft>
                <a:spcPts val="0"/>
              </a:spcAft>
            </a:pPr>
            <a:r>
              <a:rPr sz="20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организации</a:t>
            </a:r>
            <a:r>
              <a:rPr sz="2000" u="sng" spc="65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0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</a:t>
            </a:r>
            <a:r>
              <a:rPr sz="2000" u="sng" spc="11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0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видов</a:t>
            </a:r>
            <a:r>
              <a:rPr sz="2000" u="sng" spc="48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0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деятельности</a:t>
            </a:r>
            <a:r>
              <a:rPr sz="2000" dirty="0">
                <a:solidFill>
                  <a:srgbClr val="002060"/>
                </a:solidFill>
                <a:latin typeface="KMIDJT+Times New Roman"/>
                <a:cs typeface="KMIDJ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00200" y="3021936"/>
            <a:ext cx="8470710" cy="319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KMIDJT+Times New Roman"/>
                <a:cs typeface="KMIDJT+Times New Roman"/>
              </a:rPr>
              <a:t>3)</a:t>
            </a:r>
            <a:r>
              <a:rPr sz="2000" spc="-18" dirty="0">
                <a:solidFill>
                  <a:srgbClr val="002060"/>
                </a:solidFill>
                <a:latin typeface="KMIDJT+Times New Roman"/>
                <a:cs typeface="KMIDJT+Times New Roman"/>
              </a:rPr>
              <a:t> </a:t>
            </a:r>
            <a:r>
              <a:rPr sz="2000" u="sng" spc="-12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тематическое</a:t>
            </a:r>
            <a:r>
              <a:rPr sz="2000" u="sng" spc="38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000" u="sng" spc="-10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планирование</a:t>
            </a:r>
            <a:r>
              <a:rPr sz="2000" spc="125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000" spc="-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(указывать</a:t>
            </a:r>
            <a:r>
              <a:rPr sz="2000" spc="8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количество</a:t>
            </a:r>
            <a:r>
              <a:rPr sz="2000" spc="7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часов </a:t>
            </a:r>
            <a:r>
              <a:rPr sz="200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по</a:t>
            </a:r>
            <a:r>
              <a:rPr sz="2000" spc="2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каждой</a:t>
            </a:r>
            <a:r>
              <a:rPr sz="2000" spc="2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теме)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00200" y="3631790"/>
            <a:ext cx="8517197" cy="623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Такие</a:t>
            </a:r>
            <a:r>
              <a:rPr sz="2000" spc="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правила</a:t>
            </a:r>
            <a:r>
              <a:rPr sz="2000" spc="5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установили</a:t>
            </a:r>
            <a:r>
              <a:rPr sz="2000" spc="13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u="sng" spc="-26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пункт</a:t>
            </a:r>
            <a:r>
              <a:rPr sz="2000" u="sng" spc="114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0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19.5</a:t>
            </a:r>
            <a:r>
              <a:rPr sz="2000" spc="-31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0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ФГОС</a:t>
            </a:r>
            <a:r>
              <a:rPr sz="2000" spc="2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НОО,</a:t>
            </a:r>
            <a:r>
              <a:rPr sz="2000" spc="5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u="sng" spc="-26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пункт</a:t>
            </a:r>
            <a:r>
              <a:rPr sz="2000" u="sng" spc="114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0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18.2.2</a:t>
            </a:r>
            <a:r>
              <a:rPr sz="2000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ФГОС</a:t>
            </a:r>
            <a:r>
              <a:rPr sz="2000" spc="2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ООО,</a:t>
            </a:r>
          </a:p>
          <a:p>
            <a:pPr marL="228600" marR="0">
              <a:lnSpc>
                <a:spcPts val="2214"/>
              </a:lnSpc>
              <a:spcBef>
                <a:spcPts val="186"/>
              </a:spcBef>
              <a:spcAft>
                <a:spcPts val="0"/>
              </a:spcAft>
            </a:pPr>
            <a:r>
              <a:rPr sz="2000" u="sng" spc="-26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пункт</a:t>
            </a:r>
            <a:r>
              <a:rPr sz="2000" u="sng" spc="114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000" u="sng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18.2.2</a:t>
            </a:r>
            <a:r>
              <a:rPr sz="2000" spc="-26" dirty="0">
                <a:solidFill>
                  <a:srgbClr val="3FCDE7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20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ФГОС</a:t>
            </a:r>
            <a:r>
              <a:rPr sz="2000" spc="2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СОО.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92224" y="4547476"/>
            <a:ext cx="8022178" cy="623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В</a:t>
            </a:r>
            <a:r>
              <a:rPr sz="2000" b="1" spc="-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spc="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старшей</a:t>
            </a:r>
            <a:r>
              <a:rPr sz="2000" b="1" spc="-8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школе</a:t>
            </a:r>
            <a:r>
              <a:rPr sz="2000" b="1" spc="-1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«внеурочная</a:t>
            </a:r>
            <a:r>
              <a:rPr sz="2000" b="1" spc="-38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деятельность»</a:t>
            </a:r>
            <a:r>
              <a:rPr sz="2000" b="1" spc="-89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spc="-1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должна</a:t>
            </a:r>
            <a:r>
              <a:rPr sz="2000" b="1" spc="4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поддерживать</a:t>
            </a:r>
          </a:p>
          <a:p>
            <a:pPr marL="36576" marR="0">
              <a:lnSpc>
                <a:spcPts val="2208"/>
              </a:lnSpc>
              <a:spcBef>
                <a:spcPts val="191"/>
              </a:spcBef>
              <a:spcAft>
                <a:spcPts val="0"/>
              </a:spcAft>
            </a:pPr>
            <a:r>
              <a:rPr sz="20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профиль</a:t>
            </a:r>
            <a:r>
              <a:rPr sz="2000" b="1" spc="2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и</a:t>
            </a:r>
            <a:r>
              <a:rPr sz="2000" b="1" spc="-2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spc="-30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может</a:t>
            </a:r>
            <a:r>
              <a:rPr sz="2000" b="1" spc="6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spc="17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быть</a:t>
            </a:r>
            <a:r>
              <a:rPr sz="2000" b="1" spc="-63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реализована</a:t>
            </a:r>
            <a:r>
              <a:rPr sz="2000" b="1" spc="-3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spc="-12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за</a:t>
            </a:r>
            <a:r>
              <a:rPr sz="2000" b="1" spc="1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spc="-16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счёт</a:t>
            </a:r>
            <a:r>
              <a:rPr sz="2000" b="1" spc="25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учебных</a:t>
            </a:r>
            <a:r>
              <a:rPr sz="2000" b="1" spc="-3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dirty="0">
                <a:solidFill>
                  <a:srgbClr val="002060"/>
                </a:solidFill>
                <a:latin typeface="FOJEDP+Times New Roman Bold"/>
                <a:cs typeface="FOJEDP+Times New Roman Bold"/>
              </a:rPr>
              <a:t>предметов.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792224" y="5461859"/>
            <a:ext cx="8094182" cy="9285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8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Рабочие</a:t>
            </a:r>
            <a:r>
              <a:rPr sz="2000" b="1" spc="-35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программы</a:t>
            </a:r>
            <a:r>
              <a:rPr sz="2000" b="1" spc="-22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внеурочной</a:t>
            </a:r>
            <a:r>
              <a:rPr sz="2000" b="1" spc="-11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деятельности</a:t>
            </a:r>
            <a:r>
              <a:rPr sz="2000" b="1" spc="-76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для </a:t>
            </a:r>
            <a:r>
              <a:rPr sz="2000" b="1" spc="10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детей</a:t>
            </a:r>
            <a:r>
              <a:rPr sz="2000" b="1" spc="-51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с ОВЗ</a:t>
            </a:r>
          </a:p>
          <a:p>
            <a:pPr marL="36576" marR="0">
              <a:lnSpc>
                <a:spcPts val="2205"/>
              </a:lnSpc>
              <a:spcBef>
                <a:spcPts val="195"/>
              </a:spcBef>
              <a:spcAft>
                <a:spcPts val="0"/>
              </a:spcAft>
            </a:pPr>
            <a:r>
              <a:rPr sz="2000" b="1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разрабатываются</a:t>
            </a:r>
            <a:r>
              <a:rPr sz="2000" b="1" spc="-66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и реализуются</a:t>
            </a:r>
            <a:r>
              <a:rPr sz="2000" b="1" spc="-42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в соответствии</a:t>
            </a:r>
            <a:r>
              <a:rPr sz="2000" b="1" spc="-74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с </a:t>
            </a:r>
            <a:r>
              <a:rPr sz="2000" b="1" spc="-13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ФГОС</a:t>
            </a:r>
            <a:r>
              <a:rPr sz="2000" b="1" spc="11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для </a:t>
            </a:r>
            <a:r>
              <a:rPr sz="2000" b="1" spc="10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детей</a:t>
            </a:r>
            <a:r>
              <a:rPr sz="2000" b="1" spc="-52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с</a:t>
            </a:r>
          </a:p>
          <a:p>
            <a:pPr marL="36576" marR="0">
              <a:lnSpc>
                <a:spcPts val="2208"/>
              </a:lnSpc>
              <a:spcBef>
                <a:spcPts val="191"/>
              </a:spcBef>
              <a:spcAft>
                <a:spcPts val="0"/>
              </a:spcAft>
            </a:pPr>
            <a:r>
              <a:rPr sz="2000" b="1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ограниченными</a:t>
            </a:r>
            <a:r>
              <a:rPr sz="2000" b="1" spc="-21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возможностями</a:t>
            </a:r>
            <a:r>
              <a:rPr sz="2000" b="1" spc="-35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2000" b="1" spc="-16" dirty="0">
                <a:solidFill>
                  <a:srgbClr val="C00000"/>
                </a:solidFill>
                <a:latin typeface="FOJEDP+Times New Roman Bold"/>
                <a:cs typeface="FOJEDP+Times New Roman Bold"/>
              </a:rPr>
              <a:t>здоровья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55440" y="413463"/>
            <a:ext cx="9168308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12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Кадровое</a:t>
            </a:r>
            <a:r>
              <a:rPr sz="2800" b="1" i="1" spc="-49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8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обеспечение</a:t>
            </a:r>
            <a:r>
              <a:rPr sz="2800" b="1" i="1" spc="-36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8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внеурочной</a:t>
            </a:r>
            <a:r>
              <a:rPr sz="2800" b="1" i="1" spc="-4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2800" b="1" i="1" dirty="0">
                <a:solidFill>
                  <a:srgbClr val="0000FF"/>
                </a:solidFill>
                <a:latin typeface="NKGUGP+Times New Roman Bold Italic"/>
                <a:cs typeface="NKGUGP+Times New Roman Bold Italic"/>
              </a:rPr>
              <a:t>деятельности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0875" y="1347330"/>
            <a:ext cx="5035202" cy="3062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5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</a:t>
            </a:r>
            <a:r>
              <a:rPr sz="2000" spc="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организации</a:t>
            </a:r>
            <a:r>
              <a:rPr sz="2000" spc="6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6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ВД</a:t>
            </a:r>
            <a:r>
              <a:rPr sz="2000" spc="4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могут</a:t>
            </a:r>
            <a:r>
              <a:rPr sz="2000" spc="4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принимать</a:t>
            </a:r>
            <a:r>
              <a:rPr sz="2000" spc="9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участие:</a:t>
            </a:r>
          </a:p>
          <a:p>
            <a:pPr marL="0" marR="0">
              <a:lnSpc>
                <a:spcPts val="2208"/>
              </a:lnSpc>
              <a:spcBef>
                <a:spcPts val="191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• заместители</a:t>
            </a:r>
            <a:r>
              <a:rPr sz="2000" spc="3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директора</a:t>
            </a:r>
          </a:p>
          <a:p>
            <a:pPr marL="0" marR="0">
              <a:lnSpc>
                <a:spcPts val="2205"/>
              </a:lnSpc>
              <a:spcBef>
                <a:spcPts val="195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• </a:t>
            </a:r>
            <a:r>
              <a:rPr sz="20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педагоги</a:t>
            </a:r>
            <a:r>
              <a:rPr sz="2000" spc="4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дополнительного</a:t>
            </a:r>
            <a:r>
              <a:rPr sz="2000" spc="1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образования</a:t>
            </a:r>
          </a:p>
          <a:p>
            <a:pPr marL="0" marR="0">
              <a:lnSpc>
                <a:spcPts val="2208"/>
              </a:lnSpc>
              <a:spcBef>
                <a:spcPts val="191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• </a:t>
            </a:r>
            <a:r>
              <a:rPr sz="20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учителя</a:t>
            </a:r>
            <a:r>
              <a:rPr sz="2000" spc="-18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предметники</a:t>
            </a:r>
          </a:p>
          <a:p>
            <a:pPr marL="0" marR="0">
              <a:lnSpc>
                <a:spcPts val="2205"/>
              </a:lnSpc>
              <a:spcBef>
                <a:spcPts val="196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• классные</a:t>
            </a:r>
            <a:r>
              <a:rPr sz="2000" spc="5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2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руководители</a:t>
            </a:r>
          </a:p>
          <a:p>
            <a:pPr marL="0" marR="0">
              <a:lnSpc>
                <a:spcPts val="2208"/>
              </a:lnSpc>
              <a:spcBef>
                <a:spcPts val="191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• воспитатели</a:t>
            </a:r>
          </a:p>
          <a:p>
            <a:pPr marL="0" marR="0">
              <a:lnSpc>
                <a:spcPts val="2205"/>
              </a:lnSpc>
              <a:spcBef>
                <a:spcPts val="195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• </a:t>
            </a:r>
            <a:r>
              <a:rPr sz="200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педагоги</a:t>
            </a:r>
            <a:r>
              <a:rPr sz="2000" spc="-16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организаторы</a:t>
            </a:r>
          </a:p>
          <a:p>
            <a:pPr marL="0" marR="0">
              <a:lnSpc>
                <a:spcPts val="2205"/>
              </a:lnSpc>
              <a:spcBef>
                <a:spcPts val="194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• </a:t>
            </a:r>
            <a:r>
              <a:rPr sz="200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педагоги</a:t>
            </a:r>
            <a:r>
              <a:rPr sz="2000" spc="-16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</a:t>
            </a:r>
            <a:r>
              <a:rPr sz="2000" spc="-15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психологи</a:t>
            </a:r>
          </a:p>
          <a:p>
            <a:pPr marL="64007" marR="0">
              <a:lnSpc>
                <a:spcPts val="2205"/>
              </a:lnSpc>
              <a:spcBef>
                <a:spcPts val="197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• </a:t>
            </a:r>
            <a:r>
              <a:rPr sz="2000" spc="-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логопеды</a:t>
            </a:r>
          </a:p>
          <a:p>
            <a:pPr marL="64007" marR="0">
              <a:lnSpc>
                <a:spcPts val="2205"/>
              </a:lnSpc>
              <a:spcBef>
                <a:spcPts val="194"/>
              </a:spcBef>
              <a:spcAft>
                <a:spcPts val="0"/>
              </a:spcAft>
            </a:pP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• </a:t>
            </a:r>
            <a:r>
              <a:rPr sz="200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педагоги</a:t>
            </a:r>
            <a:r>
              <a:rPr sz="2000" spc="-18" dirty="0">
                <a:solidFill>
                  <a:srgbClr val="002060"/>
                </a:solidFill>
                <a:latin typeface="KMIDJT+Times New Roman"/>
                <a:cs typeface="KMIDJT+Times New Roman"/>
              </a:rPr>
              <a:t>-</a:t>
            </a:r>
            <a:r>
              <a:rPr sz="2000" spc="-13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библиотекари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20875" y="4396329"/>
            <a:ext cx="8337464" cy="62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8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соответствующие</a:t>
            </a:r>
            <a:r>
              <a:rPr sz="2000" spc="11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общим требованиям,</a:t>
            </a:r>
            <a:r>
              <a:rPr sz="2000" spc="61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предъявляемым</a:t>
            </a:r>
            <a:r>
              <a:rPr sz="2000" spc="68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</a:t>
            </a:r>
            <a:r>
              <a:rPr sz="2000" spc="14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данной</a:t>
            </a:r>
            <a:r>
              <a:rPr sz="2000" spc="42" dirty="0">
                <a:solidFill>
                  <a:srgbClr val="002060"/>
                </a:solidFill>
                <a:latin typeface="LFOPRT+Times New Roman"/>
                <a:cs typeface="LFOPRT+Times New Roman"/>
              </a:rPr>
              <a:t> </a:t>
            </a:r>
            <a:r>
              <a:rPr sz="2000" spc="-19" dirty="0">
                <a:solidFill>
                  <a:srgbClr val="002060"/>
                </a:solidFill>
                <a:latin typeface="LFOPRT+Times New Roman"/>
                <a:cs typeface="LFOPRT+Times New Roman"/>
              </a:rPr>
              <a:t>категории</a:t>
            </a:r>
          </a:p>
          <a:p>
            <a:pPr marL="0" marR="0">
              <a:lnSpc>
                <a:spcPts val="2205"/>
              </a:lnSpc>
              <a:spcBef>
                <a:spcPts val="195"/>
              </a:spcBef>
              <a:spcAft>
                <a:spcPts val="0"/>
              </a:spcAft>
            </a:pPr>
            <a:r>
              <a:rPr sz="2000" spc="-16" dirty="0">
                <a:solidFill>
                  <a:srgbClr val="002060"/>
                </a:solidFill>
                <a:latin typeface="LFOPRT+Times New Roman"/>
                <a:cs typeface="LFOPRT+Times New Roman"/>
              </a:rPr>
              <a:t>работников.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15889" y="1978952"/>
            <a:ext cx="2587473" cy="360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41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NPGNU+Arial Black"/>
                <a:cs typeface="QNPGNU+Arial Black"/>
              </a:rPr>
              <a:t>БАЗОВАЯ</a:t>
            </a:r>
            <a:r>
              <a:rPr sz="1800" spc="41" dirty="0">
                <a:solidFill>
                  <a:srgbClr val="000000"/>
                </a:solidFill>
                <a:latin typeface="QNPGNU+Arial Black"/>
                <a:cs typeface="QNPGNU+Arial Black"/>
              </a:rPr>
              <a:t> </a:t>
            </a:r>
            <a:r>
              <a:rPr sz="1800" dirty="0">
                <a:solidFill>
                  <a:srgbClr val="000000"/>
                </a:solidFill>
                <a:latin typeface="QNPGNU+Arial Black"/>
                <a:cs typeface="QNPGNU+Arial Black"/>
              </a:rPr>
              <a:t>МОДЕЛЬ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41318" y="3079788"/>
            <a:ext cx="6147366" cy="360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41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NPGNU+Arial Black"/>
                <a:cs typeface="QNPGNU+Arial Black"/>
              </a:rPr>
              <a:t>МОДЕЛЬ</a:t>
            </a:r>
            <a:r>
              <a:rPr sz="1800" spc="26" dirty="0">
                <a:solidFill>
                  <a:srgbClr val="000000"/>
                </a:solidFill>
                <a:latin typeface="QNPGNU+Arial Black"/>
                <a:cs typeface="QNPGNU+Arial Black"/>
              </a:rPr>
              <a:t> </a:t>
            </a:r>
            <a:r>
              <a:rPr sz="1800" dirty="0">
                <a:solidFill>
                  <a:srgbClr val="000000"/>
                </a:solidFill>
                <a:latin typeface="QNPGNU+Arial Black"/>
                <a:cs typeface="QNPGNU+Arial Black"/>
              </a:rPr>
              <a:t>ДОПОЛНИТЕЛЬНОГО</a:t>
            </a:r>
            <a:r>
              <a:rPr sz="1800" spc="116" dirty="0">
                <a:solidFill>
                  <a:srgbClr val="000000"/>
                </a:solidFill>
                <a:latin typeface="QNPGNU+Arial Black"/>
                <a:cs typeface="QNPGNU+Arial Black"/>
              </a:rPr>
              <a:t> </a:t>
            </a:r>
            <a:r>
              <a:rPr sz="1800" dirty="0">
                <a:solidFill>
                  <a:srgbClr val="000000"/>
                </a:solidFill>
                <a:latin typeface="QNPGNU+Arial Black"/>
                <a:cs typeface="QNPGNU+Arial Black"/>
              </a:rPr>
              <a:t>ОБРАЗОВАНИЯ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38395" y="4283240"/>
            <a:ext cx="4142422" cy="360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41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NPGNU+Arial Black"/>
                <a:cs typeface="QNPGNU+Arial Black"/>
              </a:rPr>
              <a:t>ОПТИМИЗАЦИОННАЯ</a:t>
            </a:r>
            <a:r>
              <a:rPr sz="1800" spc="113" dirty="0">
                <a:solidFill>
                  <a:srgbClr val="000000"/>
                </a:solidFill>
                <a:latin typeface="QNPGNU+Arial Black"/>
                <a:cs typeface="QNPGNU+Arial Black"/>
              </a:rPr>
              <a:t> </a:t>
            </a:r>
            <a:r>
              <a:rPr sz="1800" dirty="0">
                <a:solidFill>
                  <a:srgbClr val="000000"/>
                </a:solidFill>
                <a:latin typeface="QNPGNU+Arial Black"/>
                <a:cs typeface="QNPGNU+Arial Black"/>
              </a:rPr>
              <a:t>МОДЕЛЬ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98062" y="5504828"/>
            <a:ext cx="6421600" cy="360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41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QNPGNU+Arial Black"/>
                <a:cs typeface="QNPGNU+Arial Black"/>
              </a:rPr>
              <a:t>ИННОВАЦИОННО</a:t>
            </a:r>
            <a:r>
              <a:rPr sz="1800" dirty="0">
                <a:solidFill>
                  <a:srgbClr val="000000"/>
                </a:solidFill>
                <a:latin typeface="QNDCSU+Arial Black"/>
                <a:cs typeface="QNDCSU+Arial Black"/>
              </a:rPr>
              <a:t>-</a:t>
            </a:r>
            <a:r>
              <a:rPr sz="1800" dirty="0">
                <a:solidFill>
                  <a:srgbClr val="000000"/>
                </a:solidFill>
                <a:latin typeface="QNPGNU+Arial Black"/>
                <a:cs typeface="QNPGNU+Arial Black"/>
              </a:rPr>
              <a:t>ОБРАЗОВАТЕЛЬНАЯ</a:t>
            </a:r>
            <a:r>
              <a:rPr sz="1800" spc="705" dirty="0">
                <a:solidFill>
                  <a:srgbClr val="000000"/>
                </a:solidFill>
                <a:latin typeface="QNPGNU+Arial Black"/>
                <a:cs typeface="QNPGNU+Arial Black"/>
              </a:rPr>
              <a:t> </a:t>
            </a:r>
            <a:r>
              <a:rPr sz="1800" dirty="0">
                <a:solidFill>
                  <a:srgbClr val="000000"/>
                </a:solidFill>
                <a:latin typeface="QNPGNU+Arial Black"/>
                <a:cs typeface="QNPGNU+Arial Black"/>
              </a:rPr>
              <a:t>МОДЕЛЬ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2881" y="1160017"/>
            <a:ext cx="11040506" cy="1078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PKEUSC+Times New Roman Bold"/>
                <a:cs typeface="PKEUSC+Times New Roman Bold"/>
              </a:rPr>
              <a:t>-</a:t>
            </a:r>
            <a:r>
              <a:rPr sz="16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оптимизационная</a:t>
            </a:r>
            <a:r>
              <a:rPr sz="1600" b="1" spc="47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-12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модель</a:t>
            </a:r>
            <a:r>
              <a:rPr sz="1600" b="1" spc="66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1600" spc="8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деятельности</a:t>
            </a:r>
            <a:r>
              <a:rPr sz="1600" spc="66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(</a:t>
            </a:r>
            <a:r>
              <a:rPr sz="1600" spc="51" dirty="0">
                <a:solidFill>
                  <a:srgbClr val="000000"/>
                </a:solidFill>
                <a:latin typeface="KMIDJT+Times New Roman"/>
                <a:cs typeface="KMIDJ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на</a:t>
            </a:r>
            <a:r>
              <a:rPr sz="1600" spc="58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основе</a:t>
            </a:r>
            <a:r>
              <a:rPr sz="1600" spc="44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оптимизации</a:t>
            </a:r>
            <a:r>
              <a:rPr sz="1600" spc="46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всех</a:t>
            </a:r>
            <a:r>
              <a:rPr sz="1600" spc="56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внутренних</a:t>
            </a:r>
            <a:r>
              <a:rPr sz="1600" spc="57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ресурсов</a:t>
            </a:r>
            <a:r>
              <a:rPr sz="1600" spc="72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образовательного</a:t>
            </a:r>
          </a:p>
          <a:p>
            <a:pPr marL="0" marR="0">
              <a:lnSpc>
                <a:spcPts val="1780"/>
              </a:lnSpc>
              <a:spcBef>
                <a:spcPts val="313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учреждения</a:t>
            </a:r>
            <a:r>
              <a:rPr sz="16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.</a:t>
            </a:r>
            <a:r>
              <a:rPr sz="1600" spc="304" dirty="0">
                <a:solidFill>
                  <a:srgbClr val="000000"/>
                </a:solidFill>
                <a:latin typeface="KMIDJT+Times New Roman"/>
                <a:cs typeface="KMIDJT+Times New Roman"/>
              </a:rPr>
              <a:t> </a:t>
            </a:r>
            <a:r>
              <a:rPr sz="1600" spc="-13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Предполагает,</a:t>
            </a:r>
            <a:r>
              <a:rPr sz="1600" spc="326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что</a:t>
            </a:r>
            <a:r>
              <a:rPr sz="1600" spc="299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в</a:t>
            </a:r>
            <a:r>
              <a:rPr sz="1600" spc="285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spc="-14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ее</a:t>
            </a:r>
            <a:r>
              <a:rPr sz="1600" spc="296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реализации</a:t>
            </a:r>
            <a:r>
              <a:rPr sz="1600" spc="305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принимают</a:t>
            </a:r>
            <a:r>
              <a:rPr sz="1600" spc="296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участие</a:t>
            </a:r>
            <a:r>
              <a:rPr sz="1600" spc="293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все</a:t>
            </a:r>
            <a:r>
              <a:rPr sz="1600" spc="272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педагогические</a:t>
            </a:r>
            <a:r>
              <a:rPr sz="1600" spc="295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работники</a:t>
            </a:r>
            <a:r>
              <a:rPr sz="1600" spc="286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данного</a:t>
            </a:r>
            <a:r>
              <a:rPr sz="1600" spc="325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учреждения</a:t>
            </a:r>
          </a:p>
          <a:p>
            <a:pPr marL="0" marR="0">
              <a:lnSpc>
                <a:spcPts val="1783"/>
              </a:lnSpc>
              <a:spcBef>
                <a:spcPts val="20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(учителя,</a:t>
            </a:r>
            <a:r>
              <a:rPr sz="1600" spc="311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педагог</a:t>
            </a:r>
            <a:r>
              <a:rPr sz="16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-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организатор,</a:t>
            </a:r>
            <a:r>
              <a:rPr sz="1600" spc="319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социальный</a:t>
            </a:r>
            <a:r>
              <a:rPr sz="1600" spc="304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spc="-35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педагог,</a:t>
            </a:r>
            <a:r>
              <a:rPr sz="1600" spc="342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педагог</a:t>
            </a:r>
            <a:r>
              <a:rPr sz="16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-</a:t>
            </a:r>
            <a:r>
              <a:rPr sz="1600" spc="-23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психолог,</a:t>
            </a:r>
            <a:r>
              <a:rPr sz="1600" spc="331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учитель</a:t>
            </a:r>
            <a:r>
              <a:rPr sz="16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-</a:t>
            </a:r>
            <a:r>
              <a:rPr sz="1600" spc="-18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дефектолог,</a:t>
            </a:r>
            <a:r>
              <a:rPr sz="1600" spc="307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учитель</a:t>
            </a:r>
            <a:r>
              <a:rPr sz="16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-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логопед,</a:t>
            </a:r>
            <a:r>
              <a:rPr sz="1600" spc="31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воспитатель,</a:t>
            </a:r>
          </a:p>
          <a:p>
            <a:pPr marL="0" marR="0">
              <a:lnSpc>
                <a:spcPts val="1780"/>
              </a:lnSpc>
              <a:spcBef>
                <a:spcPts val="28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другие)</a:t>
            </a:r>
            <a:r>
              <a:rPr sz="16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.</a:t>
            </a:r>
            <a:r>
              <a:rPr sz="1600" spc="64" dirty="0">
                <a:solidFill>
                  <a:srgbClr val="000000"/>
                </a:solidFill>
                <a:latin typeface="KMIDJT+Times New Roman"/>
                <a:cs typeface="KMIDJ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В </a:t>
            </a:r>
            <a:r>
              <a:rPr sz="1600" spc="-15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этом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случае</a:t>
            </a:r>
            <a:r>
              <a:rPr sz="1600" spc="23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координирующую</a:t>
            </a:r>
            <a:r>
              <a:rPr sz="1600" spc="26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роль </a:t>
            </a:r>
            <a:r>
              <a:rPr sz="1600" spc="-15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выполняет,</a:t>
            </a:r>
            <a:r>
              <a:rPr sz="1600" spc="34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как</a:t>
            </a:r>
            <a:r>
              <a:rPr sz="1600" spc="-25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правило,</a:t>
            </a:r>
            <a:r>
              <a:rPr sz="1600" spc="-32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классный</a:t>
            </a:r>
            <a:r>
              <a:rPr sz="1600" spc="-3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spc="-12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руководитель</a:t>
            </a:r>
            <a:r>
              <a:rPr sz="16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2881" y="2336920"/>
            <a:ext cx="11038456" cy="523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3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PKEUSC+Times New Roman Bold"/>
                <a:cs typeface="PKEUSC+Times New Roman Bold"/>
              </a:rPr>
              <a:t>-</a:t>
            </a:r>
            <a:r>
              <a:rPr sz="16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модель</a:t>
            </a:r>
            <a:r>
              <a:rPr sz="1600" b="1" spc="539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«полного</a:t>
            </a:r>
            <a:r>
              <a:rPr sz="1600" b="1" spc="54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дня»</a:t>
            </a:r>
            <a:r>
              <a:rPr sz="1600" b="1" spc="558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предполагает</a:t>
            </a:r>
            <a:r>
              <a:rPr sz="1600" b="1" spc="528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реализацию</a:t>
            </a:r>
            <a:r>
              <a:rPr sz="1600" spc="518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1600" spc="56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деятельности</a:t>
            </a:r>
            <a:r>
              <a:rPr sz="1600" spc="548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преимущественно</a:t>
            </a:r>
            <a:r>
              <a:rPr sz="1600" spc="54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воспитателями</a:t>
            </a:r>
            <a:r>
              <a:rPr sz="1600" spc="552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групп</a:t>
            </a:r>
          </a:p>
          <a:p>
            <a:pPr marL="0" marR="0">
              <a:lnSpc>
                <a:spcPts val="1780"/>
              </a:lnSpc>
              <a:spcBef>
                <a:spcPts val="210"/>
              </a:spcBef>
              <a:spcAft>
                <a:spcPts val="0"/>
              </a:spcAft>
            </a:pPr>
            <a:r>
              <a:rPr sz="1600" spc="-1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продленного</a:t>
            </a:r>
            <a:r>
              <a:rPr sz="1600" spc="61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дня</a:t>
            </a:r>
            <a:r>
              <a:rPr sz="16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2881" y="2858654"/>
            <a:ext cx="11041578" cy="1569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PKEUSC+Times New Roman Bold"/>
                <a:cs typeface="PKEUSC+Times New Roman Bold"/>
              </a:rPr>
              <a:t>-</a:t>
            </a:r>
            <a:r>
              <a:rPr sz="16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инновационно</a:t>
            </a:r>
            <a:r>
              <a:rPr sz="1600" b="1" dirty="0">
                <a:solidFill>
                  <a:srgbClr val="000000"/>
                </a:solidFill>
                <a:latin typeface="PKEUSC+Times New Roman Bold"/>
                <a:cs typeface="PKEUSC+Times New Roman Bold"/>
              </a:rPr>
              <a:t>-</a:t>
            </a:r>
            <a:r>
              <a:rPr sz="16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образовательная</a:t>
            </a:r>
            <a:r>
              <a:rPr sz="1600" b="1" spc="623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spc="-12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модель</a:t>
            </a:r>
            <a:r>
              <a:rPr sz="1600" b="1" spc="663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опирается</a:t>
            </a:r>
            <a:r>
              <a:rPr sz="1600" spc="643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на</a:t>
            </a:r>
            <a:r>
              <a:rPr sz="1600" spc="634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деятельность</a:t>
            </a:r>
            <a:r>
              <a:rPr sz="1600" spc="654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инновационной</a:t>
            </a:r>
            <a:r>
              <a:rPr sz="1600" spc="644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(экспериментальной)</a:t>
            </a:r>
            <a:r>
              <a:rPr sz="1600" spc="642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площадки</a:t>
            </a:r>
          </a:p>
          <a:p>
            <a:pPr marL="0" marR="0">
              <a:lnSpc>
                <a:spcPts val="1783"/>
              </a:lnSpc>
              <a:spcBef>
                <a:spcPts val="20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федерального,</a:t>
            </a:r>
            <a:r>
              <a:rPr sz="1600" spc="51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регионального,</a:t>
            </a:r>
            <a:r>
              <a:rPr sz="1600" spc="25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муниципального</a:t>
            </a:r>
            <a:r>
              <a:rPr sz="1600" spc="32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уровня,</a:t>
            </a:r>
            <a:r>
              <a:rPr sz="1600" spc="21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spc="-17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которая</a:t>
            </a:r>
            <a:r>
              <a:rPr sz="1600" spc="-12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spc="-11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существует</a:t>
            </a:r>
            <a:r>
              <a:rPr sz="1600" spc="73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в образовательном учреждении</a:t>
            </a:r>
            <a:r>
              <a:rPr sz="16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.</a:t>
            </a:r>
          </a:p>
          <a:p>
            <a:pPr marL="304799" marR="0">
              <a:lnSpc>
                <a:spcPts val="1780"/>
              </a:lnSpc>
              <a:spcBef>
                <a:spcPts val="285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Если</a:t>
            </a:r>
            <a:r>
              <a:rPr sz="1600" b="1" spc="166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в</a:t>
            </a:r>
            <a:r>
              <a:rPr sz="1600" b="1" spc="105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школе</a:t>
            </a:r>
            <a:r>
              <a:rPr sz="1600" b="1" spc="144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недостаточно</a:t>
            </a:r>
            <a:r>
              <a:rPr sz="1600" spc="163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кадров</a:t>
            </a:r>
            <a:r>
              <a:rPr sz="1600" spc="15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для</a:t>
            </a:r>
            <a:r>
              <a:rPr sz="1600" spc="138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реализации</a:t>
            </a:r>
            <a:r>
              <a:rPr sz="1600" spc="137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spc="-12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внеурочной</a:t>
            </a:r>
            <a:r>
              <a:rPr sz="1600" spc="18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деятельности,</a:t>
            </a:r>
            <a:r>
              <a:rPr sz="1600" spc="164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spc="-14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можно</a:t>
            </a:r>
            <a:r>
              <a:rPr sz="1600" spc="16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использовать</a:t>
            </a:r>
            <a:r>
              <a:rPr sz="1600" spc="682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кадровые</a:t>
            </a:r>
            <a:r>
              <a:rPr sz="1600" spc="116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ресурсы</a:t>
            </a:r>
          </a:p>
          <a:p>
            <a:pPr marL="0" marR="0">
              <a:lnSpc>
                <a:spcPts val="1783"/>
              </a:lnSpc>
              <a:spcBef>
                <a:spcPts val="28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образовательных</a:t>
            </a:r>
            <a:r>
              <a:rPr sz="1600" spc="373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организаций</a:t>
            </a:r>
            <a:r>
              <a:rPr sz="1600" spc="384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дополнительного</a:t>
            </a:r>
            <a:r>
              <a:rPr sz="1600" spc="371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образования</a:t>
            </a:r>
            <a:r>
              <a:rPr sz="1600" spc="385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детей</a:t>
            </a:r>
            <a:r>
              <a:rPr sz="1600" spc="387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b="1" i="1" dirty="0">
                <a:solidFill>
                  <a:srgbClr val="000000"/>
                </a:solidFill>
                <a:latin typeface="NKGUGP+Times New Roman Bold Italic"/>
                <a:cs typeface="NKGUGP+Times New Roman Bold Ital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(письма</a:t>
            </a:r>
            <a:r>
              <a:rPr sz="1600" b="1" i="1" spc="360" dirty="0">
                <a:solidFill>
                  <a:srgbClr val="000000"/>
                </a:solidFill>
                <a:latin typeface="NKGUGP+Times New Roman Bold Italic"/>
                <a:cs typeface="NKGUGP+Times New Roman Bold Ital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b="1" i="1" dirty="0">
                <a:solidFill>
                  <a:srgbClr val="000000"/>
                </a:solidFill>
                <a:latin typeface="NKGUGP+Times New Roman Bold Italic"/>
                <a:cs typeface="NKGUGP+Times New Roman Bold Ital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Минобрнауки</a:t>
            </a:r>
            <a:r>
              <a:rPr sz="1600" b="1" i="1" spc="349" dirty="0">
                <a:solidFill>
                  <a:srgbClr val="000000"/>
                </a:solidFill>
                <a:latin typeface="NKGUGP+Times New Roman Bold Italic"/>
                <a:cs typeface="NKGUGP+Times New Roman Bold Ital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b="1" i="1" u="sng" dirty="0">
                <a:solidFill>
                  <a:srgbClr val="3FCDE7"/>
                </a:solidFill>
                <a:latin typeface="NKGUGP+Times New Roman Bold Italic"/>
                <a:cs typeface="NKGUGP+Times New Roman Bold Ital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от</a:t>
            </a:r>
            <a:r>
              <a:rPr sz="1600" b="1" i="1" u="sng" spc="382" dirty="0">
                <a:solidFill>
                  <a:srgbClr val="3FCDE7"/>
                </a:solidFill>
                <a:latin typeface="NKGUGP+Times New Roman Bold Italic"/>
                <a:cs typeface="NKGUGP+Times New Roman Bold Ital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b="1" i="1" u="sng" spc="-10" dirty="0">
                <a:solidFill>
                  <a:srgbClr val="3FCDE7"/>
                </a:solidFill>
                <a:latin typeface="OIMTDR+Times New Roman Bold Italic"/>
                <a:cs typeface="OIMTDR+Times New Roman Bold Ital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12.05.2011</a:t>
            </a:r>
            <a:r>
              <a:rPr sz="1600" b="1" i="1" u="sng" spc="397" dirty="0">
                <a:solidFill>
                  <a:srgbClr val="3FCDE7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b="1" i="1" u="sng" dirty="0">
                <a:solidFill>
                  <a:srgbClr val="3FCDE7"/>
                </a:solidFill>
                <a:latin typeface="NKGUGP+Times New Roman Bold Italic"/>
                <a:cs typeface="NKGUGP+Times New Roman Bold Ital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№</a:t>
            </a:r>
            <a:r>
              <a:rPr sz="1600" b="1" i="1" u="sng" spc="368" dirty="0">
                <a:solidFill>
                  <a:srgbClr val="3FCDE7"/>
                </a:solidFill>
                <a:latin typeface="NKGUGP+Times New Roman Bold Italic"/>
                <a:cs typeface="NKGUGP+Times New Roman Bold Ital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b="1" i="1" u="sng" dirty="0">
                <a:solidFill>
                  <a:srgbClr val="3FCDE7"/>
                </a:solidFill>
                <a:latin typeface="OIMTDR+Times New Roman Bold Italic"/>
                <a:cs typeface="OIMTDR+Times New Roman Bold Ital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03-296</a:t>
            </a:r>
            <a:r>
              <a:rPr sz="1600" b="1" i="1" dirty="0">
                <a:solidFill>
                  <a:srgbClr val="002060"/>
                </a:solidFill>
                <a:latin typeface="OIMTDR+Times New Roman Bold Italic"/>
                <a:cs typeface="OIMTDR+Times New Roman Bold Ital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</a:t>
            </a:r>
            <a:r>
              <a:rPr sz="1600" b="1" i="1" spc="328" dirty="0">
                <a:solidFill>
                  <a:srgbClr val="002060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b="1" i="1" u="sng" dirty="0">
                <a:solidFill>
                  <a:srgbClr val="3FCDE7"/>
                </a:solidFill>
                <a:latin typeface="NKGUGP+Times New Roman Bold Italic"/>
                <a:cs typeface="NKGUGP+Times New Roman Bold Ital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от</a:t>
            </a:r>
          </a:p>
          <a:p>
            <a:pPr marL="0" marR="0">
              <a:lnSpc>
                <a:spcPts val="1780"/>
              </a:lnSpc>
              <a:spcBef>
                <a:spcPts val="201"/>
              </a:spcBef>
              <a:spcAft>
                <a:spcPts val="0"/>
              </a:spcAft>
            </a:pPr>
            <a:r>
              <a:rPr sz="1600" b="1" i="1" u="sng" dirty="0">
                <a:solidFill>
                  <a:srgbClr val="3FCDE7"/>
                </a:solidFill>
                <a:latin typeface="OIMTDR+Times New Roman Bold Italic"/>
                <a:cs typeface="OIMTDR+Times New Roman Bold Ital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18.08.2017</a:t>
            </a:r>
            <a:r>
              <a:rPr sz="1600" b="1" i="1" u="sng" spc="26" dirty="0">
                <a:solidFill>
                  <a:srgbClr val="3FCDE7"/>
                </a:solidFill>
                <a:latin typeface="Times New Roman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b="1" i="1" u="sng" dirty="0">
                <a:solidFill>
                  <a:srgbClr val="3FCDE7"/>
                </a:solidFill>
                <a:latin typeface="NKGUGP+Times New Roman Bold Italic"/>
                <a:cs typeface="NKGUGP+Times New Roman Bold Ital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№</a:t>
            </a:r>
            <a:r>
              <a:rPr sz="1600" b="1" i="1" u="sng" spc="-16" dirty="0">
                <a:solidFill>
                  <a:srgbClr val="3FCDE7"/>
                </a:solidFill>
                <a:latin typeface="NKGUGP+Times New Roman Bold Italic"/>
                <a:cs typeface="NKGUGP+Times New Roman Bold Ital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b="1" i="1" u="sng" dirty="0">
                <a:solidFill>
                  <a:srgbClr val="3FCDE7"/>
                </a:solidFill>
                <a:latin typeface="OIMTDR+Times New Roman Bold Italic"/>
                <a:cs typeface="OIMTDR+Times New Roman Bold Ital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09-1672</a:t>
            </a:r>
            <a:r>
              <a:rPr sz="1600" b="1" i="1" dirty="0">
                <a:solidFill>
                  <a:srgbClr val="000000"/>
                </a:solidFill>
                <a:latin typeface="OIMTDR+Times New Roman Bold Italic"/>
                <a:cs typeface="OIMTDR+Times New Roman Bold Ital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r>
              <a:rPr sz="1600" dirty="0">
                <a:solidFill>
                  <a:srgbClr val="000000"/>
                </a:solidFill>
                <a:latin typeface="KMIDJT+Times New Roman"/>
                <a:cs typeface="KMIDJ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</a:t>
            </a:r>
            <a:r>
              <a:rPr sz="1600" spc="16" dirty="0">
                <a:solidFill>
                  <a:srgbClr val="000000"/>
                </a:solidFill>
                <a:latin typeface="KMIDJT+Times New Roman"/>
                <a:cs typeface="KMIDJ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привлекать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родителей</a:t>
            </a:r>
            <a:r>
              <a:rPr sz="1600" spc="26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</a:t>
            </a:r>
            <a:r>
              <a:rPr sz="1600" spc="16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социальных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партнеров</a:t>
            </a:r>
            <a:r>
              <a:rPr sz="1600" dirty="0">
                <a:solidFill>
                  <a:srgbClr val="000000"/>
                </a:solidFill>
                <a:latin typeface="KMIDJT+Times New Roman"/>
                <a:cs typeface="KMIDJ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.</a:t>
            </a:r>
            <a:r>
              <a:rPr sz="1600" spc="16" dirty="0">
                <a:solidFill>
                  <a:srgbClr val="000000"/>
                </a:solidFill>
                <a:latin typeface="KMIDJT+Times New Roman"/>
                <a:cs typeface="KMIDJ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И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spc="-28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тогда</a:t>
            </a:r>
            <a:r>
              <a:rPr sz="1600" spc="42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внеурочная</a:t>
            </a:r>
            <a:r>
              <a:rPr sz="1600" spc="32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деятельность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spc="-66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буд</a:t>
            </a:r>
            <a:r>
              <a:rPr sz="1600" spc="-376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ет</a:t>
            </a:r>
            <a:r>
              <a:rPr sz="1600" spc="39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организована</a:t>
            </a:r>
          </a:p>
          <a:p>
            <a:pPr marL="0" marR="0">
              <a:lnSpc>
                <a:spcPts val="1780"/>
              </a:lnSpc>
              <a:spcBef>
                <a:spcPts val="22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,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как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2881" y="4526926"/>
            <a:ext cx="11041495" cy="13069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8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PKEUSC+Times New Roman Bold"/>
                <a:cs typeface="PKEUSC+Times New Roman Bold"/>
              </a:rPr>
              <a:t>-</a:t>
            </a:r>
            <a:r>
              <a:rPr sz="16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модель</a:t>
            </a:r>
            <a:r>
              <a:rPr sz="1600" b="1" spc="514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дополнительного</a:t>
            </a:r>
            <a:r>
              <a:rPr sz="1600" b="1" spc="517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FOJEDP+Times New Roman Bold"/>
                <a:cs typeface="FOJEDP+Times New Roman Bold"/>
              </a:rPr>
              <a:t>образования(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опирается</a:t>
            </a:r>
            <a:r>
              <a:rPr sz="1600" spc="498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на</a:t>
            </a:r>
            <a:r>
              <a:rPr sz="1600" spc="49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преимущественное</a:t>
            </a:r>
            <a:r>
              <a:rPr sz="1600" spc="509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использование</a:t>
            </a:r>
            <a:r>
              <a:rPr sz="1600" spc="479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потенциала</a:t>
            </a:r>
            <a:r>
              <a:rPr sz="1600" spc="525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внутришкольного</a:t>
            </a:r>
          </a:p>
          <a:p>
            <a:pPr marL="0" marR="0">
              <a:lnSpc>
                <a:spcPts val="1780"/>
              </a:lnSpc>
              <a:spcBef>
                <a:spcPts val="20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дополнительного</a:t>
            </a:r>
            <a:r>
              <a:rPr sz="1600" spc="78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образования</a:t>
            </a:r>
            <a:r>
              <a:rPr sz="1600" spc="69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и</a:t>
            </a:r>
            <a:r>
              <a:rPr sz="1600" spc="88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на</a:t>
            </a:r>
            <a:r>
              <a:rPr sz="1600" spc="58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сотрудничество</a:t>
            </a:r>
            <a:r>
              <a:rPr sz="1600" spc="89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с</a:t>
            </a:r>
            <a:r>
              <a:rPr sz="1600" spc="92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учреждениями</a:t>
            </a:r>
            <a:r>
              <a:rPr sz="1600" spc="96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дополнительного</a:t>
            </a:r>
            <a:r>
              <a:rPr sz="1600" spc="8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образования</a:t>
            </a:r>
            <a:r>
              <a:rPr sz="1600" spc="93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детей)</a:t>
            </a:r>
            <a:r>
              <a:rPr sz="16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.</a:t>
            </a:r>
            <a:r>
              <a:rPr sz="1600" spc="88" dirty="0">
                <a:solidFill>
                  <a:srgbClr val="000000"/>
                </a:solidFill>
                <a:latin typeface="KMIDJT+Times New Roman"/>
                <a:cs typeface="KMIDJT+Times New Roman"/>
              </a:rPr>
              <a:t> </a:t>
            </a:r>
            <a:r>
              <a:rPr sz="1600" dirty="0">
                <a:solidFill>
                  <a:srgbClr val="222222"/>
                </a:solidFill>
                <a:latin typeface="LFOPRT+Times New Roman"/>
                <a:cs typeface="LFOPRT+Times New Roman"/>
              </a:rPr>
              <a:t>В</a:t>
            </a:r>
            <a:r>
              <a:rPr sz="1600" spc="69" dirty="0">
                <a:solidFill>
                  <a:srgbClr val="222222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222222"/>
                </a:solidFill>
                <a:latin typeface="LFOPRT+Times New Roman"/>
                <a:cs typeface="LFOPRT+Times New Roman"/>
              </a:rPr>
              <a:t>соответствии</a:t>
            </a:r>
            <a:r>
              <a:rPr sz="1600" spc="50" dirty="0">
                <a:solidFill>
                  <a:srgbClr val="222222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222222"/>
                </a:solidFill>
                <a:latin typeface="LFOPRT+Times New Roman"/>
                <a:cs typeface="LFOPRT+Times New Roman"/>
              </a:rPr>
              <a:t>с</a:t>
            </a:r>
          </a:p>
          <a:p>
            <a:pPr marL="0" marR="0">
              <a:lnSpc>
                <a:spcPts val="1783"/>
              </a:lnSpc>
              <a:spcBef>
                <a:spcPts val="281"/>
              </a:spcBef>
              <a:spcAft>
                <a:spcPts val="0"/>
              </a:spcAft>
            </a:pPr>
            <a:r>
              <a:rPr sz="1600" dirty="0">
                <a:solidFill>
                  <a:srgbClr val="222222"/>
                </a:solidFill>
                <a:latin typeface="LFOPRT+Times New Roman"/>
                <a:cs typeface="LFOPRT+Times New Roman"/>
              </a:rPr>
              <a:t>ФГОС,</a:t>
            </a:r>
            <a:r>
              <a:rPr sz="1600" spc="432" dirty="0">
                <a:solidFill>
                  <a:srgbClr val="222222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222222"/>
                </a:solidFill>
                <a:latin typeface="LFOPRT+Times New Roman"/>
                <a:cs typeface="LFOPRT+Times New Roman"/>
              </a:rPr>
              <a:t>часть</a:t>
            </a:r>
            <a:r>
              <a:rPr sz="1600" spc="436" dirty="0">
                <a:solidFill>
                  <a:srgbClr val="222222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222222"/>
                </a:solidFill>
                <a:latin typeface="LFOPRT+Times New Roman"/>
                <a:cs typeface="LFOPRT+Times New Roman"/>
              </a:rPr>
              <a:t>основной</a:t>
            </a:r>
            <a:r>
              <a:rPr sz="1600" spc="427" dirty="0">
                <a:solidFill>
                  <a:srgbClr val="222222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222222"/>
                </a:solidFill>
                <a:latin typeface="LFOPRT+Times New Roman"/>
                <a:cs typeface="LFOPRT+Times New Roman"/>
              </a:rPr>
              <a:t>общеобразовательной</a:t>
            </a:r>
            <a:r>
              <a:rPr sz="1600" spc="460" dirty="0">
                <a:solidFill>
                  <a:srgbClr val="222222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222222"/>
                </a:solidFill>
                <a:latin typeface="LFOPRT+Times New Roman"/>
                <a:cs typeface="LFOPRT+Times New Roman"/>
              </a:rPr>
              <a:t>программы</a:t>
            </a:r>
            <a:r>
              <a:rPr sz="1600" spc="426" dirty="0">
                <a:solidFill>
                  <a:srgbClr val="222222"/>
                </a:solidFill>
                <a:latin typeface="LFOPRT+Times New Roman"/>
                <a:cs typeface="LFOPRT+Times New Roman"/>
              </a:rPr>
              <a:t> </a:t>
            </a:r>
            <a:r>
              <a:rPr sz="1600" spc="-25" dirty="0">
                <a:solidFill>
                  <a:srgbClr val="222222"/>
                </a:solidFill>
                <a:latin typeface="LFOPRT+Times New Roman"/>
                <a:cs typeface="LFOPRT+Times New Roman"/>
              </a:rPr>
              <a:t>может</a:t>
            </a:r>
            <a:r>
              <a:rPr sz="1600" spc="464" dirty="0">
                <a:solidFill>
                  <a:srgbClr val="222222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222222"/>
                </a:solidFill>
                <a:latin typeface="LFOPRT+Times New Roman"/>
                <a:cs typeface="LFOPRT+Times New Roman"/>
              </a:rPr>
              <a:t>быть</a:t>
            </a:r>
            <a:r>
              <a:rPr sz="1600" spc="430" dirty="0">
                <a:solidFill>
                  <a:srgbClr val="222222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222222"/>
                </a:solidFill>
                <a:latin typeface="LFOPRT+Times New Roman"/>
                <a:cs typeface="LFOPRT+Times New Roman"/>
              </a:rPr>
              <a:t>реализована,</a:t>
            </a:r>
            <a:r>
              <a:rPr sz="1600" spc="406" dirty="0">
                <a:solidFill>
                  <a:srgbClr val="222222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222222"/>
                </a:solidFill>
                <a:latin typeface="LFOPRT+Times New Roman"/>
                <a:cs typeface="LFOPRT+Times New Roman"/>
              </a:rPr>
              <a:t>в</a:t>
            </a:r>
            <a:r>
              <a:rPr sz="1600" spc="429" dirty="0">
                <a:solidFill>
                  <a:srgbClr val="222222"/>
                </a:solidFill>
                <a:latin typeface="LFOPRT+Times New Roman"/>
                <a:cs typeface="LFOPRT+Times New Roman"/>
              </a:rPr>
              <a:t> </a:t>
            </a:r>
            <a:r>
              <a:rPr sz="1600" spc="-30" dirty="0">
                <a:solidFill>
                  <a:srgbClr val="222222"/>
                </a:solidFill>
                <a:latin typeface="LFOPRT+Times New Roman"/>
                <a:cs typeface="LFOPRT+Times New Roman"/>
              </a:rPr>
              <a:t>том</a:t>
            </a:r>
            <a:r>
              <a:rPr sz="1600" spc="466" dirty="0">
                <a:solidFill>
                  <a:srgbClr val="222222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222222"/>
                </a:solidFill>
                <a:latin typeface="LFOPRT+Times New Roman"/>
                <a:cs typeface="LFOPRT+Times New Roman"/>
              </a:rPr>
              <a:t>числе</a:t>
            </a:r>
            <a:r>
              <a:rPr sz="1600" spc="421" dirty="0">
                <a:solidFill>
                  <a:srgbClr val="222222"/>
                </a:solidFill>
                <a:latin typeface="LFOPRT+Times New Roman"/>
                <a:cs typeface="LFOPRT+Times New Roman"/>
              </a:rPr>
              <a:t> </a:t>
            </a:r>
            <a:r>
              <a:rPr sz="1600" b="1" spc="-10" dirty="0">
                <a:solidFill>
                  <a:srgbClr val="222222"/>
                </a:solidFill>
                <a:latin typeface="FOJEDP+Times New Roman Bold"/>
                <a:cs typeface="FOJEDP+Times New Roman Bold"/>
              </a:rPr>
              <a:t>на</a:t>
            </a:r>
            <a:r>
              <a:rPr sz="1600" b="1" spc="442" dirty="0">
                <a:solidFill>
                  <a:srgbClr val="222222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222222"/>
                </a:solidFill>
                <a:latin typeface="FOJEDP+Times New Roman Bold"/>
                <a:cs typeface="FOJEDP+Times New Roman Bold"/>
              </a:rPr>
              <a:t>базе</a:t>
            </a:r>
            <a:r>
              <a:rPr sz="1600" b="1" spc="431" dirty="0">
                <a:solidFill>
                  <a:srgbClr val="222222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222222"/>
                </a:solidFill>
                <a:latin typeface="FOJEDP+Times New Roman Bold"/>
                <a:cs typeface="FOJEDP+Times New Roman Bold"/>
              </a:rPr>
              <a:t>организаций</a:t>
            </a:r>
          </a:p>
          <a:p>
            <a:pPr marL="0" marR="0">
              <a:lnSpc>
                <a:spcPts val="1780"/>
              </a:lnSpc>
              <a:spcBef>
                <a:spcPts val="284"/>
              </a:spcBef>
              <a:spcAft>
                <a:spcPts val="0"/>
              </a:spcAft>
            </a:pPr>
            <a:r>
              <a:rPr sz="1600" b="1" dirty="0">
                <a:solidFill>
                  <a:srgbClr val="222222"/>
                </a:solidFill>
                <a:latin typeface="FOJEDP+Times New Roman Bold"/>
                <a:cs typeface="FOJEDP+Times New Roman Bold"/>
              </a:rPr>
              <a:t>дополнительного</a:t>
            </a:r>
            <a:r>
              <a:rPr sz="1600" b="1" spc="399" dirty="0">
                <a:solidFill>
                  <a:srgbClr val="222222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b="1" dirty="0">
                <a:solidFill>
                  <a:srgbClr val="222222"/>
                </a:solidFill>
                <a:latin typeface="FOJEDP+Times New Roman Bold"/>
                <a:cs typeface="FOJEDP+Times New Roman Bold"/>
              </a:rPr>
              <a:t>образования</a:t>
            </a:r>
            <a:r>
              <a:rPr sz="1600" b="1" spc="405" dirty="0">
                <a:solidFill>
                  <a:srgbClr val="222222"/>
                </a:solidFill>
                <a:latin typeface="FOJEDP+Times New Roman Bold"/>
                <a:cs typeface="FOJEDP+Times New Roman Bold"/>
              </a:rPr>
              <a:t> </a:t>
            </a:r>
            <a:r>
              <a:rPr sz="1600" spc="-11" dirty="0">
                <a:solidFill>
                  <a:srgbClr val="222222"/>
                </a:solidFill>
                <a:latin typeface="LFOPRT+Times New Roman"/>
                <a:cs typeface="LFOPRT+Times New Roman"/>
              </a:rPr>
              <a:t>(согласно</a:t>
            </a:r>
            <a:r>
              <a:rPr sz="1600" spc="403" dirty="0">
                <a:solidFill>
                  <a:srgbClr val="222222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222222"/>
                </a:solidFill>
                <a:latin typeface="LFOPRT+Times New Roman"/>
                <a:cs typeface="LFOPRT+Times New Roman"/>
              </a:rPr>
              <a:t>статье</a:t>
            </a:r>
            <a:r>
              <a:rPr sz="1600" spc="381" dirty="0">
                <a:solidFill>
                  <a:srgbClr val="222222"/>
                </a:solidFill>
                <a:latin typeface="LFOPRT+Times New Roman"/>
                <a:cs typeface="LFOPRT+Times New Roman"/>
              </a:rPr>
              <a:t> </a:t>
            </a:r>
            <a:r>
              <a:rPr sz="1600" spc="16" dirty="0">
                <a:solidFill>
                  <a:srgbClr val="222222"/>
                </a:solidFill>
                <a:latin typeface="KMIDJT+Times New Roman"/>
                <a:cs typeface="KMIDJT+Times New Roman"/>
              </a:rPr>
              <a:t>15</a:t>
            </a:r>
            <a:r>
              <a:rPr sz="1600" spc="370" dirty="0">
                <a:solidFill>
                  <a:srgbClr val="222222"/>
                </a:solidFill>
                <a:latin typeface="KMIDJT+Times New Roman"/>
                <a:cs typeface="KMIDJ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Федерального</a:t>
            </a:r>
            <a:r>
              <a:rPr sz="1600" spc="395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b="1" u="sng" dirty="0">
                <a:solidFill>
                  <a:srgbClr val="3FCDE7"/>
                </a:solidFill>
                <a:latin typeface="FOJEDP+Times New Roman Bold"/>
                <a:cs typeface="FOJEDP+Times New Roman Bol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закона</a:t>
            </a:r>
            <a:r>
              <a:rPr sz="1600" b="1" u="sng" spc="416" dirty="0">
                <a:solidFill>
                  <a:srgbClr val="3FCDE7"/>
                </a:solidFill>
                <a:latin typeface="FOJEDP+Times New Roman Bold"/>
                <a:cs typeface="FOJEDP+Times New Roman Bol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b="1" u="sng" spc="-32" dirty="0">
                <a:solidFill>
                  <a:srgbClr val="3FCDE7"/>
                </a:solidFill>
                <a:latin typeface="FOJEDP+Times New Roman Bold"/>
                <a:cs typeface="FOJEDP+Times New Roman Bol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от</a:t>
            </a:r>
            <a:r>
              <a:rPr sz="1600" b="1" u="sng" spc="432" dirty="0">
                <a:solidFill>
                  <a:srgbClr val="3FCDE7"/>
                </a:solidFill>
                <a:latin typeface="FOJEDP+Times New Roman Bold"/>
                <a:cs typeface="FOJEDP+Times New Roman Bol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b="1" u="sng" dirty="0">
                <a:solidFill>
                  <a:srgbClr val="3FCDE7"/>
                </a:solidFill>
                <a:latin typeface="PKEUSC+Times New Roman Bold"/>
                <a:cs typeface="PKEUSC+Times New Roman Bol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29.12.2012</a:t>
            </a:r>
            <a:r>
              <a:rPr sz="1600" b="1" u="sng" spc="411" dirty="0">
                <a:solidFill>
                  <a:srgbClr val="3FCDE7"/>
                </a:solidFill>
                <a:latin typeface="PKEUSC+Times New Roman Bold"/>
                <a:cs typeface="PKEUSC+Times New Roman Bol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b="1" u="sng" dirty="0">
                <a:solidFill>
                  <a:srgbClr val="3FCDE7"/>
                </a:solidFill>
                <a:latin typeface="PKEUSC+Times New Roman Bold"/>
                <a:cs typeface="PKEUSC+Times New Roman Bol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</a:t>
            </a:r>
            <a:r>
              <a:rPr sz="1600" b="1" u="sng" spc="368" dirty="0">
                <a:solidFill>
                  <a:srgbClr val="3FCDE7"/>
                </a:solidFill>
                <a:latin typeface="PKEUSC+Times New Roman Bold"/>
                <a:cs typeface="PKEUSC+Times New Roman Bol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b="1" u="sng" dirty="0">
                <a:solidFill>
                  <a:srgbClr val="3FCDE7"/>
                </a:solidFill>
                <a:latin typeface="PKEUSC+Times New Roman Bold"/>
                <a:cs typeface="PKEUSC+Times New Roman Bol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273-</a:t>
            </a:r>
            <a:r>
              <a:rPr sz="1600" b="1" u="sng" spc="18" dirty="0">
                <a:solidFill>
                  <a:srgbClr val="3FCDE7"/>
                </a:solidFill>
                <a:latin typeface="FOJEDP+Times New Roman Bold"/>
                <a:cs typeface="FOJEDP+Times New Roman Bol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ФЗ</a:t>
            </a:r>
            <a:r>
              <a:rPr sz="1600" b="1" spc="370" dirty="0">
                <a:solidFill>
                  <a:srgbClr val="3FCDE7"/>
                </a:solidFill>
                <a:latin typeface="FOJEDP+Times New Roman Bold"/>
                <a:cs typeface="FOJEDP+Times New Roman Bol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sz="1600" spc="-17" dirty="0">
                <a:solidFill>
                  <a:srgbClr val="000000"/>
                </a:solidFill>
                <a:latin typeface="LFOPRT+Times New Roman"/>
                <a:cs typeface="LFOPRT+Times New Roman"/>
              </a:rPr>
              <a:t>"Об</a:t>
            </a:r>
            <a:r>
              <a:rPr sz="1600" spc="413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образовании</a:t>
            </a:r>
            <a:r>
              <a:rPr sz="1600" spc="38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в</a:t>
            </a:r>
          </a:p>
          <a:p>
            <a:pPr marL="0" marR="0">
              <a:lnSpc>
                <a:spcPts val="1780"/>
              </a:lnSpc>
              <a:spcBef>
                <a:spcPts val="20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Российской</a:t>
            </a:r>
            <a:r>
              <a:rPr sz="1600" spc="-2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Федерации"</a:t>
            </a:r>
            <a:r>
              <a:rPr sz="16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2881" y="5935268"/>
            <a:ext cx="11040047" cy="583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KMIDJT+Times New Roman"/>
                <a:cs typeface="KMIDJT+Times New Roman"/>
              </a:rPr>
              <a:t>-</a:t>
            </a:r>
            <a:r>
              <a:rPr sz="18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если</a:t>
            </a:r>
            <a:r>
              <a:rPr sz="1800" spc="141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используются</a:t>
            </a:r>
            <a:r>
              <a:rPr sz="1800" spc="174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собственные</a:t>
            </a:r>
            <a:r>
              <a:rPr sz="1800" spc="148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ресурсы</a:t>
            </a:r>
            <a:r>
              <a:rPr sz="1800" spc="126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с</a:t>
            </a:r>
            <a:r>
              <a:rPr sz="1800" spc="143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ресурсами</a:t>
            </a:r>
            <a:r>
              <a:rPr sz="1800" spc="152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сторонней</a:t>
            </a:r>
            <a:r>
              <a:rPr sz="1800" spc="155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организации,</a:t>
            </a:r>
            <a:r>
              <a:rPr sz="1800" spc="76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800" spc="-12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можно</a:t>
            </a:r>
            <a:r>
              <a:rPr sz="1800" spc="153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организовать</a:t>
            </a:r>
            <a:r>
              <a:rPr sz="1800" spc="167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800" b="1" i="1" spc="-13" dirty="0">
                <a:solidFill>
                  <a:srgbClr val="000000"/>
                </a:solidFill>
                <a:latin typeface="NKGUGP+Times New Roman Bold Italic"/>
                <a:cs typeface="NKGUGP+Times New Roman Bold Italic"/>
              </a:rPr>
              <a:t>сетевое</a:t>
            </a:r>
          </a:p>
          <a:p>
            <a:pPr marL="0" marR="0">
              <a:lnSpc>
                <a:spcPts val="1996"/>
              </a:lnSpc>
              <a:spcBef>
                <a:spcPts val="308"/>
              </a:spcBef>
              <a:spcAft>
                <a:spcPts val="0"/>
              </a:spcAft>
            </a:pPr>
            <a:r>
              <a:rPr sz="1800" b="1" i="1" dirty="0">
                <a:solidFill>
                  <a:srgbClr val="000000"/>
                </a:solidFill>
                <a:latin typeface="NKGUGP+Times New Roman Bold Italic"/>
                <a:cs typeface="NKGUGP+Times New Roman Bold Italic"/>
              </a:rPr>
              <a:t>взаимодействие</a:t>
            </a:r>
            <a:r>
              <a:rPr sz="1800" b="1" i="1" spc="-35" dirty="0">
                <a:solidFill>
                  <a:srgbClr val="000000"/>
                </a:solidFill>
                <a:latin typeface="NKGUGP+Times New Roman Bold Italic"/>
                <a:cs typeface="NKGUGP+Times New Roman Bold Italic"/>
              </a:rPr>
              <a:t> </a:t>
            </a:r>
            <a:r>
              <a:rPr sz="18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с социальными</a:t>
            </a:r>
            <a:r>
              <a:rPr sz="1800" spc="36" dirty="0">
                <a:solidFill>
                  <a:srgbClr val="000000"/>
                </a:solidFill>
                <a:latin typeface="LFOPRT+Times New Roman"/>
                <a:cs typeface="LFOPRT+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LFOPRT+Times New Roman"/>
                <a:cs typeface="LFOPRT+Times New Roman"/>
              </a:rPr>
              <a:t>партнерами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3851</Words>
  <Application>Microsoft Office PowerPoint</Application>
  <PresentationFormat>Произвольный</PresentationFormat>
  <Paragraphs>666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58" baseType="lpstr">
      <vt:lpstr>Arial</vt:lpstr>
      <vt:lpstr>Calibri</vt:lpstr>
      <vt:lpstr>FOJEDP+Times New Roman Bold</vt:lpstr>
      <vt:lpstr>KMIDJT+Times New Roman</vt:lpstr>
      <vt:lpstr>NKGUGP+Times New Roman Bold Italic</vt:lpstr>
      <vt:lpstr>GWVGKC+Wingdings</vt:lpstr>
      <vt:lpstr>Times New Roman</vt:lpstr>
      <vt:lpstr>PKEUSC+Times New Roman Bold</vt:lpstr>
      <vt:lpstr>LFOPRT+Times New Roman</vt:lpstr>
      <vt:lpstr>KJOTFC+Arial</vt:lpstr>
      <vt:lpstr>QNPGNU+Arial Black</vt:lpstr>
      <vt:lpstr>QNDCSU+Arial Black</vt:lpstr>
      <vt:lpstr>OIMTDR+Times New Roman Bold Italic</vt:lpstr>
      <vt:lpstr>GGPQLP+Times New Roman Italic</vt:lpstr>
      <vt:lpstr>PELMWD+Times New Roman Italic</vt:lpstr>
      <vt:lpstr>WLSFOJ+Wingdings 3</vt:lpstr>
      <vt:lpstr>KPUOMS+Arial</vt:lpstr>
      <vt:lpstr>EOISPL+Arial Bold</vt:lpstr>
      <vt:lpstr>KKPBAN+Trebuchet MS Bold</vt:lpstr>
      <vt:lpstr>Theme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uchenik</cp:lastModifiedBy>
  <cp:revision>3</cp:revision>
  <dcterms:modified xsi:type="dcterms:W3CDTF">2023-09-11T03:27:25Z</dcterms:modified>
</cp:coreProperties>
</file>