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82" r:id="rId2"/>
    <p:sldId id="258" r:id="rId3"/>
    <p:sldId id="259" r:id="rId4"/>
    <p:sldId id="276" r:id="rId5"/>
    <p:sldId id="260" r:id="rId6"/>
    <p:sldId id="261" r:id="rId7"/>
    <p:sldId id="262" r:id="rId8"/>
    <p:sldId id="283" r:id="rId9"/>
    <p:sldId id="263" r:id="rId10"/>
    <p:sldId id="284" r:id="rId11"/>
    <p:sldId id="265" r:id="rId12"/>
    <p:sldId id="266" r:id="rId13"/>
    <p:sldId id="267" r:id="rId14"/>
    <p:sldId id="268" r:id="rId15"/>
    <p:sldId id="277" r:id="rId16"/>
    <p:sldId id="278" r:id="rId17"/>
    <p:sldId id="279" r:id="rId18"/>
    <p:sldId id="280" r:id="rId19"/>
    <p:sldId id="273" r:id="rId20"/>
  </p:sldIdLst>
  <p:sldSz cx="9144000" cy="6858000" type="screen4x3"/>
  <p:notesSz cx="9144000" cy="6858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  <p:embeddedFont>
      <p:font typeface="PAAIKV+Calibri Bold" charset="0"/>
      <p:regular r:id="rId27"/>
    </p:embeddedFont>
    <p:embeddedFont>
      <p:font typeface="BWDWRO+Times New Roman Italic" charset="0"/>
      <p:regular r:id="rId28"/>
    </p:embeddedFont>
    <p:embeddedFont>
      <p:font typeface="UUIVAD+Calibri Bold" charset="0"/>
      <p:regular r:id="rId29"/>
    </p:embeddedFont>
    <p:embeddedFont>
      <p:font typeface="SESDHC+Arial Bold" charset="0"/>
      <p:regular r:id="rId30"/>
    </p:embeddedFont>
    <p:embeddedFont>
      <p:font typeface="EMEVEL+Arial" charset="0"/>
      <p:regular r:id="rId31"/>
    </p:embeddedFont>
    <p:embeddedFont>
      <p:font typeface="NISLMW+Arial" charset="0"/>
      <p:regular r:id="rId32"/>
    </p:embeddedFont>
    <p:embeddedFont>
      <p:font typeface="LTPPNN+Calibri" charset="0"/>
      <p:regular r:id="rId33"/>
    </p:embeddedFont>
    <p:embeddedFont>
      <p:font typeface="HNSLBS+Calibri" charset="0"/>
      <p:regular r:id="rId34"/>
    </p:embeddedFont>
    <p:embeddedFont>
      <p:font typeface="WTMFNS+Calibri Bold Italic" charset="0"/>
      <p:regular r:id="rId35"/>
    </p:embeddedFont>
    <p:embeddedFont>
      <p:font typeface="KMPPKP+Arial Bold" charset="0"/>
      <p:regular r:id="rId36"/>
    </p:embeddedFont>
    <p:embeddedFont>
      <p:font typeface="SACKWS+Calibri Bold Italic" charset="0"/>
      <p:regular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4C72-B2C9-4CF3-8460-D3ADD22D9513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DBBD9-16C8-4C39-BF9B-A57EBD0C4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/>
              <a:pPr/>
              <a:t>9/7/2023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НОВЫМИ ЭФФЕКТАМИ ДЛЯ РИСУНКОВ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>
                <a:solidFill>
                  <a:schemeClr val="tx1">
                    <a:lumMod val="50000"/>
                    <a:lumOff val="50000"/>
                  </a:schemeClr>
                </a:solidFill>
              </a:rPr>
              <a:t>Познакомьтесь с</a:t>
            </a:r>
          </a:p>
        </p:txBody>
      </p:sp>
      <p:pic>
        <p:nvPicPr>
          <p:cNvPr id="4" name="Изображение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390" b="-3333"/>
          <a:stretch>
            <a:fillRect/>
          </a:stretch>
        </p:blipFill>
        <p:spPr>
          <a:xfrm>
            <a:off x="0" y="0"/>
            <a:ext cx="9395520" cy="6974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00808"/>
            <a:ext cx="83529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Обновление структуры и содержания рабочих программ воспитания в общеобразовательных организациях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788024" y="4221089"/>
            <a:ext cx="396044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PAAIKV+Calibri Bold"/>
                <a:cs typeface="BWDWRO+Times New Roman Italic"/>
              </a:rPr>
              <a:t>Лаптева Людмила Николаевна,</a:t>
            </a: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PAAIKV+Calibri Bold"/>
                <a:cs typeface="BWDWRO+Times New Roman Italic"/>
              </a:rPr>
              <a:t>м</a:t>
            </a:r>
            <a:r>
              <a:rPr lang="ru-RU" sz="1800" b="1" dirty="0" smtClean="0">
                <a:solidFill>
                  <a:srgbClr val="002060"/>
                </a:solidFill>
                <a:latin typeface="PAAIKV+Calibri Bold"/>
                <a:cs typeface="BWDWRO+Times New Roman Italic"/>
              </a:rPr>
              <a:t>етодист МБУ «Методический центр»</a:t>
            </a:r>
            <a:endParaRPr sz="1800" dirty="0">
              <a:solidFill>
                <a:srgbClr val="000000"/>
              </a:solidFill>
              <a:latin typeface="BWDWRO+Times New Roman Italic"/>
              <a:cs typeface="BWDWRO+Times New Roman Italic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4644008" y="6093296"/>
            <a:ext cx="720079" cy="26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latin typeface="Arial Black" pitchFamily="34" charset="0"/>
                <a:cs typeface="UUIVAD+Calibri Bold"/>
              </a:rPr>
              <a:t>2023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2835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ts val="3416"/>
              </a:lnSpc>
            </a:pPr>
            <a:r>
              <a:rPr lang="ru-RU" sz="2000" b="1" dirty="0" smtClean="0">
                <a:solidFill>
                  <a:srgbClr val="800000"/>
                </a:solidFill>
                <a:latin typeface="+mj-lt"/>
                <a:cs typeface="PAAIKV+Calibri Bold"/>
              </a:rPr>
              <a:t>2. </a:t>
            </a:r>
            <a:r>
              <a:rPr lang="ru-RU" sz="2000" b="1" spc="-19" dirty="0" smtClean="0">
                <a:solidFill>
                  <a:srgbClr val="800000"/>
                </a:solidFill>
                <a:latin typeface="+mj-lt"/>
                <a:cs typeface="PAAIKV+Calibri Bold"/>
              </a:rPr>
              <a:t>СОДЕРЖАТЕЛЬНЫЙ</a:t>
            </a:r>
            <a:r>
              <a:rPr lang="ru-RU" sz="2000" b="1" spc="58" dirty="0" smtClean="0">
                <a:solidFill>
                  <a:srgbClr val="800000"/>
                </a:solidFill>
                <a:latin typeface="+mj-lt"/>
                <a:cs typeface="PAAIKV+Calibri Bold"/>
              </a:rPr>
              <a:t> </a:t>
            </a:r>
            <a:r>
              <a:rPr lang="ru-RU" sz="2000" b="1" spc="-13" dirty="0" smtClean="0">
                <a:solidFill>
                  <a:srgbClr val="800000"/>
                </a:solidFill>
                <a:latin typeface="+mj-lt"/>
                <a:cs typeface="WTMFNS+Calibri Bold Italic"/>
              </a:rPr>
              <a:t>РАЗДЕЛ</a:t>
            </a:r>
            <a:endParaRPr lang="ru-RU" sz="2000" b="1" spc="-13" dirty="0">
              <a:solidFill>
                <a:srgbClr val="800000"/>
              </a:solidFill>
              <a:latin typeface="+mj-lt"/>
              <a:cs typeface="WTMFNS+Calibri Bold Italic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573462"/>
            <a:ext cx="864096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SchoolBookSanPin"/>
                <a:cs typeface="Times New Roman" pitchFamily="18" charset="0"/>
              </a:rPr>
              <a:t>2.1.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SchoolBookSanPin"/>
                <a:cs typeface="Times New Roman" pitchFamily="18" charset="0"/>
              </a:rPr>
              <a:t> Уклад образовательной организации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ea typeface="SchoolBookSanPin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Calibri" pitchFamily="34" charset="0"/>
              <a:ea typeface="SchoolBookSanPin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SchoolBookSanPin"/>
                <a:cs typeface="Times New Roman" pitchFamily="18" charset="0"/>
              </a:rPr>
              <a:t>В данном разделе раскрываются основные особенности уклада общеобразовательной организации.</a:t>
            </a:r>
            <a:endParaRPr kumimoji="0" lang="ru-RU" sz="2000" b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SchoolBookSanPin"/>
                <a:cs typeface="Times New Roman" pitchFamily="18" charset="0"/>
              </a:rPr>
              <a:t>Уклад задаёт порядок жизни общеобразовательной организации и аккумулирует ключевые характеристики, определяющие особенности воспитательного процесса. Уклад общеобразовательной организации удерживает ценности, принципы, нравственную культуру взаимоотношений, традиции воспитания, в основе которых лежат российские базовые ценности, определяет условия и средства воспитания, отражающие самобытный облик общеобразовательной организации и её репутацию в окружающем образовательном пространстве, социуме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+mj-lt"/>
                <a:ea typeface="SchoolBookSanPin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5536" y="4666838"/>
            <a:ext cx="8748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SchoolBookSanPin"/>
                <a:cs typeface="Times New Roman" pitchFamily="18" charset="0"/>
              </a:rPr>
              <a:t>2.2.Виды,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SchoolBookSanPin"/>
                <a:cs typeface="Times New Roman" pitchFamily="18" charset="0"/>
              </a:rPr>
              <a:t> формы и содержание воспитательной деятельности (модули программы)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3142" y="65503"/>
            <a:ext cx="441684" cy="499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HNSLBS+Calibri"/>
                <a:cs typeface="HNSLBS+Calibri"/>
              </a:rPr>
              <a:t>2.2.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HNSLBS+Calibri"/>
                <a:cs typeface="HNSLBS+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6462" y="257047"/>
            <a:ext cx="483192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FF"/>
                </a:solidFill>
                <a:latin typeface="SESDHC+Arial Bold"/>
                <a:cs typeface="SESDHC+Arial Bold"/>
              </a:rPr>
              <a:t>ВИДЫ, </a:t>
            </a:r>
            <a:r>
              <a:rPr lang="ru-RU" sz="1400" b="1" spc="-16" dirty="0" smtClean="0">
                <a:solidFill>
                  <a:srgbClr val="0000FF"/>
                </a:solidFill>
                <a:latin typeface="SESDHC+Arial Bold"/>
                <a:cs typeface="SESDHC+Arial Bold"/>
              </a:rPr>
              <a:t>ФОРМЫ</a:t>
            </a:r>
            <a:r>
              <a:rPr lang="ru-RU" sz="1400" b="1" spc="26" dirty="0" smtClean="0">
                <a:solidFill>
                  <a:srgbClr val="0000FF"/>
                </a:solidFill>
                <a:latin typeface="SESDHC+Arial Bold"/>
                <a:cs typeface="SESDHC+Arial Bold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SESDHC+Arial Bold"/>
                <a:cs typeface="SESDHC+Arial Bold"/>
              </a:rPr>
              <a:t>И СОДЕРЖАНИЕ ДЕЯТЕЛЬНОСТИ</a:t>
            </a:r>
            <a:endParaRPr lang="ru-RU" sz="1400" b="1" dirty="0">
              <a:solidFill>
                <a:srgbClr val="0000FF"/>
              </a:solidFill>
              <a:latin typeface="SESDHC+Arial Bold"/>
              <a:cs typeface="SESDHC+Arial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034" y="779035"/>
            <a:ext cx="3335825" cy="591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6" dirty="0">
                <a:solidFill>
                  <a:srgbClr val="1E1C11"/>
                </a:solidFill>
                <a:latin typeface="PAAIKV+Calibri Bold"/>
                <a:cs typeface="PAAIKV+Calibri Bold"/>
              </a:rPr>
              <a:t>Модули</a:t>
            </a:r>
            <a:r>
              <a:rPr sz="1800" b="1" spc="439" dirty="0">
                <a:solidFill>
                  <a:srgbClr val="1E1C11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1E1C11"/>
                </a:solidFill>
                <a:latin typeface="PAAIKV+Calibri Bold"/>
                <a:cs typeface="PAAIKV+Calibri Bold"/>
              </a:rPr>
              <a:t>РПВ</a:t>
            </a:r>
          </a:p>
          <a:p>
            <a:pPr marL="51816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1E1C11"/>
                </a:solidFill>
                <a:latin typeface="UUIVAD+Calibri Bold"/>
                <a:cs typeface="UUIVAD+Calibri Bold"/>
              </a:rPr>
              <a:t>(</a:t>
            </a:r>
            <a:r>
              <a:rPr sz="1800" b="1" spc="16" dirty="0">
                <a:solidFill>
                  <a:srgbClr val="1E1C11"/>
                </a:solidFill>
                <a:latin typeface="UUIVAD+Calibri Bold"/>
                <a:cs typeface="UUIVAD+Calibri Bold"/>
              </a:rPr>
              <a:t> </a:t>
            </a:r>
            <a:r>
              <a:rPr sz="1800" b="1" dirty="0">
                <a:solidFill>
                  <a:srgbClr val="1E1C11"/>
                </a:solidFill>
                <a:latin typeface="UUIVAD+Calibri Bold"/>
                <a:cs typeface="UUIVAD+Calibri Bold"/>
              </a:rPr>
              <a:t>2020-</a:t>
            </a:r>
            <a:r>
              <a:rPr sz="1800" b="1" dirty="0">
                <a:solidFill>
                  <a:srgbClr val="1E1C11"/>
                </a:solidFill>
                <a:latin typeface="PAAIKV+Calibri Bold"/>
                <a:cs typeface="PAAIKV+Calibri Bold"/>
              </a:rPr>
              <a:t>2021уч.г; 2021</a:t>
            </a:r>
            <a:r>
              <a:rPr sz="1800" b="1" dirty="0">
                <a:solidFill>
                  <a:srgbClr val="1E1C11"/>
                </a:solidFill>
                <a:latin typeface="UUIVAD+Calibri Bold"/>
                <a:cs typeface="UUIVAD+Calibri Bold"/>
              </a:rPr>
              <a:t>-</a:t>
            </a:r>
            <a:r>
              <a:rPr sz="1800" b="1" dirty="0">
                <a:solidFill>
                  <a:srgbClr val="1E1C11"/>
                </a:solidFill>
                <a:latin typeface="PAAIKV+Calibri Bold"/>
                <a:cs typeface="PAAIKV+Calibri Bold"/>
              </a:rPr>
              <a:t>2022 уч. г)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44112" y="1053609"/>
            <a:ext cx="366795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6" dirty="0">
                <a:solidFill>
                  <a:srgbClr val="1E1C11"/>
                </a:solidFill>
                <a:latin typeface="PAAIKV+Calibri Bold"/>
                <a:cs typeface="PAAIKV+Calibri Bold"/>
              </a:rPr>
              <a:t>Модули</a:t>
            </a:r>
            <a:r>
              <a:rPr sz="1800" b="1" spc="21" dirty="0">
                <a:solidFill>
                  <a:srgbClr val="1E1C11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1E1C11"/>
                </a:solidFill>
                <a:latin typeface="PAAIKV+Calibri Bold"/>
                <a:cs typeface="PAAIKV+Calibri Bold"/>
              </a:rPr>
              <a:t>РПВ</a:t>
            </a:r>
            <a:r>
              <a:rPr sz="1800" b="1" spc="19" dirty="0">
                <a:solidFill>
                  <a:srgbClr val="1E1C11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1E1C11"/>
                </a:solidFill>
                <a:latin typeface="PAAIKV+Calibri Bold"/>
                <a:cs typeface="PAAIKV+Calibri Bold"/>
              </a:rPr>
              <a:t>с 1 сентября</a:t>
            </a:r>
            <a:r>
              <a:rPr sz="1800" b="1" spc="-10" dirty="0">
                <a:solidFill>
                  <a:srgbClr val="1E1C11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1E1C11"/>
                </a:solidFill>
                <a:latin typeface="PAAIKV+Calibri Bold"/>
                <a:cs typeface="PAAIKV+Calibri Bold"/>
              </a:rPr>
              <a:t>2023 </a:t>
            </a:r>
            <a:r>
              <a:rPr sz="1800" b="1" spc="-20" dirty="0">
                <a:solidFill>
                  <a:srgbClr val="1E1C11"/>
                </a:solidFill>
                <a:latin typeface="PAAIKV+Calibri Bold"/>
                <a:cs typeface="PAAIKV+Calibri Bold"/>
              </a:rPr>
              <a:t>года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1920" y="1504718"/>
            <a:ext cx="1542468" cy="227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88"/>
              </a:lnSpc>
              <a:spcBef>
                <a:spcPts val="0"/>
              </a:spcBef>
              <a:spcAft>
                <a:spcPts val="0"/>
              </a:spcAft>
            </a:pPr>
            <a:r>
              <a:rPr sz="1350" b="1" spc="-12" dirty="0">
                <a:solidFill>
                  <a:srgbClr val="800000"/>
                </a:solidFill>
                <a:latin typeface="SESDHC+Arial Bold"/>
                <a:cs typeface="SESDHC+Arial Bold"/>
              </a:rPr>
              <a:t>1.Инвариантные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034" y="1865207"/>
            <a:ext cx="2843922" cy="57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7375E"/>
                </a:solidFill>
                <a:latin typeface="SESDHC+Arial Bold"/>
                <a:cs typeface="SESDHC+Arial Bold"/>
              </a:rPr>
              <a:t>«Классное</a:t>
            </a:r>
            <a:r>
              <a:rPr sz="1200" b="1" spc="-32" dirty="0">
                <a:solidFill>
                  <a:srgbClr val="17375E"/>
                </a:solidFill>
                <a:latin typeface="SESDHC+Arial Bold"/>
                <a:cs typeface="SESDHC+Arial Bold"/>
              </a:rPr>
              <a:t> </a:t>
            </a:r>
            <a:r>
              <a:rPr sz="1200" b="1" spc="-11" dirty="0">
                <a:solidFill>
                  <a:srgbClr val="17375E"/>
                </a:solidFill>
                <a:latin typeface="SESDHC+Arial Bold"/>
                <a:cs typeface="SESDHC+Arial Bold"/>
              </a:rPr>
              <a:t>руководство»,</a:t>
            </a:r>
          </a:p>
          <a:p>
            <a:pPr marL="0" marR="0">
              <a:lnSpc>
                <a:spcPts val="1403"/>
              </a:lnSpc>
              <a:spcBef>
                <a:spcPts val="57"/>
              </a:spcBef>
              <a:spcAft>
                <a:spcPts val="0"/>
              </a:spcAft>
            </a:pPr>
            <a:r>
              <a:rPr sz="12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«</a:t>
            </a:r>
            <a:r>
              <a:rPr sz="1200" b="1" spc="-11" dirty="0">
                <a:solidFill>
                  <a:srgbClr val="17375E"/>
                </a:solidFill>
                <a:latin typeface="SESDHC+Arial Bold"/>
                <a:cs typeface="SESDHC+Arial Bold"/>
              </a:rPr>
              <a:t>Школьный</a:t>
            </a:r>
            <a:r>
              <a:rPr sz="1200" b="1" spc="-15" dirty="0">
                <a:solidFill>
                  <a:srgbClr val="17375E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урок»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7375E"/>
                </a:solidFill>
                <a:latin typeface="SESDHC+Arial Bold"/>
                <a:cs typeface="SESDHC+Arial Bold"/>
              </a:rPr>
              <a:t>«Курсы</a:t>
            </a:r>
            <a:r>
              <a:rPr sz="1200" b="1" spc="32" dirty="0">
                <a:solidFill>
                  <a:srgbClr val="17375E"/>
                </a:solidFill>
                <a:latin typeface="SESDHC+Arial Bold"/>
                <a:cs typeface="SESDHC+Arial Bold"/>
              </a:rPr>
              <a:t> </a:t>
            </a:r>
            <a:r>
              <a:rPr sz="1200" b="1" spc="-10" dirty="0">
                <a:solidFill>
                  <a:srgbClr val="17375E"/>
                </a:solidFill>
                <a:latin typeface="SESDHC+Arial Bold"/>
                <a:cs typeface="SESDHC+Arial Bold"/>
              </a:rPr>
              <a:t>внеурочной</a:t>
            </a:r>
            <a:r>
              <a:rPr sz="1200" b="1" spc="52" dirty="0">
                <a:solidFill>
                  <a:srgbClr val="17375E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17375E"/>
                </a:solidFill>
                <a:latin typeface="SESDHC+Arial Bold"/>
                <a:cs typeface="SESDHC+Arial Bold"/>
              </a:rPr>
              <a:t>деятельности</a:t>
            </a:r>
            <a:r>
              <a:rPr sz="12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44112" y="1866137"/>
            <a:ext cx="2681904" cy="45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7375E"/>
                </a:solidFill>
                <a:latin typeface="SESDHC+Arial Bold"/>
                <a:cs typeface="SESDHC+Arial Bold"/>
              </a:rPr>
              <a:t>«</a:t>
            </a:r>
            <a:r>
              <a:rPr sz="1400" b="1" spc="-12" dirty="0">
                <a:solidFill>
                  <a:srgbClr val="17375E"/>
                </a:solidFill>
                <a:latin typeface="SESDHC+Arial Bold"/>
                <a:cs typeface="SESDHC+Arial Bold"/>
              </a:rPr>
              <a:t>Урочная</a:t>
            </a:r>
            <a:r>
              <a:rPr sz="1400" b="1" spc="-18" dirty="0">
                <a:solidFill>
                  <a:srgbClr val="17375E"/>
                </a:solidFill>
                <a:latin typeface="SESDHC+Arial Bold"/>
                <a:cs typeface="SESDHC+Arial Bold"/>
              </a:rPr>
              <a:t> </a:t>
            </a:r>
            <a:r>
              <a:rPr sz="1400" b="1" dirty="0">
                <a:solidFill>
                  <a:srgbClr val="17375E"/>
                </a:solidFill>
                <a:latin typeface="SESDHC+Arial Bold"/>
                <a:cs typeface="SESDHC+Arial Bold"/>
              </a:rPr>
              <a:t>деятельность»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spc="-12" dirty="0">
                <a:solidFill>
                  <a:srgbClr val="17375E"/>
                </a:solidFill>
                <a:latin typeface="SESDHC+Arial Bold"/>
                <a:cs typeface="SESDHC+Arial Bold"/>
              </a:rPr>
              <a:t>«Внеурочная</a:t>
            </a:r>
            <a:r>
              <a:rPr sz="1400" b="1" spc="40" dirty="0">
                <a:solidFill>
                  <a:srgbClr val="17375E"/>
                </a:solidFill>
                <a:latin typeface="SESDHC+Arial Bold"/>
                <a:cs typeface="SESDHC+Arial Bold"/>
              </a:rPr>
              <a:t> </a:t>
            </a:r>
            <a:r>
              <a:rPr sz="1400" b="1" dirty="0">
                <a:solidFill>
                  <a:srgbClr val="17375E"/>
                </a:solidFill>
                <a:latin typeface="SESDHC+Arial Bold"/>
                <a:cs typeface="SESDHC+Arial Bold"/>
              </a:rPr>
              <a:t>деятельность»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9034" y="2400906"/>
            <a:ext cx="2117682" cy="666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«Работа с </a:t>
            </a:r>
            <a:r>
              <a:rPr sz="1350" b="1" spc="-13" dirty="0">
                <a:solidFill>
                  <a:srgbClr val="17375E"/>
                </a:solidFill>
                <a:latin typeface="SESDHC+Arial Bold"/>
                <a:cs typeface="SESDHC+Arial Bold"/>
              </a:rPr>
              <a:t>родителями</a:t>
            </a:r>
            <a:r>
              <a:rPr sz="15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»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«</a:t>
            </a:r>
            <a:r>
              <a:rPr sz="1200" b="1" dirty="0">
                <a:solidFill>
                  <a:srgbClr val="17375E"/>
                </a:solidFill>
                <a:latin typeface="SESDHC+Arial Bold"/>
                <a:cs typeface="SESDHC+Arial Bold"/>
              </a:rPr>
              <a:t>Самоуправление</a:t>
            </a:r>
            <a:r>
              <a:rPr sz="12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»</a:t>
            </a:r>
            <a:r>
              <a:rPr sz="1200" b="1" spc="17" dirty="0">
                <a:solidFill>
                  <a:srgbClr val="17375E"/>
                </a:solidFill>
                <a:latin typeface="PAAIKV+Calibri Bold"/>
                <a:cs typeface="PAAIKV+Calibri Bold"/>
              </a:rPr>
              <a:t> </a:t>
            </a:r>
            <a:r>
              <a:rPr sz="1200" b="1" dirty="0">
                <a:solidFill>
                  <a:srgbClr val="17375E"/>
                </a:solidFill>
                <a:latin typeface="PAAIKV+Calibri Bold"/>
                <a:cs typeface="PAAIKV+Calibri Bold"/>
              </a:rPr>
              <a:t>*</a:t>
            </a:r>
          </a:p>
          <a:p>
            <a:pPr marL="0" marR="0">
              <a:lnSpc>
                <a:spcPts val="162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7375E"/>
                </a:solidFill>
                <a:latin typeface="LTPPNN+Calibri"/>
                <a:cs typeface="LTPPNN+Calibri"/>
              </a:rPr>
              <a:t>«</a:t>
            </a:r>
            <a:r>
              <a:rPr sz="1200" b="1" dirty="0">
                <a:solidFill>
                  <a:srgbClr val="17375E"/>
                </a:solidFill>
                <a:latin typeface="SESDHC+Arial Bold"/>
                <a:cs typeface="SESDHC+Arial Bold"/>
              </a:rPr>
              <a:t>Профориентация</a:t>
            </a:r>
            <a:r>
              <a:rPr sz="1400" dirty="0">
                <a:solidFill>
                  <a:srgbClr val="17375E"/>
                </a:solidFill>
                <a:latin typeface="LTPPNN+Calibri"/>
                <a:cs typeface="LTPPNN+Calibri"/>
              </a:rPr>
              <a:t>»*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44112" y="2414777"/>
            <a:ext cx="2828830" cy="877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SESDHC+Arial Bold"/>
                <a:cs typeface="SESDHC+Arial Bold"/>
              </a:rPr>
              <a:t>«</a:t>
            </a: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Классное</a:t>
            </a:r>
            <a:r>
              <a:rPr sz="1400" b="1" spc="-43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400" b="1" spc="-17" dirty="0">
                <a:solidFill>
                  <a:srgbClr val="0070C0"/>
                </a:solidFill>
                <a:latin typeface="SESDHC+Arial Bold"/>
                <a:cs typeface="SESDHC+Arial Bold"/>
              </a:rPr>
              <a:t>руководство»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«Основные</a:t>
            </a:r>
            <a:r>
              <a:rPr sz="1400" b="1" spc="-29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школьные дела»</a:t>
            </a:r>
          </a:p>
          <a:p>
            <a:pPr marL="0" marR="0">
              <a:lnSpc>
                <a:spcPts val="1568"/>
              </a:lnSpc>
              <a:spcBef>
                <a:spcPts val="113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«Внешкольные</a:t>
            </a:r>
            <a:r>
              <a:rPr sz="1400" b="1" spc="-22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мероприятия»</a:t>
            </a:r>
          </a:p>
          <a:p>
            <a:pPr marL="48767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«Самоуправление»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43528" y="3344816"/>
            <a:ext cx="171749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2. Вариативные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9034" y="3751515"/>
            <a:ext cx="3468352" cy="499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«Ключевые</a:t>
            </a:r>
            <a:r>
              <a:rPr sz="1500" b="1" spc="-18" dirty="0">
                <a:solidFill>
                  <a:srgbClr val="0070C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общешкольные</a:t>
            </a:r>
            <a:r>
              <a:rPr sz="1500" b="1" spc="-12" dirty="0">
                <a:solidFill>
                  <a:srgbClr val="0070C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дела»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«Детские общественные</a:t>
            </a:r>
            <a:r>
              <a:rPr sz="1500" b="1" spc="-41" dirty="0">
                <a:solidFill>
                  <a:srgbClr val="0070C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объединения»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44112" y="3765400"/>
            <a:ext cx="3656421" cy="446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SESDHC+Arial Bold"/>
                <a:cs typeface="SESDHC+Arial Bold"/>
              </a:rPr>
              <a:t>«</a:t>
            </a: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Детские общественные объединения»</a:t>
            </a:r>
          </a:p>
          <a:p>
            <a:pPr marL="0" marR="0">
              <a:lnSpc>
                <a:spcPts val="1568"/>
              </a:lnSpc>
              <a:spcBef>
                <a:spcPts val="24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«Профориентация»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9034" y="4209006"/>
            <a:ext cx="3138842" cy="815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«</a:t>
            </a:r>
            <a:r>
              <a:rPr sz="1350" b="1" spc="-22" dirty="0">
                <a:solidFill>
                  <a:srgbClr val="0070C0"/>
                </a:solidFill>
                <a:latin typeface="SESDHC+Arial Bold"/>
                <a:cs typeface="SESDHC+Arial Bold"/>
              </a:rPr>
              <a:t>Школьные</a:t>
            </a:r>
            <a:r>
              <a:rPr sz="1350" b="1" spc="-12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5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медиа»</a:t>
            </a:r>
          </a:p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PAAIKV+Calibri Bold"/>
                <a:cs typeface="PAAIKV+Calibri Bold"/>
              </a:rPr>
              <a:t>«</a:t>
            </a:r>
            <a:r>
              <a:rPr sz="1200" b="1" dirty="0">
                <a:solidFill>
                  <a:srgbClr val="0070C0"/>
                </a:solidFill>
                <a:latin typeface="SESDHC+Arial Bold"/>
                <a:cs typeface="SESDHC+Arial Bold"/>
              </a:rPr>
              <a:t>Экскурсии,</a:t>
            </a:r>
            <a:r>
              <a:rPr sz="1200" b="1" spc="35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70C0"/>
                </a:solidFill>
                <a:latin typeface="SESDHC+Arial Bold"/>
                <a:cs typeface="SESDHC+Arial Bold"/>
              </a:rPr>
              <a:t>экспедиции,</a:t>
            </a:r>
            <a:r>
              <a:rPr sz="1200" b="1" spc="20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200" b="1" spc="-12" dirty="0">
                <a:solidFill>
                  <a:srgbClr val="0070C0"/>
                </a:solidFill>
                <a:latin typeface="SESDHC+Arial Bold"/>
                <a:cs typeface="SESDHC+Arial Bold"/>
              </a:rPr>
              <a:t>походы»</a:t>
            </a:r>
          </a:p>
          <a:p>
            <a:pPr marL="0" marR="0">
              <a:lnSpc>
                <a:spcPts val="1340"/>
              </a:lnSpc>
              <a:spcBef>
                <a:spcPts val="67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SESDHC+Arial Bold"/>
                <a:cs typeface="SESDHC+Arial Bold"/>
              </a:rPr>
              <a:t>«Организация предметно</a:t>
            </a:r>
            <a:r>
              <a:rPr sz="1200" b="1" dirty="0">
                <a:solidFill>
                  <a:srgbClr val="0070C0"/>
                </a:solidFill>
                <a:latin typeface="KMPPKP+Arial Bold"/>
                <a:cs typeface="KMPPKP+Arial Bold"/>
              </a:rPr>
              <a:t>-</a:t>
            </a:r>
            <a:r>
              <a:rPr sz="1200" b="1" dirty="0">
                <a:solidFill>
                  <a:srgbClr val="0070C0"/>
                </a:solidFill>
                <a:latin typeface="SESDHC+Arial Bold"/>
                <a:cs typeface="SESDHC+Arial Bold"/>
              </a:rPr>
              <a:t>эстетической</a:t>
            </a:r>
          </a:p>
          <a:p>
            <a:pPr marL="85344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SESDHC+Arial Bold"/>
                <a:cs typeface="SESDHC+Arial Bold"/>
              </a:rPr>
              <a:t>среды»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944112" y="4192396"/>
            <a:ext cx="4106868" cy="877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«Взаимодействие с родителями (законными</a:t>
            </a:r>
          </a:p>
          <a:p>
            <a:pPr marL="0" marR="0">
              <a:lnSpc>
                <a:spcPts val="1568"/>
              </a:lnSpc>
              <a:spcBef>
                <a:spcPts val="61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представителями)»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«Профилактика и безопасность»</a:t>
            </a:r>
          </a:p>
          <a:p>
            <a:pPr marL="0" marR="0">
              <a:lnSpc>
                <a:spcPts val="1568"/>
              </a:lnSpc>
              <a:spcBef>
                <a:spcPts val="111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«Социальное</a:t>
            </a:r>
            <a:r>
              <a:rPr sz="1400" b="1" spc="-28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партнёрство»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992880" y="5045814"/>
            <a:ext cx="4729553" cy="23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7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Организация</a:t>
            </a:r>
            <a:r>
              <a:rPr sz="1400" b="1" spc="-22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предметно</a:t>
            </a:r>
            <a:r>
              <a:rPr sz="1400" b="1" dirty="0">
                <a:solidFill>
                  <a:srgbClr val="0070C0"/>
                </a:solidFill>
                <a:latin typeface="KMPPKP+Arial Bold"/>
                <a:cs typeface="KMPPKP+Arial Bold"/>
              </a:rPr>
              <a:t>-</a:t>
            </a:r>
            <a:r>
              <a:rPr sz="1400" b="1" dirty="0">
                <a:solidFill>
                  <a:srgbClr val="0070C0"/>
                </a:solidFill>
                <a:latin typeface="SESDHC+Arial Bold"/>
                <a:cs typeface="SESDHC+Arial Bold"/>
              </a:rPr>
              <a:t>пространственной среды»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51378" y="5336430"/>
            <a:ext cx="461916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3. По выбору</a:t>
            </a:r>
            <a:r>
              <a:rPr sz="1800" b="1" spc="409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образовательной</a:t>
            </a:r>
            <a:r>
              <a:rPr sz="1800" b="1" spc="-33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организации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99034" y="5743602"/>
            <a:ext cx="3084082" cy="1229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«Школьный</a:t>
            </a:r>
            <a:r>
              <a:rPr sz="1300" b="1" spc="34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музей»,</a:t>
            </a:r>
            <a:r>
              <a:rPr sz="1300" b="1" spc="24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«Школьный</a:t>
            </a:r>
            <a:r>
              <a:rPr sz="1300" b="1" spc="47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театр»,</a:t>
            </a:r>
          </a:p>
          <a:p>
            <a:pPr marL="3810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«Спортивный</a:t>
            </a:r>
            <a:r>
              <a:rPr sz="1300" b="1" spc="5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клуб»,«Волонтерство»,</a:t>
            </a:r>
          </a:p>
          <a:p>
            <a:pPr marL="0" marR="0">
              <a:lnSpc>
                <a:spcPts val="155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«Кванториум»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«Профилактика</a:t>
            </a:r>
            <a:r>
              <a:rPr sz="1300" b="1" spc="5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и безопасность»,</a:t>
            </a:r>
          </a:p>
          <a:p>
            <a:pPr marL="0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«Дополнительное</a:t>
            </a:r>
            <a:r>
              <a:rPr sz="1300" b="1" spc="6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образование»,</a:t>
            </a:r>
          </a:p>
          <a:p>
            <a:pPr marL="3810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«Наставничество»,</a:t>
            </a:r>
            <a:r>
              <a:rPr sz="1300" b="1" spc="36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и др.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44112" y="5742734"/>
            <a:ext cx="4247029" cy="896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«Школьный</a:t>
            </a:r>
            <a:r>
              <a:rPr sz="1400" b="1" spc="-3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музей</a:t>
            </a:r>
            <a:r>
              <a:rPr sz="1400" b="1" spc="-1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, «Школьный</a:t>
            </a:r>
            <a:r>
              <a:rPr sz="1400" b="1" spc="-38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театр»</a:t>
            </a:r>
          </a:p>
          <a:p>
            <a:pPr marL="79247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«Добровольческая</a:t>
            </a:r>
            <a:r>
              <a:rPr sz="1400" b="1" spc="-2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деятельность</a:t>
            </a:r>
            <a:r>
              <a:rPr sz="1400" b="1" spc="-1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(волонтёрство)»</a:t>
            </a:r>
          </a:p>
          <a:p>
            <a:pPr marL="3962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«Школьные</a:t>
            </a:r>
            <a:r>
              <a:rPr sz="1400" b="1" spc="-4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медиа»,</a:t>
            </a:r>
            <a:r>
              <a:rPr sz="1400" b="1" spc="-17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«Школьный</a:t>
            </a:r>
            <a:r>
              <a:rPr sz="1400" b="1" spc="-3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спортивный</a:t>
            </a:r>
            <a:r>
              <a:rPr sz="1400" b="1" spc="-4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клуб»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«Дополнительное</a:t>
            </a:r>
            <a:r>
              <a:rPr sz="1400" b="1" spc="-33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образование»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944112" y="6596479"/>
            <a:ext cx="1938453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«Наставничество»</a:t>
            </a:r>
            <a:r>
              <a:rPr sz="1400" b="1" spc="-39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и др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3757" y="115416"/>
            <a:ext cx="4546620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3. Организационный</a:t>
            </a:r>
            <a:r>
              <a:rPr sz="2800" b="1" spc="22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800" b="1" spc="-20" dirty="0">
                <a:solidFill>
                  <a:srgbClr val="800000"/>
                </a:solidFill>
                <a:latin typeface="PAAIKV+Calibri Bold"/>
                <a:cs typeface="PAAIKV+Calibri Bold"/>
              </a:rPr>
              <a:t>раздел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034" y="661015"/>
            <a:ext cx="3643033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3.1.Кадровое</a:t>
            </a:r>
            <a:r>
              <a:rPr sz="2400" b="1" spc="-25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обеспечение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9034" y="1000268"/>
            <a:ext cx="8432753" cy="1058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Наличие</a:t>
            </a:r>
            <a:r>
              <a:rPr sz="1800" b="1" spc="14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кадров, разделение их функционала, связанного</a:t>
            </a:r>
            <a:r>
              <a:rPr sz="1800" b="1" spc="28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с планированием,</a:t>
            </a:r>
          </a:p>
          <a:p>
            <a:pPr marL="0" marR="0" algn="just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организацией,</a:t>
            </a:r>
            <a:r>
              <a:rPr sz="1800" b="1" spc="17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обеспечением,</a:t>
            </a:r>
            <a:r>
              <a:rPr sz="1800" b="1" spc="37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реализацией воспитательной</a:t>
            </a:r>
            <a:r>
              <a:rPr sz="1800" b="1" spc="416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деятельности. Вопросы</a:t>
            </a:r>
          </a:p>
          <a:p>
            <a:pPr marL="0" marR="0" algn="just">
              <a:lnSpc>
                <a:spcPts val="1947"/>
              </a:lnSpc>
              <a:spcBef>
                <a:spcPts val="5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ПК(система</a:t>
            </a:r>
            <a:r>
              <a:rPr sz="1800" b="1" spc="54" dirty="0">
                <a:latin typeface="LTPPNN+Calibri"/>
                <a:cs typeface="LTPPNN+Calibri"/>
              </a:rPr>
              <a:t> </a:t>
            </a:r>
            <a:r>
              <a:rPr sz="1800" b="1" spc="-22" dirty="0">
                <a:latin typeface="LTPPNN+Calibri"/>
                <a:cs typeface="LTPPNN+Calibri"/>
              </a:rPr>
              <a:t>метод</a:t>
            </a:r>
            <a:r>
              <a:rPr sz="1800" b="1" spc="34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сопровождения:семинары,МО</a:t>
            </a:r>
            <a:r>
              <a:rPr sz="1800" b="1" dirty="0">
                <a:latin typeface="HNSLBS+Calibri"/>
                <a:cs typeface="HNSLBS+Calibri"/>
              </a:rPr>
              <a:t>,</a:t>
            </a:r>
            <a:r>
              <a:rPr sz="1800" b="1" spc="44" dirty="0">
                <a:latin typeface="HNSLBS+Calibri"/>
                <a:cs typeface="HNSLBS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конференции,пр);</a:t>
            </a:r>
            <a:r>
              <a:rPr sz="1800" b="1" spc="36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привлечение</a:t>
            </a:r>
          </a:p>
          <a:p>
            <a:pPr marL="0" marR="0" algn="just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специалистов</a:t>
            </a:r>
            <a:r>
              <a:rPr sz="1800" b="1" spc="28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для</a:t>
            </a:r>
            <a:r>
              <a:rPr sz="1800" b="1" spc="-16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решения</a:t>
            </a:r>
            <a:r>
              <a:rPr sz="1800" b="1" spc="1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вопросов воспитания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9034" y="1978132"/>
            <a:ext cx="6213413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3.2.Нормативно</a:t>
            </a:r>
            <a:r>
              <a:rPr sz="2400" b="1" dirty="0">
                <a:solidFill>
                  <a:srgbClr val="0000FF"/>
                </a:solidFill>
                <a:latin typeface="+mj-lt"/>
                <a:cs typeface="SACKWS+Calibri Bold Italic"/>
              </a:rPr>
              <a:t>-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методическое</a:t>
            </a:r>
            <a:r>
              <a:rPr sz="2400" b="1" spc="-16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обеспечение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034" y="2317385"/>
            <a:ext cx="8992352" cy="1058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Характеристика</a:t>
            </a:r>
            <a:r>
              <a:rPr sz="1800" b="1" spc="29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локальных</a:t>
            </a:r>
            <a:r>
              <a:rPr sz="1800" b="1" spc="-22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актов</a:t>
            </a:r>
            <a:r>
              <a:rPr sz="1800" b="1" spc="18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в части</a:t>
            </a:r>
            <a:r>
              <a:rPr sz="1800" b="1" spc="29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воспитания (со</a:t>
            </a:r>
            <a:r>
              <a:rPr sz="1800" b="1" spc="5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сылками). Перспективы</a:t>
            </a:r>
            <a:r>
              <a:rPr sz="1800" b="1" spc="35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развития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нормативной базы.</a:t>
            </a:r>
            <a:r>
              <a:rPr sz="1800" b="1" spc="11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Договорные</a:t>
            </a:r>
            <a:r>
              <a:rPr sz="1800" b="1" spc="2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отношения.</a:t>
            </a:r>
            <a:r>
              <a:rPr sz="1800" b="1" spc="25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Сетевые программы</a:t>
            </a:r>
            <a:r>
              <a:rPr sz="1800" b="1" spc="13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и</a:t>
            </a:r>
            <a:r>
              <a:rPr sz="1800" b="1" spc="1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мероприятия.</a:t>
            </a:r>
          </a:p>
          <a:p>
            <a:pPr marL="0" marR="0">
              <a:lnSpc>
                <a:spcPts val="1946"/>
              </a:lnSpc>
              <a:spcBef>
                <a:spcPts val="5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Взаимод</a:t>
            </a:r>
            <a:r>
              <a:rPr sz="1800" b="1" dirty="0">
                <a:latin typeface="HNSLBS+Calibri"/>
                <a:cs typeface="HNSLBS+Calibri"/>
              </a:rPr>
              <a:t>-</a:t>
            </a:r>
            <a:r>
              <a:rPr sz="1800" b="1" dirty="0">
                <a:latin typeface="LTPPNN+Calibri"/>
                <a:cs typeface="LTPPNN+Calibri"/>
              </a:rPr>
              <a:t>е с соц.партнерами.</a:t>
            </a:r>
            <a:r>
              <a:rPr sz="1800" b="1" spc="24" dirty="0">
                <a:latin typeface="LTPPNN+Calibri"/>
                <a:cs typeface="LTPPNN+Calibri"/>
              </a:rPr>
              <a:t> </a:t>
            </a:r>
            <a:r>
              <a:rPr sz="1800" b="1" spc="-10" dirty="0">
                <a:latin typeface="LTPPNN+Calibri"/>
                <a:cs typeface="LTPPNN+Calibri"/>
              </a:rPr>
              <a:t>Методическое</a:t>
            </a:r>
            <a:r>
              <a:rPr sz="1800" b="1" spc="37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обеспечение</a:t>
            </a:r>
            <a:r>
              <a:rPr sz="1800" b="1" spc="43" dirty="0">
                <a:latin typeface="LTPPNN+Calibri"/>
                <a:cs typeface="LTPPNN+Calibri"/>
              </a:rPr>
              <a:t> </a:t>
            </a:r>
            <a:r>
              <a:rPr sz="1800" b="1" spc="-13" dirty="0">
                <a:latin typeface="LTPPNN+Calibri"/>
                <a:cs typeface="LTPPNN+Calibri"/>
              </a:rPr>
              <a:t>воспит.</a:t>
            </a:r>
            <a:r>
              <a:rPr sz="1800" b="1" spc="27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деятельности (пособия</a:t>
            </a:r>
            <a:r>
              <a:rPr sz="1800" b="1" spc="21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,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база</a:t>
            </a:r>
            <a:r>
              <a:rPr sz="1800" b="1" spc="1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опыта, в </a:t>
            </a:r>
            <a:r>
              <a:rPr sz="1800" b="1" spc="-25" dirty="0">
                <a:latin typeface="LTPPNN+Calibri"/>
                <a:cs typeface="LTPPNN+Calibri"/>
              </a:rPr>
              <a:t>т.ч.</a:t>
            </a:r>
            <a:r>
              <a:rPr sz="1800" b="1" spc="39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на сайте)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9034" y="3295122"/>
            <a:ext cx="870458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0000FF"/>
                </a:solidFill>
                <a:latin typeface="+mj-lt"/>
                <a:cs typeface="WTMFNS+Calibri Bold Italic"/>
              </a:rPr>
              <a:t>3.3.Требования</a:t>
            </a:r>
            <a:r>
              <a:rPr sz="2400" b="1" spc="10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к условиям работы</a:t>
            </a:r>
            <a:r>
              <a:rPr sz="2400" b="1" spc="-31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с обучающимися с особыми</a:t>
            </a:r>
          </a:p>
          <a:p>
            <a:pPr marL="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образовательными</a:t>
            </a:r>
            <a:r>
              <a:rPr sz="2400" b="1" spc="-12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потребностями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9034" y="3963650"/>
            <a:ext cx="8780769" cy="1058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Конкретное</a:t>
            </a:r>
            <a:r>
              <a:rPr sz="1800" b="1" spc="3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описание</a:t>
            </a:r>
            <a:r>
              <a:rPr sz="1800" b="1" spc="436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среды</a:t>
            </a:r>
            <a:r>
              <a:rPr sz="1800" b="1" spc="2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(материально</a:t>
            </a:r>
            <a:r>
              <a:rPr sz="1800" b="1" dirty="0">
                <a:latin typeface="HNSLBS+Calibri"/>
                <a:cs typeface="HNSLBS+Calibri"/>
              </a:rPr>
              <a:t>-</a:t>
            </a:r>
            <a:r>
              <a:rPr sz="1800" b="1" dirty="0">
                <a:latin typeface="LTPPNN+Calibri"/>
                <a:cs typeface="LTPPNN+Calibri"/>
              </a:rPr>
              <a:t>технические</a:t>
            </a:r>
            <a:r>
              <a:rPr sz="1800" b="1" spc="34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усл</a:t>
            </a:r>
            <a:r>
              <a:rPr sz="1800" b="1" dirty="0">
                <a:latin typeface="HNSLBS+Calibri"/>
                <a:cs typeface="HNSLBS+Calibri"/>
              </a:rPr>
              <a:t>.) </a:t>
            </a:r>
            <a:r>
              <a:rPr sz="1800" b="1" dirty="0">
                <a:latin typeface="LTPPNN+Calibri"/>
                <a:cs typeface="LTPPNN+Calibri"/>
              </a:rPr>
              <a:t>кадровые и</a:t>
            </a:r>
            <a:r>
              <a:rPr sz="1800" b="1" spc="1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методических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условия с учетом</a:t>
            </a:r>
            <a:r>
              <a:rPr sz="1800" b="1" spc="25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категорий</a:t>
            </a:r>
            <a:r>
              <a:rPr sz="1800" b="1" spc="28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обуч</a:t>
            </a:r>
            <a:r>
              <a:rPr sz="1800" b="1" dirty="0">
                <a:latin typeface="HNSLBS+Calibri"/>
                <a:cs typeface="HNSLBS+Calibri"/>
              </a:rPr>
              <a:t>-</a:t>
            </a:r>
            <a:r>
              <a:rPr sz="1800" b="1" dirty="0">
                <a:latin typeface="LTPPNN+Calibri"/>
                <a:cs typeface="LTPPNN+Calibri"/>
              </a:rPr>
              <a:t>ся</a:t>
            </a:r>
            <a:r>
              <a:rPr sz="1800" b="1" spc="17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HNSLBS+Calibri"/>
                <a:cs typeface="HNSLBS+Calibri"/>
              </a:rPr>
              <a:t>(</a:t>
            </a:r>
            <a:r>
              <a:rPr sz="1800" b="1" dirty="0">
                <a:latin typeface="LTPPNN+Calibri"/>
                <a:cs typeface="LTPPNN+Calibri"/>
              </a:rPr>
              <a:t>обуч</a:t>
            </a:r>
            <a:r>
              <a:rPr sz="1800" b="1" dirty="0">
                <a:latin typeface="HNSLBS+Calibri"/>
                <a:cs typeface="HNSLBS+Calibri"/>
              </a:rPr>
              <a:t>-</a:t>
            </a:r>
            <a:r>
              <a:rPr sz="1800" b="1" dirty="0">
                <a:latin typeface="LTPPNN+Calibri"/>
                <a:cs typeface="LTPPNN+Calibri"/>
              </a:rPr>
              <a:t>ся</a:t>
            </a:r>
            <a:r>
              <a:rPr sz="1800" b="1" spc="41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с инвалидностью и</a:t>
            </a:r>
            <a:r>
              <a:rPr sz="1800" b="1" spc="1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ОВЗ, из социально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уязвимых групп(воспит</a:t>
            </a:r>
            <a:r>
              <a:rPr sz="1800" b="1" spc="23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детских домов, семьи</a:t>
            </a:r>
            <a:r>
              <a:rPr sz="1800" b="1" spc="29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мигрантов,</a:t>
            </a:r>
            <a:r>
              <a:rPr sz="1800" b="1" spc="35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билингвы), одаренные,</a:t>
            </a:r>
            <a:r>
              <a:rPr sz="1800" b="1" spc="12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дети с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отклоняющимся</a:t>
            </a:r>
            <a:r>
              <a:rPr sz="1800" b="1" spc="13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поведением.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9034" y="4941423"/>
            <a:ext cx="8820317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3.4.Система поощрения</a:t>
            </a:r>
            <a:r>
              <a:rPr sz="2400" b="1" spc="14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социальной успешности</a:t>
            </a:r>
            <a:r>
              <a:rPr sz="2400" b="1" spc="548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и</a:t>
            </a:r>
            <a:r>
              <a:rPr sz="2400" b="1" spc="517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проявления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9034" y="5270571"/>
            <a:ext cx="6148740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активной</a:t>
            </a:r>
            <a:r>
              <a:rPr sz="2400" b="1" spc="-26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жизненной позиции обучающихся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9034" y="5610115"/>
            <a:ext cx="8061960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latin typeface="LTPPNN+Calibri"/>
                <a:cs typeface="LTPPNN+Calibri"/>
              </a:rPr>
              <a:t>Принципы,</a:t>
            </a:r>
            <a:r>
              <a:rPr sz="1800" b="1" spc="32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формы поощрения</a:t>
            </a:r>
            <a:r>
              <a:rPr sz="1800" b="1" spc="20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(с</a:t>
            </a:r>
            <a:r>
              <a:rPr sz="1800" b="1" spc="13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кратким описанием),</a:t>
            </a:r>
            <a:r>
              <a:rPr sz="1800" b="1" spc="34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указание</a:t>
            </a:r>
            <a:r>
              <a:rPr sz="1800" b="1" spc="18" dirty="0">
                <a:latin typeface="LTPPNN+Calibri"/>
                <a:cs typeface="LTPPNN+Calibri"/>
              </a:rPr>
              <a:t> </a:t>
            </a:r>
            <a:r>
              <a:rPr sz="1800" b="1" dirty="0">
                <a:latin typeface="LTPPNN+Calibri"/>
                <a:cs typeface="LTPPNN+Calibri"/>
              </a:rPr>
              <a:t>локального акта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9034" y="5846933"/>
            <a:ext cx="5408319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FF"/>
                </a:solidFill>
                <a:latin typeface="+mj-lt"/>
                <a:cs typeface="WTMFNS+Calibri Bold Italic"/>
              </a:rPr>
              <a:t>3.5.Анализ воспитательного процесса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512" y="260648"/>
            <a:ext cx="8784976" cy="7320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CC3300"/>
                </a:solidFill>
                <a:latin typeface="+mj-lt"/>
                <a:cs typeface="WTMFNS+Calibri Bold Italic"/>
              </a:rPr>
              <a:t>3.5.АНАЛИЗ ВОСПИТАТЕЛЬНОГО ПРОЦЕССА</a:t>
            </a:r>
          </a:p>
          <a:p>
            <a:pPr marL="0" marR="0" algn="ctr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rgbClr val="CC3300"/>
              </a:solidFill>
              <a:latin typeface="+mj-lt"/>
              <a:cs typeface="WTMFNS+Calibri Bold 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034" y="1052736"/>
            <a:ext cx="7978914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b="1" spc="-43" dirty="0">
                <a:solidFill>
                  <a:srgbClr val="000000"/>
                </a:solidFill>
                <a:latin typeface="PAAIKV+Calibri Bold"/>
                <a:cs typeface="PAAIKV+Calibri Bold"/>
              </a:rPr>
              <a:t>Текст</a:t>
            </a:r>
            <a:r>
              <a:rPr sz="2200" b="1" spc="61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пункта 3.5.</a:t>
            </a:r>
            <a:r>
              <a:rPr sz="2200" b="1" spc="50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составляется</a:t>
            </a:r>
            <a:r>
              <a:rPr sz="2200" b="1" spc="7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на основе</a:t>
            </a:r>
            <a:r>
              <a:rPr sz="2200" b="1" spc="28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1" dirty="0">
                <a:solidFill>
                  <a:srgbClr val="000000"/>
                </a:solidFill>
                <a:latin typeface="PAAIKV+Calibri Bold"/>
                <a:cs typeface="PAAIKV+Calibri Bold"/>
              </a:rPr>
              <a:t>текста</a:t>
            </a:r>
            <a:r>
              <a:rPr sz="2200" b="1" spc="7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федеральной</a:t>
            </a:r>
          </a:p>
          <a:p>
            <a:pPr marL="342900" marR="0">
              <a:lnSpc>
                <a:spcPts val="211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программы</a:t>
            </a:r>
            <a:r>
              <a:rPr sz="2200" b="1" spc="1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PAAIKV+Calibri Bold"/>
                <a:cs typeface="PAAIKV+Calibri Bold"/>
              </a:rPr>
              <a:t>воспитания</a:t>
            </a:r>
            <a:r>
              <a:rPr sz="2200" dirty="0" smtClean="0">
                <a:solidFill>
                  <a:srgbClr val="000000"/>
                </a:solidFill>
                <a:latin typeface="HNSLBS+Calibri"/>
                <a:cs typeface="HNSLBS+Calibri"/>
              </a:rPr>
              <a:t>.</a:t>
            </a:r>
            <a:endParaRPr sz="2200" dirty="0">
              <a:solidFill>
                <a:srgbClr val="000000"/>
              </a:solidFill>
              <a:latin typeface="HNSLBS+Calibri"/>
              <a:cs typeface="HNSLBS+Calibri"/>
            </a:endParaRP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206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2060"/>
                </a:solidFill>
                <a:latin typeface="NISLMW+Arial"/>
                <a:cs typeface="NISLMW+Arial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PAAIKV+Calibri Bold"/>
                <a:cs typeface="PAAIKV+Calibri Bold"/>
              </a:rPr>
              <a:t>Уточняются,</a:t>
            </a:r>
            <a:r>
              <a:rPr sz="2200" b="1" spc="57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конкретизируются</a:t>
            </a:r>
            <a:r>
              <a:rPr sz="2200" b="1" spc="558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200" b="1" spc="-490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0" dirty="0">
                <a:solidFill>
                  <a:srgbClr val="002060"/>
                </a:solidFill>
                <a:latin typeface="PAAIKV+Calibri Bold"/>
                <a:cs typeface="PAAIKV+Calibri Bold"/>
              </a:rPr>
              <a:t>следующие</a:t>
            </a:r>
            <a:r>
              <a:rPr sz="2200" b="1" spc="48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200" b="1" i="1" u="sng" dirty="0" err="1">
                <a:solidFill>
                  <a:srgbClr val="00B050"/>
                </a:solidFill>
                <a:latin typeface="PAAIKV+Calibri Bold"/>
                <a:cs typeface="PAAIKV+Calibri Bold"/>
              </a:rPr>
              <a:t>пункты</a:t>
            </a:r>
            <a:r>
              <a:rPr sz="2200" dirty="0" smtClean="0">
                <a:solidFill>
                  <a:srgbClr val="000000"/>
                </a:solidFill>
                <a:latin typeface="HNSLBS+Calibri"/>
                <a:cs typeface="HNSLBS+Calibri"/>
              </a:rPr>
              <a:t>:</a:t>
            </a:r>
            <a:endParaRPr lang="ru-RU" sz="2200" dirty="0" smtClean="0">
              <a:solidFill>
                <a:srgbClr val="000000"/>
              </a:solidFill>
              <a:latin typeface="HNSLBS+Calibri"/>
              <a:cs typeface="HNSLBS+Calibri"/>
            </a:endParaRP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HNSLBS+Calibri"/>
              <a:cs typeface="HNSLBS+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374" y="2204863"/>
            <a:ext cx="7950271" cy="879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sz="1900" b="1" i="1" dirty="0" err="1" smtClean="0">
                <a:solidFill>
                  <a:srgbClr val="0000FF"/>
                </a:solidFill>
                <a:latin typeface="+mj-lt"/>
                <a:cs typeface="WTMFNS+Calibri Bold Italic"/>
              </a:rPr>
              <a:t>Основные</a:t>
            </a:r>
            <a:r>
              <a:rPr sz="1900" b="1" i="1" spc="32" dirty="0" smtClean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1900" b="1" i="1" dirty="0" err="1">
                <a:solidFill>
                  <a:srgbClr val="0000FF"/>
                </a:solidFill>
                <a:latin typeface="+mj-lt"/>
                <a:cs typeface="WTMFNS+Calibri Bold Italic"/>
              </a:rPr>
              <a:t>направления</a:t>
            </a:r>
            <a:r>
              <a:rPr sz="1900" b="1" i="1" spc="40" dirty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r>
              <a:rPr sz="1900" b="1" i="1" dirty="0" err="1" smtClean="0">
                <a:solidFill>
                  <a:srgbClr val="0000FF"/>
                </a:solidFill>
                <a:latin typeface="+mj-lt"/>
                <a:cs typeface="WTMFNS+Calibri Bold Italic"/>
              </a:rPr>
              <a:t>анализа</a:t>
            </a:r>
            <a:r>
              <a:rPr sz="1900" b="1" i="1" spc="35" dirty="0" smtClean="0">
                <a:solidFill>
                  <a:srgbClr val="0000FF"/>
                </a:solidFill>
                <a:latin typeface="+mj-lt"/>
                <a:cs typeface="WTMFNS+Calibri Bold Italic"/>
              </a:rPr>
              <a:t> </a:t>
            </a:r>
            <a:endParaRPr lang="ru-RU" sz="1900" b="1" i="1" spc="35" dirty="0" smtClean="0">
              <a:solidFill>
                <a:srgbClr val="0000FF"/>
              </a:solidFill>
              <a:latin typeface="+mj-lt"/>
              <a:cs typeface="WTMFNS+Calibri Bold Italic"/>
            </a:endParaRPr>
          </a:p>
          <a:p>
            <a:r>
              <a:rPr sz="1900" dirty="0" smtClean="0">
                <a:solidFill>
                  <a:srgbClr val="000000"/>
                </a:solidFill>
                <a:latin typeface="+mj-lt"/>
                <a:cs typeface="HNSLBS+Calibri"/>
              </a:rPr>
              <a:t>(</a:t>
            </a:r>
            <a:r>
              <a:rPr sz="1900" spc="-11" dirty="0">
                <a:solidFill>
                  <a:srgbClr val="000000"/>
                </a:solidFill>
                <a:latin typeface="+mj-lt"/>
                <a:cs typeface="LTPPNN+Calibri"/>
              </a:rPr>
              <a:t>исходя</a:t>
            </a:r>
            <a:r>
              <a:rPr sz="1900" spc="11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+mj-lt"/>
                <a:cs typeface="LTPPNN+Calibri"/>
              </a:rPr>
              <a:t>из Уклада,</a:t>
            </a:r>
            <a:r>
              <a:rPr sz="1900" spc="-17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+mj-lt"/>
                <a:cs typeface="LTPPNN+Calibri"/>
              </a:rPr>
              <a:t>традиций,</a:t>
            </a:r>
            <a:r>
              <a:rPr sz="1900" spc="307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+mj-lt"/>
                <a:cs typeface="LTPPNN+Calibri"/>
              </a:rPr>
              <a:t>особенностей</a:t>
            </a:r>
            <a:r>
              <a:rPr sz="1900" spc="-12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+mj-lt"/>
                <a:cs typeface="LTPPNN+Calibri"/>
              </a:rPr>
              <a:t>среды</a:t>
            </a:r>
            <a:r>
              <a:rPr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,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 контингента</a:t>
            </a:r>
            <a:r>
              <a:rPr lang="ru-RU" sz="1900" spc="-22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LTPPNN+Calibri"/>
                <a:cs typeface="LTPPNN+Calibri"/>
              </a:rPr>
              <a:t>…)</a:t>
            </a:r>
          </a:p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sz="1500" dirty="0">
              <a:solidFill>
                <a:srgbClr val="000000"/>
              </a:solidFill>
              <a:latin typeface="LTPPNN+Calibri"/>
              <a:cs typeface="LTPPNN+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374" y="2774280"/>
            <a:ext cx="756471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sz="1900" b="1" i="1" dirty="0" err="1" smtClean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Кто</a:t>
            </a:r>
            <a:r>
              <a:rPr sz="1900" b="1" i="1" dirty="0" smtClean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r>
              <a:rPr sz="1900" b="1" i="1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проводит</a:t>
            </a:r>
            <a:r>
              <a:rPr sz="1900" b="1" i="1" spc="14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r>
              <a:rPr sz="1900" b="1" i="1" dirty="0" err="1">
                <a:solidFill>
                  <a:srgbClr val="0000FF"/>
                </a:solidFill>
                <a:latin typeface="WTMFNS+Calibri Bold Italic"/>
                <a:cs typeface="WTMFNS+Calibri Bold Italic"/>
              </a:rPr>
              <a:t>анализ</a:t>
            </a:r>
            <a:r>
              <a:rPr sz="1900" b="1" i="1" spc="26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endParaRPr lang="ru-RU" sz="1900" b="1" i="1" spc="26" dirty="0" smtClean="0">
              <a:solidFill>
                <a:srgbClr val="0000FF"/>
              </a:solidFill>
              <a:latin typeface="WTMFNS+Calibri Bold Italic"/>
              <a:cs typeface="WTMFNS+Calibri Bold Italic"/>
            </a:endParaRPr>
          </a:p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 smtClean="0">
                <a:solidFill>
                  <a:srgbClr val="000000"/>
                </a:solidFill>
                <a:latin typeface="HNSLBS+Calibri"/>
                <a:cs typeface="HNSLBS+Calibri"/>
              </a:rPr>
              <a:t>(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HNSLBS+Calibri"/>
              </a:rPr>
              <a:t>а</a:t>
            </a:r>
            <a:r>
              <a:rPr sz="1900" dirty="0" err="1" smtClean="0">
                <a:solidFill>
                  <a:srgbClr val="000000"/>
                </a:solidFill>
                <a:latin typeface="LTPPNN+Calibri"/>
                <a:cs typeface="LTPPNN+Calibri"/>
              </a:rPr>
              <a:t>нализ</a:t>
            </a:r>
            <a:r>
              <a:rPr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LTPPNN+Calibri"/>
                <a:cs typeface="LTPPNN+Calibri"/>
              </a:rPr>
              <a:t>проводится классным</a:t>
            </a:r>
            <a:r>
              <a:rPr sz="1900" spc="388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900" dirty="0" err="1">
                <a:solidFill>
                  <a:srgbClr val="000000"/>
                </a:solidFill>
                <a:latin typeface="LTPPNN+Calibri"/>
                <a:cs typeface="LTPPNN+Calibri"/>
              </a:rPr>
              <a:t>руководителем</a:t>
            </a:r>
            <a:r>
              <a:rPr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………</a:t>
            </a:r>
            <a:r>
              <a:rPr sz="1900" dirty="0" smtClean="0">
                <a:solidFill>
                  <a:srgbClr val="000000"/>
                </a:solidFill>
                <a:latin typeface="HNSLBS+Calibri"/>
                <a:cs typeface="HNSLBS+Calibri"/>
              </a:rPr>
              <a:t>)</a:t>
            </a:r>
            <a:endParaRPr lang="ru-RU" sz="1900" dirty="0" smtClean="0">
              <a:solidFill>
                <a:srgbClr val="000000"/>
              </a:solidFill>
              <a:latin typeface="HNSLBS+Calibri"/>
              <a:cs typeface="HNSLBS+Calibri"/>
            </a:endParaRPr>
          </a:p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endParaRPr sz="1900" dirty="0">
              <a:solidFill>
                <a:srgbClr val="000000"/>
              </a:solidFill>
              <a:latin typeface="HNSLBS+Calibri"/>
              <a:cs typeface="HNSLBS+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374" y="3353400"/>
            <a:ext cx="7297711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4"/>
              </a:lnSpc>
              <a:buFont typeface="Wingdings" pitchFamily="2" charset="2"/>
              <a:buChar char="ü"/>
            </a:pPr>
            <a:r>
              <a:rPr sz="1900" b="1" i="1" dirty="0" err="1" smtClean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Состояние</a:t>
            </a:r>
            <a:r>
              <a:rPr sz="1900" b="1" i="1" spc="29" dirty="0" smtClean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r>
              <a:rPr sz="1900" b="1" i="1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совместной</a:t>
            </a:r>
            <a:r>
              <a:rPr sz="1900" b="1" i="1" spc="441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r>
              <a:rPr sz="1900" b="1" i="1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деятельности</a:t>
            </a:r>
            <a:r>
              <a:rPr sz="1900" b="1" i="1" spc="19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r>
              <a:rPr sz="1900" b="1" i="1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обучающихся</a:t>
            </a:r>
            <a:r>
              <a:rPr sz="1900" b="1" i="1" spc="462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r>
              <a:rPr sz="1900" b="1" i="1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и</a:t>
            </a:r>
            <a:r>
              <a:rPr sz="1900" b="1" i="1" spc="-11" dirty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</a:t>
            </a:r>
            <a:r>
              <a:rPr sz="1900" b="1" i="1" dirty="0" err="1" smtClean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взрослых</a:t>
            </a:r>
            <a:r>
              <a:rPr lang="ru-RU" sz="2000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представляется</a:t>
            </a:r>
            <a:r>
              <a:rPr lang="ru-RU" sz="1900" spc="-11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краткая</a:t>
            </a:r>
            <a:r>
              <a:rPr lang="ru-RU" sz="1900" spc="-37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характеристика</a:t>
            </a:r>
            <a:r>
              <a:rPr lang="ru-RU" sz="1900" spc="-35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на основе</a:t>
            </a:r>
            <a:r>
              <a:rPr lang="ru-RU" sz="1900" spc="399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мониторинга</a:t>
            </a:r>
            <a:r>
              <a:rPr lang="ru-RU" sz="1900" spc="-10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LTPPNN+Calibri"/>
                <a:cs typeface="LTPPNN+Calibri"/>
              </a:rPr>
              <a:t>за предыдущий </a:t>
            </a:r>
            <a:r>
              <a:rPr lang="ru-RU" sz="1900" spc="-13" dirty="0" smtClean="0">
                <a:solidFill>
                  <a:srgbClr val="000000"/>
                </a:solidFill>
                <a:latin typeface="LTPPNN+Calibri"/>
                <a:cs typeface="LTPPNN+Calibri"/>
              </a:rPr>
              <a:t>год</a:t>
            </a:r>
            <a:r>
              <a:rPr lang="ru-RU" sz="1900" dirty="0" smtClean="0">
                <a:solidFill>
                  <a:srgbClr val="000000"/>
                </a:solidFill>
                <a:latin typeface="HNSLBS+Calibri"/>
                <a:cs typeface="HNSLBS+Calibri"/>
              </a:rPr>
              <a:t>)</a:t>
            </a:r>
            <a:r>
              <a:rPr lang="ru-RU" sz="1900" b="1" i="1" dirty="0" smtClean="0">
                <a:solidFill>
                  <a:srgbClr val="0000FF"/>
                </a:solidFill>
                <a:latin typeface="WTMFNS+Calibri Bold Italic"/>
                <a:cs typeface="WTMFNS+Calibri Bold Italic"/>
              </a:rPr>
              <a:t>  </a:t>
            </a:r>
            <a:endParaRPr sz="1900" b="1" i="1" dirty="0">
              <a:solidFill>
                <a:srgbClr val="0000FF"/>
              </a:solidFill>
              <a:latin typeface="WTMFNS+Calibri Bold Italic"/>
              <a:cs typeface="WTMFNS+Calibri Bold It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034" y="4222334"/>
            <a:ext cx="888096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39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sz="1900" b="1" dirty="0" err="1" smtClean="0">
                <a:solidFill>
                  <a:srgbClr val="0000FF"/>
                </a:solidFill>
                <a:latin typeface="PAAIKV+Calibri Bold"/>
                <a:cs typeface="PAAIKV+Calibri Bold"/>
              </a:rPr>
              <a:t>Порядок</a:t>
            </a:r>
            <a:r>
              <a:rPr sz="1900" b="1" spc="434" dirty="0" smtClean="0">
                <a:solidFill>
                  <a:srgbClr val="0000FF"/>
                </a:solidFill>
                <a:latin typeface="PAAIKV+Calibri Bold"/>
                <a:cs typeface="PAAIKV+Calibri Bold"/>
              </a:rPr>
              <a:t> </a:t>
            </a:r>
            <a:r>
              <a:rPr sz="1900" b="1" dirty="0">
                <a:solidFill>
                  <a:srgbClr val="0000FF"/>
                </a:solidFill>
                <a:latin typeface="PAAIKV+Calibri Bold"/>
                <a:cs typeface="PAAIKV+Calibri Bold"/>
              </a:rPr>
              <a:t>обсуждения</a:t>
            </a:r>
            <a:r>
              <a:rPr sz="1900" b="1" spc="40" dirty="0">
                <a:solidFill>
                  <a:srgbClr val="0000FF"/>
                </a:solidFill>
                <a:latin typeface="PAAIKV+Calibri Bold"/>
                <a:cs typeface="PAAIKV+Calibri Bold"/>
              </a:rPr>
              <a:t> </a:t>
            </a:r>
            <a:r>
              <a:rPr sz="1900" b="1" spc="-18" dirty="0" err="1">
                <a:solidFill>
                  <a:srgbClr val="0000FF"/>
                </a:solidFill>
                <a:latin typeface="PAAIKV+Calibri Bold"/>
                <a:cs typeface="PAAIKV+Calibri Bold"/>
              </a:rPr>
              <a:t>результатов</a:t>
            </a:r>
            <a:r>
              <a:rPr sz="1900" b="1" spc="41" dirty="0">
                <a:solidFill>
                  <a:srgbClr val="0000FF"/>
                </a:solidFill>
                <a:latin typeface="PAAIKV+Calibri Bold"/>
                <a:cs typeface="PAAIKV+Calibri Bold"/>
              </a:rPr>
              <a:t> </a:t>
            </a:r>
            <a:endParaRPr lang="ru-RU" sz="1900" b="1" spc="41" dirty="0" smtClean="0">
              <a:solidFill>
                <a:srgbClr val="0000FF"/>
              </a:solidFill>
              <a:latin typeface="PAAIKV+Calibri Bold"/>
              <a:cs typeface="PAAIKV+Calibri Bold"/>
            </a:endParaRPr>
          </a:p>
          <a:p>
            <a:pPr marL="53339" marR="0" algn="just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6" dirty="0" smtClean="0">
                <a:solidFill>
                  <a:srgbClr val="000000"/>
                </a:solidFill>
                <a:latin typeface="LTPPNN+Calibri"/>
                <a:cs typeface="LTPPNN+Calibri"/>
              </a:rPr>
              <a:t>(</a:t>
            </a:r>
            <a:r>
              <a:rPr lang="ru-RU" sz="1900" spc="-16" dirty="0" smtClean="0">
                <a:solidFill>
                  <a:srgbClr val="000000"/>
                </a:solidFill>
                <a:latin typeface="LTPPNN+Calibri"/>
                <a:cs typeface="LTPPNN+Calibri"/>
              </a:rPr>
              <a:t>р</a:t>
            </a:r>
            <a:r>
              <a:rPr sz="1900" spc="-16" dirty="0" err="1" smtClean="0">
                <a:solidFill>
                  <a:srgbClr val="000000"/>
                </a:solidFill>
                <a:latin typeface="LTPPNN+Calibri"/>
                <a:cs typeface="LTPPNN+Calibri"/>
              </a:rPr>
              <a:t>езультаты</a:t>
            </a:r>
            <a:r>
              <a:rPr sz="1900" spc="33" dirty="0" smtClean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LTPPNN+Calibri"/>
                <a:cs typeface="LTPPNN+Calibri"/>
              </a:rPr>
              <a:t>обсуждаются на педагогическом совете,</a:t>
            </a:r>
          </a:p>
          <a:p>
            <a:pPr marL="0" marR="0" algn="just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LTPPNN+Calibri"/>
                <a:cs typeface="LTPPNN+Calibri"/>
              </a:rPr>
              <a:t>на</a:t>
            </a:r>
            <a:r>
              <a:rPr sz="1900" spc="385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LTPPNN+Calibri"/>
                <a:cs typeface="LTPPNN+Calibri"/>
              </a:rPr>
              <a:t>общешкольном совете,</a:t>
            </a:r>
            <a:r>
              <a:rPr sz="1900" spc="11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LTPPNN+Calibri"/>
                <a:cs typeface="LTPPNN+Calibri"/>
              </a:rPr>
              <a:t>с</a:t>
            </a:r>
            <a:r>
              <a:rPr sz="1900" spc="11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LTPPNN+Calibri"/>
                <a:cs typeface="LTPPNN+Calibri"/>
              </a:rPr>
              <a:t>участием родителей и</a:t>
            </a:r>
            <a:r>
              <a:rPr sz="1900" spc="16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LTPPNN+Calibri"/>
                <a:cs typeface="LTPPNN+Calibri"/>
              </a:rPr>
              <a:t>обучающихся)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2286" y="5612527"/>
            <a:ext cx="7259371" cy="33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Внимание</a:t>
            </a:r>
            <a:r>
              <a:rPr sz="1900" b="1" spc="15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9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сосредотачивается</a:t>
            </a:r>
            <a:r>
              <a:rPr sz="1900" b="1" spc="44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9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на вопросах,</a:t>
            </a:r>
            <a:r>
              <a:rPr sz="1900" b="1" spc="30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9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связанных</a:t>
            </a:r>
            <a:r>
              <a:rPr sz="1900" b="1" spc="32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9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с</a:t>
            </a:r>
            <a:r>
              <a:rPr sz="1900" b="1" spc="20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9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качеством 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411" y="205085"/>
            <a:ext cx="8123712" cy="1507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6" dirty="0">
                <a:solidFill>
                  <a:srgbClr val="002060"/>
                </a:solidFill>
                <a:latin typeface="PAAIKV+Calibri Bold"/>
                <a:cs typeface="PAAIKV+Calibri Bold"/>
              </a:rPr>
              <a:t>Содержание</a:t>
            </a:r>
            <a:r>
              <a:rPr sz="2400" b="1" spc="37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рабочей программы </a:t>
            </a:r>
            <a:r>
              <a:rPr sz="2400" b="1" spc="-15" dirty="0">
                <a:solidFill>
                  <a:srgbClr val="002060"/>
                </a:solidFill>
                <a:latin typeface="PAAIKV+Calibri Bold"/>
                <a:cs typeface="PAAIKV+Calibri Bold"/>
              </a:rPr>
              <a:t>должно</a:t>
            </a: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 быть</a:t>
            </a:r>
            <a:r>
              <a:rPr sz="2400" b="1" spc="11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направлено</a:t>
            </a:r>
          </a:p>
          <a:p>
            <a:pPr marL="698296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на реализацию</a:t>
            </a:r>
            <a:r>
              <a:rPr sz="2400" b="1" spc="25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PAAIKV+Calibri Bold"/>
                <a:cs typeface="PAAIKV+Calibri Bold"/>
              </a:rPr>
              <a:t>целевых</a:t>
            </a:r>
            <a:r>
              <a:rPr sz="2400" b="1" spc="16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ориентиров</a:t>
            </a:r>
            <a:r>
              <a:rPr sz="2400" b="1" spc="13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воспитания,</a:t>
            </a:r>
          </a:p>
          <a:p>
            <a:pPr marL="902512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обозначенных в стратегических документах</a:t>
            </a:r>
            <a:r>
              <a:rPr sz="2400" b="1" spc="527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и</a:t>
            </a:r>
          </a:p>
          <a:p>
            <a:pPr marL="2062276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конкретизированных в </a:t>
            </a:r>
            <a:r>
              <a:rPr sz="2400" b="1" spc="-25" dirty="0">
                <a:solidFill>
                  <a:srgbClr val="1F497D"/>
                </a:solidFill>
                <a:latin typeface="PAAIKV+Calibri Bold"/>
                <a:cs typeface="PAAIKV+Calibri Bold"/>
              </a:rPr>
              <a:t>ФГОС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8718" y="2389866"/>
            <a:ext cx="7998981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Над чем </a:t>
            </a:r>
            <a:r>
              <a:rPr sz="2400" b="1" spc="-12" dirty="0">
                <a:solidFill>
                  <a:srgbClr val="000000"/>
                </a:solidFill>
                <a:latin typeface="PAAIKV+Calibri Bold"/>
                <a:cs typeface="PAAIKV+Calibri Bold"/>
              </a:rPr>
              <a:t>сегодня</a:t>
            </a:r>
            <a:r>
              <a:rPr sz="2400" b="1" spc="1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важно </a:t>
            </a:r>
            <a:r>
              <a:rPr sz="2400" b="1" spc="-15" dirty="0">
                <a:solidFill>
                  <a:srgbClr val="000000"/>
                </a:solidFill>
                <a:latin typeface="PAAIKV+Calibri Bold"/>
                <a:cs typeface="PAAIKV+Calibri Bold"/>
              </a:rPr>
              <a:t>подумать</a:t>
            </a:r>
            <a:r>
              <a:rPr sz="2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 всем</a:t>
            </a:r>
            <a:r>
              <a:rPr sz="2400" b="1" spc="-13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педагогам</a:t>
            </a:r>
            <a:r>
              <a:rPr sz="2400" b="1" spc="553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вместе?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566" y="3222254"/>
            <a:ext cx="8174833" cy="1117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7" dirty="0">
                <a:solidFill>
                  <a:srgbClr val="000000"/>
                </a:solidFill>
                <a:latin typeface="PAAIKV+Calibri Bold"/>
                <a:cs typeface="PAAIKV+Calibri Bold"/>
              </a:rPr>
              <a:t>Что</a:t>
            </a:r>
            <a:r>
              <a:rPr sz="2200" b="1" spc="39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8" dirty="0">
                <a:solidFill>
                  <a:srgbClr val="000000"/>
                </a:solidFill>
                <a:latin typeface="PAAIKV+Calibri Bold"/>
                <a:cs typeface="PAAIKV+Calibri Bold"/>
              </a:rPr>
              <a:t>необходимо</a:t>
            </a:r>
            <a:r>
              <a:rPr sz="2200" b="1" spc="8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обновить</a:t>
            </a:r>
            <a:r>
              <a:rPr sz="2200" b="1" spc="34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 программе</a:t>
            </a:r>
            <a:r>
              <a:rPr sz="2200" b="1" spc="1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и в деятельности</a:t>
            </a:r>
            <a:r>
              <a:rPr sz="2200" b="1" spc="74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7" dirty="0">
                <a:solidFill>
                  <a:srgbClr val="000000"/>
                </a:solidFill>
                <a:latin typeface="PAAIKV+Calibri Bold"/>
                <a:cs typeface="PAAIKV+Calibri Bold"/>
              </a:rPr>
              <a:t>школы?</a:t>
            </a:r>
          </a:p>
          <a:p>
            <a:pPr marL="1261846" marR="0">
              <a:lnSpc>
                <a:spcPts val="2680"/>
              </a:lnSpc>
              <a:spcBef>
                <a:spcPts val="3137"/>
              </a:spcBef>
              <a:spcAft>
                <a:spcPts val="0"/>
              </a:spcAft>
            </a:pPr>
            <a:r>
              <a:rPr sz="2200" b="1" spc="-17" dirty="0">
                <a:solidFill>
                  <a:srgbClr val="000000"/>
                </a:solidFill>
                <a:latin typeface="PAAIKV+Calibri Bold"/>
                <a:cs typeface="PAAIKV+Calibri Bold"/>
              </a:rPr>
              <a:t>Что</a:t>
            </a:r>
            <a:r>
              <a:rPr sz="2200" b="1" spc="39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2" dirty="0">
                <a:solidFill>
                  <a:srgbClr val="000000"/>
                </a:solidFill>
                <a:latin typeface="PAAIKV+Calibri Bold"/>
                <a:cs typeface="PAAIKV+Calibri Bold"/>
              </a:rPr>
              <a:t>требует</a:t>
            </a:r>
            <a:r>
              <a:rPr sz="2200" b="1" spc="47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нашего</a:t>
            </a:r>
            <a:r>
              <a:rPr sz="2200" b="1" spc="1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пристального</a:t>
            </a:r>
            <a:r>
              <a:rPr sz="2200" b="1" spc="5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внимания?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2737" y="4593353"/>
            <a:ext cx="8765049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Рабочая программа</a:t>
            </a:r>
            <a:r>
              <a:rPr sz="1800" b="1" spc="-13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воспитания</a:t>
            </a:r>
            <a:r>
              <a:rPr sz="1800" b="1" spc="-21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800" b="1" spc="-19" dirty="0">
                <a:solidFill>
                  <a:srgbClr val="FF0000"/>
                </a:solidFill>
                <a:latin typeface="PAAIKV+Calibri Bold"/>
                <a:cs typeface="PAAIKV+Calibri Bold"/>
              </a:rPr>
              <a:t>школы</a:t>
            </a:r>
            <a:r>
              <a:rPr sz="1800" b="1" spc="46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не должна быть полной</a:t>
            </a:r>
            <a:r>
              <a:rPr sz="1800" b="1" spc="417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копией</a:t>
            </a:r>
            <a:r>
              <a:rPr sz="1800" b="1" spc="-14" dirty="0">
                <a:solidFill>
                  <a:srgbClr val="FF0000"/>
                </a:solidFill>
                <a:latin typeface="PAAIKV+Calibri Bold"/>
                <a:cs typeface="PAAIKV+Calibri Bol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федеральной</a:t>
            </a:r>
          </a:p>
          <a:p>
            <a:pPr marL="3684168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PAAIKV+Calibri Bold"/>
                <a:cs typeface="PAAIKV+Calibri Bold"/>
              </a:rPr>
              <a:t>программы!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1014" y="5269621"/>
            <a:ext cx="7835771" cy="713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spc="-19" dirty="0">
                <a:solidFill>
                  <a:srgbClr val="000000"/>
                </a:solidFill>
                <a:latin typeface="PAAIKV+Calibri Bold"/>
                <a:cs typeface="PAAIKV+Calibri Bold"/>
              </a:rPr>
              <a:t>Подумать</a:t>
            </a:r>
            <a:r>
              <a:rPr sz="2200" b="1" spc="47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1" dirty="0">
                <a:solidFill>
                  <a:srgbClr val="000000"/>
                </a:solidFill>
                <a:latin typeface="PAAIKV+Calibri Bold"/>
                <a:cs typeface="PAAIKV+Calibri Bold"/>
              </a:rPr>
              <a:t>как</a:t>
            </a:r>
            <a:r>
              <a:rPr sz="2200" b="1" spc="1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прописать</a:t>
            </a:r>
            <a:r>
              <a:rPr sz="2200" b="1" spc="3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6" dirty="0">
                <a:solidFill>
                  <a:srgbClr val="000000"/>
                </a:solidFill>
                <a:latin typeface="PAAIKV+Calibri Bold"/>
                <a:cs typeface="PAAIKV+Calibri Bold"/>
              </a:rPr>
              <a:t>содержание</a:t>
            </a:r>
            <a:r>
              <a:rPr sz="2200" b="1" spc="5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25" dirty="0">
                <a:solidFill>
                  <a:srgbClr val="000000"/>
                </a:solidFill>
                <a:latin typeface="PAAIKV+Calibri Bold"/>
                <a:cs typeface="PAAIKV+Calibri Bold"/>
              </a:rPr>
              <a:t>модулей,</a:t>
            </a:r>
            <a:r>
              <a:rPr sz="2200" b="1" spc="3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2" dirty="0">
                <a:solidFill>
                  <a:srgbClr val="000000"/>
                </a:solidFill>
                <a:latin typeface="PAAIKV+Calibri Bold"/>
                <a:cs typeface="PAAIKV+Calibri Bold"/>
              </a:rPr>
              <a:t>чтобы</a:t>
            </a:r>
            <a:r>
              <a:rPr sz="2200" b="1" spc="58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отразить</a:t>
            </a:r>
          </a:p>
          <a:p>
            <a:pPr marL="624814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самобытность</a:t>
            </a:r>
            <a:r>
              <a:rPr sz="2200" b="1" spc="5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7" dirty="0">
                <a:solidFill>
                  <a:srgbClr val="000000"/>
                </a:solidFill>
                <a:latin typeface="PAAIKV+Calibri Bold"/>
                <a:cs typeface="PAAIKV+Calibri Bold"/>
              </a:rPr>
              <a:t>школы,</a:t>
            </a:r>
            <a:r>
              <a:rPr sz="2200" b="1" spc="31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сложившиеся</a:t>
            </a:r>
            <a:r>
              <a:rPr sz="2200" b="1" spc="29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традиции,</a:t>
            </a:r>
            <a:r>
              <a:rPr sz="2200" b="1" spc="21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опыт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8477" y="6196251"/>
            <a:ext cx="8562221" cy="453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 тексте</a:t>
            </a:r>
            <a:r>
              <a:rPr sz="1500" b="1" spc="333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spc="-19" dirty="0">
                <a:solidFill>
                  <a:srgbClr val="000000"/>
                </a:solidFill>
                <a:latin typeface="PAAIKV+Calibri Bold"/>
                <a:cs typeface="PAAIKV+Calibri Bold"/>
              </a:rPr>
              <a:t>модулей</a:t>
            </a:r>
            <a:r>
              <a:rPr sz="1500" b="1" spc="27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РПВ важно</a:t>
            </a:r>
            <a:r>
              <a:rPr sz="1500" b="1" spc="-21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выделить</a:t>
            </a:r>
            <a:r>
              <a:rPr sz="1500" b="1" spc="-3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,конкретизировать</a:t>
            </a:r>
            <a:r>
              <a:rPr sz="1500" b="1" spc="-34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наиболее</a:t>
            </a:r>
            <a:r>
              <a:rPr sz="1500" b="1" spc="-21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значимые</a:t>
            </a:r>
            <a:r>
              <a:rPr sz="1500" b="1" spc="-16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виды</a:t>
            </a:r>
            <a:r>
              <a:rPr sz="1500" b="1" spc="32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и направления</a:t>
            </a:r>
          </a:p>
          <a:p>
            <a:pPr marL="1888515" marR="0">
              <a:lnSpc>
                <a:spcPts val="1439"/>
              </a:lnSpc>
              <a:spcBef>
                <a:spcPts val="5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деятельности,</a:t>
            </a:r>
            <a:r>
              <a:rPr sz="1500" b="1" spc="-1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прописать</a:t>
            </a:r>
            <a:r>
              <a:rPr sz="1500" b="1" spc="-24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их воспитательный</a:t>
            </a:r>
            <a:r>
              <a:rPr sz="1500" b="1" spc="-33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потенциал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8895" y="347706"/>
            <a:ext cx="6596809" cy="71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7153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Пример диагностик,</a:t>
            </a:r>
          </a:p>
          <a:p>
            <a:pPr marL="0" marR="0">
              <a:lnSpc>
                <a:spcPts val="2446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выявляющих</a:t>
            </a:r>
            <a:r>
              <a:rPr sz="2000" b="1" spc="42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000" b="1" spc="-15" dirty="0">
                <a:solidFill>
                  <a:srgbClr val="000000"/>
                </a:solidFill>
                <a:latin typeface="PAAIKV+Calibri Bold"/>
                <a:cs typeface="PAAIKV+Calibri Bold"/>
              </a:rPr>
              <a:t>отдельные </a:t>
            </a:r>
            <a:r>
              <a:rPr sz="20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аспекты</a:t>
            </a:r>
            <a:r>
              <a:rPr sz="2000" b="1" spc="-22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000" b="1" spc="-15" dirty="0">
                <a:solidFill>
                  <a:srgbClr val="000000"/>
                </a:solidFill>
                <a:latin typeface="PAAIKV+Calibri Bold"/>
                <a:cs typeface="PAAIKV+Calibri Bold"/>
              </a:rPr>
              <a:t>результатов</a:t>
            </a:r>
            <a:r>
              <a:rPr sz="2000" b="1" spc="-2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воспитания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00" y="1465783"/>
            <a:ext cx="8301844" cy="3533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2060"/>
                </a:solidFill>
                <a:latin typeface="NISLMW+Arial"/>
                <a:cs typeface="NISLMW+Arial"/>
              </a:rPr>
              <a:t>•</a:t>
            </a:r>
            <a:r>
              <a:rPr sz="2600" spc="1070" dirty="0">
                <a:solidFill>
                  <a:srgbClr val="002060"/>
                </a:solidFill>
                <a:latin typeface="NISLMW+Arial"/>
                <a:cs typeface="NISLMW+Arial"/>
              </a:rPr>
              <a:t> </a:t>
            </a:r>
            <a:r>
              <a:rPr sz="2600" b="1" spc="-15" dirty="0">
                <a:solidFill>
                  <a:srgbClr val="002060"/>
                </a:solidFill>
                <a:latin typeface="PAAIKV+Calibri Bold"/>
                <a:cs typeface="PAAIKV+Calibri Bold"/>
              </a:rPr>
              <a:t>Методика</a:t>
            </a:r>
            <a:r>
              <a:rPr sz="2600" b="1" spc="19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определения</a:t>
            </a:r>
            <a:r>
              <a:rPr sz="2600" b="1" spc="12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уровня самоуправления</a:t>
            </a:r>
            <a:r>
              <a:rPr sz="2600" b="1" spc="-15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в</a:t>
            </a:r>
          </a:p>
          <a:p>
            <a:pPr marL="343204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b="1" spc="-19" dirty="0">
                <a:solidFill>
                  <a:srgbClr val="002060"/>
                </a:solidFill>
                <a:latin typeface="PAAIKV+Calibri Bold"/>
                <a:cs typeface="PAAIKV+Calibri Bold"/>
              </a:rPr>
              <a:t>школе</a:t>
            </a:r>
            <a:r>
              <a:rPr sz="2600" b="1" spc="12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(</a:t>
            </a:r>
            <a:r>
              <a:rPr sz="2600" dirty="0">
                <a:solidFill>
                  <a:srgbClr val="000000"/>
                </a:solidFill>
                <a:latin typeface="LTPPNN+Calibri"/>
                <a:cs typeface="LTPPNN+Calibri"/>
              </a:rPr>
              <a:t>М.И.Рожков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)</a:t>
            </a:r>
          </a:p>
          <a:p>
            <a:pPr marL="0" marR="0">
              <a:lnSpc>
                <a:spcPts val="3178"/>
              </a:lnSpc>
              <a:spcBef>
                <a:spcPts val="515"/>
              </a:spcBef>
              <a:spcAft>
                <a:spcPts val="0"/>
              </a:spcAft>
            </a:pPr>
            <a:r>
              <a:rPr sz="2600" dirty="0">
                <a:solidFill>
                  <a:srgbClr val="002060"/>
                </a:solidFill>
                <a:latin typeface="NISLMW+Arial"/>
                <a:cs typeface="NISLMW+Arial"/>
              </a:rPr>
              <a:t>•</a:t>
            </a:r>
            <a:r>
              <a:rPr sz="2600" spc="1070" dirty="0">
                <a:solidFill>
                  <a:srgbClr val="002060"/>
                </a:solidFill>
                <a:latin typeface="NISLMW+Arial"/>
                <a:cs typeface="NISLMW+Arial"/>
              </a:rPr>
              <a:t> </a:t>
            </a:r>
            <a:r>
              <a:rPr sz="2600" b="1" spc="-15" dirty="0">
                <a:solidFill>
                  <a:srgbClr val="002060"/>
                </a:solidFill>
                <a:latin typeface="PAAIKV+Calibri Bold"/>
                <a:cs typeface="PAAIKV+Calibri Bold"/>
              </a:rPr>
              <a:t>Методика</a:t>
            </a:r>
            <a:r>
              <a:rPr sz="2600" b="1" spc="19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b="1" spc="-11" dirty="0">
                <a:solidFill>
                  <a:srgbClr val="002060"/>
                </a:solidFill>
                <a:latin typeface="PAAIKV+Calibri Bold"/>
                <a:cs typeface="PAAIKV+Calibri Bold"/>
              </a:rPr>
              <a:t>«Какой</a:t>
            </a:r>
            <a:r>
              <a:rPr sz="2600" b="1" spc="15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у нас коллектив» 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(</a:t>
            </a:r>
            <a:r>
              <a:rPr sz="2600" dirty="0">
                <a:solidFill>
                  <a:srgbClr val="000000"/>
                </a:solidFill>
                <a:latin typeface="LTPPNN+Calibri"/>
                <a:cs typeface="LTPPNN+Calibri"/>
              </a:rPr>
              <a:t>А.Н.Лутошкин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)</a:t>
            </a:r>
          </a:p>
          <a:p>
            <a:pPr marL="0" marR="0">
              <a:lnSpc>
                <a:spcPts val="3178"/>
              </a:lnSpc>
              <a:spcBef>
                <a:spcPts val="567"/>
              </a:spcBef>
              <a:spcAft>
                <a:spcPts val="0"/>
              </a:spcAft>
            </a:pPr>
            <a:r>
              <a:rPr sz="2600" dirty="0">
                <a:solidFill>
                  <a:srgbClr val="002060"/>
                </a:solidFill>
                <a:latin typeface="NISLMW+Arial"/>
                <a:cs typeface="NISLMW+Arial"/>
              </a:rPr>
              <a:t>•</a:t>
            </a:r>
            <a:r>
              <a:rPr sz="2600" spc="1070" dirty="0">
                <a:solidFill>
                  <a:srgbClr val="002060"/>
                </a:solidFill>
                <a:latin typeface="NISLMW+Arial"/>
                <a:cs typeface="NISLMW+Arial"/>
              </a:rPr>
              <a:t> </a:t>
            </a:r>
            <a:r>
              <a:rPr sz="2600" b="1" spc="-15" dirty="0">
                <a:solidFill>
                  <a:srgbClr val="002060"/>
                </a:solidFill>
                <a:latin typeface="PAAIKV+Calibri Bold"/>
                <a:cs typeface="PAAIKV+Calibri Bold"/>
              </a:rPr>
              <a:t>Методика</a:t>
            </a:r>
            <a:r>
              <a:rPr sz="2600" b="1" spc="19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2060"/>
                </a:solidFill>
                <a:latin typeface="PAAIKV+Calibri Bold"/>
                <a:cs typeface="PAAIKV+Calibri Bold"/>
              </a:rPr>
              <a:t>«Наши отношения»</a:t>
            </a:r>
            <a:r>
              <a:rPr sz="2600" b="1" spc="-29" dirty="0">
                <a:solidFill>
                  <a:srgbClr val="002060"/>
                </a:solidFill>
                <a:latin typeface="PAAIKV+Calibri Bold"/>
                <a:cs typeface="PAAIKV+Calibri Bold"/>
              </a:rPr>
              <a:t> 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(</a:t>
            </a:r>
            <a:r>
              <a:rPr sz="2600" dirty="0">
                <a:solidFill>
                  <a:srgbClr val="000000"/>
                </a:solidFill>
                <a:latin typeface="LTPPNN+Calibri"/>
                <a:cs typeface="LTPPNN+Calibri"/>
              </a:rPr>
              <a:t>Л.М.</a:t>
            </a:r>
            <a:r>
              <a:rPr sz="2600" spc="-22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LTPPNN+Calibri"/>
                <a:cs typeface="LTPPNN+Calibri"/>
              </a:rPr>
              <a:t>Фридман)</a:t>
            </a:r>
          </a:p>
          <a:p>
            <a:pPr marL="0" marR="0">
              <a:lnSpc>
                <a:spcPts val="3178"/>
              </a:lnSpc>
              <a:spcBef>
                <a:spcPts val="515"/>
              </a:spcBef>
              <a:spcAft>
                <a:spcPts val="0"/>
              </a:spcAft>
            </a:pPr>
            <a:r>
              <a:rPr sz="2600" dirty="0">
                <a:solidFill>
                  <a:srgbClr val="00B050"/>
                </a:solidFill>
                <a:latin typeface="NISLMW+Arial"/>
                <a:cs typeface="NISLMW+Arial"/>
              </a:rPr>
              <a:t>•</a:t>
            </a:r>
            <a:r>
              <a:rPr sz="2600" spc="1070" dirty="0">
                <a:solidFill>
                  <a:srgbClr val="00B050"/>
                </a:solidFill>
                <a:latin typeface="NISLMW+Arial"/>
                <a:cs typeface="NISLMW+Arial"/>
              </a:rPr>
              <a:t> </a:t>
            </a:r>
            <a:r>
              <a:rPr sz="2600" b="1" spc="-15" dirty="0">
                <a:solidFill>
                  <a:srgbClr val="00B050"/>
                </a:solidFill>
                <a:latin typeface="PAAIKV+Calibri Bold"/>
                <a:cs typeface="PAAIKV+Calibri Bold"/>
              </a:rPr>
              <a:t>Методика</a:t>
            </a:r>
            <a:r>
              <a:rPr sz="2600" b="1" spc="19" dirty="0">
                <a:solidFill>
                  <a:srgbClr val="00B05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B050"/>
                </a:solidFill>
                <a:latin typeface="PAAIKV+Calibri Bold"/>
                <a:cs typeface="PAAIKV+Calibri Bold"/>
              </a:rPr>
              <a:t>«Стиль</a:t>
            </a:r>
            <a:r>
              <a:rPr sz="2600" b="1" spc="-25" dirty="0">
                <a:solidFill>
                  <a:srgbClr val="00B05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B050"/>
                </a:solidFill>
                <a:latin typeface="PAAIKV+Calibri Bold"/>
                <a:cs typeface="PAAIKV+Calibri Bold"/>
              </a:rPr>
              <a:t>общения учителей и воспитанников</a:t>
            </a:r>
          </a:p>
          <a:p>
            <a:pPr marL="343204" marR="0">
              <a:lnSpc>
                <a:spcPts val="3120"/>
              </a:lnSpc>
              <a:spcBef>
                <a:spcPts val="5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LTPPNN+Calibri"/>
                <a:cs typeface="LTPPNN+Calibri"/>
              </a:rPr>
              <a:t>(Ю.А. Конаржевский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)</a:t>
            </a:r>
          </a:p>
          <a:p>
            <a:pPr marL="0" marR="0">
              <a:lnSpc>
                <a:spcPts val="3178"/>
              </a:lnSpc>
              <a:spcBef>
                <a:spcPts val="517"/>
              </a:spcBef>
              <a:spcAft>
                <a:spcPts val="0"/>
              </a:spcAft>
            </a:pPr>
            <a:r>
              <a:rPr sz="2600" dirty="0">
                <a:solidFill>
                  <a:srgbClr val="00B050"/>
                </a:solidFill>
                <a:latin typeface="NISLMW+Arial"/>
                <a:cs typeface="NISLMW+Arial"/>
              </a:rPr>
              <a:t>•</a:t>
            </a:r>
            <a:r>
              <a:rPr sz="2600" spc="1070" dirty="0">
                <a:solidFill>
                  <a:srgbClr val="00B050"/>
                </a:solidFill>
                <a:latin typeface="NISLMW+Arial"/>
                <a:cs typeface="NISLMW+Arial"/>
              </a:rPr>
              <a:t> </a:t>
            </a:r>
            <a:r>
              <a:rPr sz="2600" b="1" spc="-14" dirty="0">
                <a:solidFill>
                  <a:srgbClr val="00B050"/>
                </a:solidFill>
                <a:latin typeface="PAAIKV+Calibri Bold"/>
                <a:cs typeface="PAAIKV+Calibri Bold"/>
              </a:rPr>
              <a:t>Уровень</a:t>
            </a:r>
            <a:r>
              <a:rPr sz="2600" b="1" spc="17" dirty="0">
                <a:solidFill>
                  <a:srgbClr val="00B05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B050"/>
                </a:solidFill>
                <a:latin typeface="PAAIKV+Calibri Bold"/>
                <a:cs typeface="PAAIKV+Calibri Bold"/>
              </a:rPr>
              <a:t>готовности</a:t>
            </a:r>
            <a:r>
              <a:rPr sz="2600" b="1" spc="-11" dirty="0">
                <a:solidFill>
                  <a:srgbClr val="00B05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B050"/>
                </a:solidFill>
                <a:latin typeface="PAAIKV+Calibri Bold"/>
                <a:cs typeface="PAAIKV+Calibri Bold"/>
              </a:rPr>
              <a:t>к выбору профессии</a:t>
            </a:r>
          </a:p>
          <a:p>
            <a:pPr marL="343204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(</a:t>
            </a:r>
            <a:r>
              <a:rPr sz="2600" dirty="0">
                <a:solidFill>
                  <a:srgbClr val="000000"/>
                </a:solidFill>
                <a:latin typeface="LTPPNN+Calibri"/>
                <a:cs typeface="LTPPNN+Calibri"/>
              </a:rPr>
              <a:t>Б.В.Успенский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900" y="5032543"/>
            <a:ext cx="7869648" cy="838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B050"/>
                </a:solidFill>
                <a:latin typeface="NISLMW+Arial"/>
                <a:cs typeface="NISLMW+Arial"/>
              </a:rPr>
              <a:t>•</a:t>
            </a:r>
            <a:r>
              <a:rPr sz="2600" spc="1070" dirty="0">
                <a:solidFill>
                  <a:srgbClr val="00B050"/>
                </a:solidFill>
                <a:latin typeface="NISLMW+Arial"/>
                <a:cs typeface="NISLMW+Arial"/>
              </a:rPr>
              <a:t> </a:t>
            </a:r>
            <a:r>
              <a:rPr sz="2600" b="1" spc="-15" dirty="0">
                <a:solidFill>
                  <a:srgbClr val="00B050"/>
                </a:solidFill>
                <a:latin typeface="PAAIKV+Calibri Bold"/>
                <a:cs typeface="PAAIKV+Calibri Bold"/>
              </a:rPr>
              <a:t>Методика</a:t>
            </a:r>
            <a:r>
              <a:rPr sz="2600" b="1" spc="13" dirty="0">
                <a:solidFill>
                  <a:srgbClr val="00B05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B050"/>
                </a:solidFill>
                <a:latin typeface="PAAIKV+Calibri Bold"/>
                <a:cs typeface="PAAIKV+Calibri Bold"/>
              </a:rPr>
              <a:t>для </a:t>
            </a:r>
            <a:r>
              <a:rPr sz="2600" b="1" spc="-11" dirty="0">
                <a:solidFill>
                  <a:srgbClr val="00B050"/>
                </a:solidFill>
                <a:latin typeface="PAAIKV+Calibri Bold"/>
                <a:cs typeface="PAAIKV+Calibri Bold"/>
              </a:rPr>
              <a:t>родителей</a:t>
            </a:r>
            <a:r>
              <a:rPr sz="2600" b="1" spc="-14" dirty="0">
                <a:solidFill>
                  <a:srgbClr val="00B050"/>
                </a:solidFill>
                <a:latin typeface="PAAIKV+Calibri Bold"/>
                <a:cs typeface="PAAIKV+Calibri Bold"/>
              </a:rPr>
              <a:t> </a:t>
            </a:r>
            <a:r>
              <a:rPr sz="2600" b="1" dirty="0">
                <a:solidFill>
                  <a:srgbClr val="00B050"/>
                </a:solidFill>
                <a:latin typeface="PAAIKV+Calibri Bold"/>
                <a:cs typeface="PAAIKV+Calibri Bold"/>
              </a:rPr>
              <a:t>«Проблемы воспитания»</a:t>
            </a:r>
          </a:p>
          <a:p>
            <a:pPr marL="343204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sz="2600" b="1" dirty="0">
                <a:solidFill>
                  <a:srgbClr val="00B050"/>
                </a:solidFill>
                <a:latin typeface="UUIVAD+Calibri Bold"/>
                <a:cs typeface="UUIVAD+Calibri Bold"/>
              </a:rPr>
              <a:t>(</a:t>
            </a:r>
            <a:r>
              <a:rPr sz="2600" spc="-14" dirty="0">
                <a:solidFill>
                  <a:srgbClr val="000000"/>
                </a:solidFill>
                <a:latin typeface="LTPPNN+Calibri"/>
                <a:cs typeface="LTPPNN+Calibri"/>
              </a:rPr>
              <a:t>Ф.П.Черноусова</a:t>
            </a:r>
            <a:r>
              <a:rPr sz="2600" dirty="0">
                <a:solidFill>
                  <a:srgbClr val="000000"/>
                </a:solidFill>
                <a:latin typeface="HNSLBS+Calibri"/>
                <a:cs typeface="HNSLBS+Calibri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8492" y="372718"/>
            <a:ext cx="7446217" cy="89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Обновление</a:t>
            </a:r>
            <a:r>
              <a:rPr sz="2800" b="1" spc="648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структуры и</a:t>
            </a:r>
            <a:r>
              <a:rPr sz="2800" b="1" spc="14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spc="-19" dirty="0">
                <a:solidFill>
                  <a:srgbClr val="000000"/>
                </a:solidFill>
                <a:latin typeface="PAAIKV+Calibri Bold"/>
                <a:cs typeface="PAAIKV+Calibri Bold"/>
              </a:rPr>
              <a:t>содержания</a:t>
            </a:r>
            <a:r>
              <a:rPr sz="2800" b="1" spc="3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рабочей</a:t>
            </a:r>
          </a:p>
          <a:p>
            <a:pPr marL="131216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программ</a:t>
            </a:r>
            <a:r>
              <a:rPr sz="2800" b="1" spc="2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воспитания</a:t>
            </a:r>
            <a:r>
              <a:rPr sz="2800" b="1" spc="681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spc="-28" dirty="0">
                <a:solidFill>
                  <a:srgbClr val="000000"/>
                </a:solidFill>
                <a:latin typeface="PAAIKV+Calibri Bold"/>
                <a:cs typeface="PAAIKV+Calibri Bold"/>
              </a:rPr>
              <a:t>школы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6484" y="1311466"/>
            <a:ext cx="6050353" cy="98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3922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 </a:t>
            </a:r>
            <a:r>
              <a:rPr sz="2800" b="1" spc="-15" dirty="0">
                <a:solidFill>
                  <a:srgbClr val="000000"/>
                </a:solidFill>
                <a:latin typeface="PAAIKV+Calibri Bold"/>
                <a:cs typeface="PAAIKV+Calibri Bold"/>
              </a:rPr>
              <a:t>контексте</a:t>
            </a:r>
            <a:r>
              <a:rPr sz="2800" b="1" spc="18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требований</a:t>
            </a:r>
          </a:p>
          <a:p>
            <a:pPr marL="0" marR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Федеральной</a:t>
            </a:r>
            <a:r>
              <a:rPr sz="2800" b="1" spc="29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программы</a:t>
            </a:r>
            <a:r>
              <a:rPr sz="2800" b="1" spc="2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воспитания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8994" y="3059916"/>
            <a:ext cx="6659017" cy="567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1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800000"/>
                </a:solidFill>
                <a:latin typeface="SESDHC+Arial Bold"/>
                <a:cs typeface="SESDHC+Arial Bold"/>
              </a:rPr>
              <a:t>Федеральная</a:t>
            </a:r>
            <a:r>
              <a:rPr sz="2000" b="1" spc="-26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000" b="1" dirty="0">
                <a:solidFill>
                  <a:srgbClr val="800000"/>
                </a:solidFill>
                <a:latin typeface="SESDHC+Arial Bold"/>
                <a:cs typeface="SESDHC+Arial Bold"/>
              </a:rPr>
              <a:t>рабочая</a:t>
            </a:r>
            <a:r>
              <a:rPr sz="2000" b="1" spc="-12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000" b="1" dirty="0">
                <a:solidFill>
                  <a:srgbClr val="800000"/>
                </a:solidFill>
                <a:latin typeface="SESDHC+Arial Bold"/>
                <a:cs typeface="SESDHC+Arial Bold"/>
              </a:rPr>
              <a:t>программа</a:t>
            </a:r>
            <a:r>
              <a:rPr sz="2000" b="1" spc="-29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000" b="1" dirty="0">
                <a:solidFill>
                  <a:srgbClr val="800000"/>
                </a:solidFill>
                <a:latin typeface="SESDHC+Arial Bold"/>
                <a:cs typeface="SESDHC+Arial Bold"/>
              </a:rPr>
              <a:t>воспитания</a:t>
            </a:r>
            <a:r>
              <a:rPr sz="2000" b="1" spc="-18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000" b="1" dirty="0">
                <a:solidFill>
                  <a:srgbClr val="800000"/>
                </a:solidFill>
                <a:latin typeface="SESDHC+Arial Bold"/>
                <a:cs typeface="SESDHC+Arial Bold"/>
              </a:rPr>
              <a:t>–</a:t>
            </a:r>
          </a:p>
          <a:p>
            <a:pPr marL="0" marR="0">
              <a:lnSpc>
                <a:spcPts val="1783"/>
              </a:lnSpc>
              <a:spcBef>
                <a:spcPts val="196"/>
              </a:spcBef>
              <a:spcAft>
                <a:spcPts val="0"/>
              </a:spcAft>
            </a:pPr>
            <a:r>
              <a:rPr sz="1600" b="1" spc="-13" dirty="0">
                <a:solidFill>
                  <a:srgbClr val="7030A0"/>
                </a:solidFill>
                <a:latin typeface="SESDHC+Arial Bold"/>
                <a:cs typeface="SESDHC+Arial Bold"/>
              </a:rPr>
              <a:t>основа</a:t>
            </a:r>
            <a:r>
              <a:rPr sz="1600" b="1" spc="34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7030A0"/>
                </a:solidFill>
                <a:latin typeface="SESDHC+Arial Bold"/>
                <a:cs typeface="SESDHC+Arial Bold"/>
              </a:rPr>
              <a:t>для</a:t>
            </a:r>
            <a:r>
              <a:rPr sz="1600" b="1" spc="18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7030A0"/>
                </a:solidFill>
                <a:latin typeface="SESDHC+Arial Bold"/>
                <a:cs typeface="SESDHC+Arial Bold"/>
              </a:rPr>
              <a:t>разработки</a:t>
            </a:r>
            <a:r>
              <a:rPr sz="1600" b="1" spc="494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600" b="1" spc="-10" dirty="0">
                <a:solidFill>
                  <a:srgbClr val="7030A0"/>
                </a:solidFill>
                <a:latin typeface="SESDHC+Arial Bold"/>
                <a:cs typeface="SESDHC+Arial Bold"/>
              </a:rPr>
              <a:t>рабочей</a:t>
            </a:r>
            <a:r>
              <a:rPr sz="1600" b="1" spc="18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7030A0"/>
                </a:solidFill>
                <a:latin typeface="SESDHC+Arial Bold"/>
                <a:cs typeface="SESDHC+Arial Bold"/>
              </a:rPr>
              <a:t>программы</a:t>
            </a:r>
            <a:r>
              <a:rPr sz="1600" b="1" spc="40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7030A0"/>
                </a:solidFill>
                <a:latin typeface="SESDHC+Arial Bold"/>
                <a:cs typeface="SESDHC+Arial Bold"/>
              </a:rPr>
              <a:t>воспитания</a:t>
            </a:r>
            <a:r>
              <a:rPr sz="1600" b="1" spc="56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600" b="1" spc="-27" dirty="0">
                <a:solidFill>
                  <a:srgbClr val="7030A0"/>
                </a:solidFill>
                <a:latin typeface="SESDHC+Arial Bold"/>
                <a:cs typeface="SESDHC+Arial Bold"/>
              </a:rPr>
              <a:t>школы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752" y="3850790"/>
            <a:ext cx="1339157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Основания: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5752" y="4093475"/>
            <a:ext cx="9020559" cy="937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EMEVEL+Arial"/>
                <a:cs typeface="EMEVEL+Arial"/>
              </a:rPr>
              <a:t>-</a:t>
            </a:r>
            <a:r>
              <a:rPr sz="1500" spc="1340" dirty="0">
                <a:solidFill>
                  <a:srgbClr val="000000"/>
                </a:solidFill>
                <a:latin typeface="EMEVEL+Arial"/>
                <a:cs typeface="EMEVEL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ФЗ</a:t>
            </a:r>
            <a:r>
              <a:rPr sz="1500" spc="-14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№ 371 </a:t>
            </a:r>
            <a:r>
              <a:rPr sz="1500" spc="-30" dirty="0">
                <a:solidFill>
                  <a:srgbClr val="000000"/>
                </a:solidFill>
                <a:latin typeface="NISLMW+Arial"/>
                <a:cs typeface="NISLMW+Arial"/>
              </a:rPr>
              <a:t>от</a:t>
            </a:r>
            <a:r>
              <a:rPr sz="1500" spc="18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4 сентября</a:t>
            </a:r>
            <a:r>
              <a:rPr sz="1500" spc="-30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2022года</a:t>
            </a:r>
            <a:r>
              <a:rPr sz="1500" spc="12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– о введении Федеральных основных</a:t>
            </a:r>
            <a:r>
              <a:rPr sz="1500" spc="-17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образовательных</a:t>
            </a:r>
          </a:p>
          <a:p>
            <a:pPr marL="315468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программ</a:t>
            </a:r>
            <a:r>
              <a:rPr sz="1500" spc="-18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(ФООП)</a:t>
            </a:r>
          </a:p>
          <a:p>
            <a:pPr marL="0" marR="0">
              <a:lnSpc>
                <a:spcPts val="1675"/>
              </a:lnSpc>
              <a:spcBef>
                <a:spcPts val="124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EMEVEL+Arial"/>
                <a:cs typeface="EMEVEL+Arial"/>
              </a:rPr>
              <a:t>-</a:t>
            </a:r>
            <a:r>
              <a:rPr sz="1500" spc="1340" dirty="0">
                <a:solidFill>
                  <a:srgbClr val="000000"/>
                </a:solidFill>
                <a:latin typeface="EMEVEL+Arial"/>
                <a:cs typeface="EMEVEL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Приказы</a:t>
            </a:r>
            <a:r>
              <a:rPr sz="1500" spc="-25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№</a:t>
            </a:r>
            <a:r>
              <a:rPr sz="1500" spc="-10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992 , 993 </a:t>
            </a:r>
            <a:r>
              <a:rPr sz="1500" spc="-30" dirty="0">
                <a:solidFill>
                  <a:srgbClr val="000000"/>
                </a:solidFill>
                <a:latin typeface="NISLMW+Arial"/>
                <a:cs typeface="NISLMW+Arial"/>
              </a:rPr>
              <a:t>от</a:t>
            </a:r>
            <a:r>
              <a:rPr sz="1500" spc="18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16 ноября</a:t>
            </a:r>
            <a:r>
              <a:rPr sz="1500" spc="-18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2022 </a:t>
            </a:r>
            <a:r>
              <a:rPr sz="1500" spc="-175" dirty="0">
                <a:solidFill>
                  <a:srgbClr val="000000"/>
                </a:solidFill>
                <a:latin typeface="NISLMW+Arial"/>
                <a:cs typeface="NISLMW+Arial"/>
              </a:rPr>
              <a:t>г.</a:t>
            </a:r>
            <a:r>
              <a:rPr sz="1500" spc="575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и</a:t>
            </a:r>
            <a:r>
              <a:rPr sz="1500" spc="-16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№ 1014от 23.11.2022</a:t>
            </a:r>
            <a:r>
              <a:rPr sz="1500" spc="-33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об</a:t>
            </a:r>
            <a:r>
              <a:rPr sz="1500" spc="-10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утверждении федеральных</a:t>
            </a:r>
          </a:p>
          <a:p>
            <a:pPr marL="286512" marR="0">
              <a:lnSpc>
                <a:spcPts val="1678"/>
              </a:lnSpc>
              <a:spcBef>
                <a:spcPts val="125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образовательных</a:t>
            </a:r>
            <a:r>
              <a:rPr sz="1500" spc="-23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программ</a:t>
            </a:r>
            <a:r>
              <a:rPr sz="1500" spc="-14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НОО, ООО, </a:t>
            </a:r>
            <a:r>
              <a:rPr sz="1500" spc="-21" dirty="0">
                <a:solidFill>
                  <a:srgbClr val="000000"/>
                </a:solidFill>
                <a:latin typeface="NISLMW+Arial"/>
                <a:cs typeface="NISLMW+Arial"/>
              </a:rPr>
              <a:t>СОО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9340" y="5236856"/>
            <a:ext cx="8022889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(ФОП</a:t>
            </a:r>
            <a:r>
              <a:rPr sz="1500" spc="-23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dirty="0">
                <a:solidFill>
                  <a:srgbClr val="000000"/>
                </a:solidFill>
                <a:latin typeface="NISLMW+Arial"/>
                <a:cs typeface="NISLMW+Arial"/>
              </a:rPr>
              <a:t>включают</a:t>
            </a:r>
            <a:r>
              <a:rPr sz="1500" spc="3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500" b="1" dirty="0">
                <a:solidFill>
                  <a:srgbClr val="0070C0"/>
                </a:solidFill>
                <a:latin typeface="SESDHC+Arial Bold"/>
                <a:cs typeface="SESDHC+Arial Bold"/>
              </a:rPr>
              <a:t>«Федеральную</a:t>
            </a:r>
            <a:r>
              <a:rPr sz="1500" b="1" spc="47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500" b="1" spc="-16" dirty="0">
                <a:solidFill>
                  <a:srgbClr val="0070C0"/>
                </a:solidFill>
                <a:latin typeface="SESDHC+Arial Bold"/>
                <a:cs typeface="SESDHC+Arial Bold"/>
              </a:rPr>
              <a:t>рабочую</a:t>
            </a:r>
            <a:r>
              <a:rPr sz="1500" b="1" spc="56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500" b="1" dirty="0">
                <a:solidFill>
                  <a:srgbClr val="0070C0"/>
                </a:solidFill>
                <a:latin typeface="SESDHC+Arial Bold"/>
                <a:cs typeface="SESDHC+Arial Bold"/>
              </a:rPr>
              <a:t>программу</a:t>
            </a:r>
            <a:r>
              <a:rPr sz="1500" b="1" spc="22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500" b="1" dirty="0">
                <a:solidFill>
                  <a:srgbClr val="0070C0"/>
                </a:solidFill>
                <a:latin typeface="SESDHC+Arial Bold"/>
                <a:cs typeface="SESDHC+Arial Bold"/>
              </a:rPr>
              <a:t>воспитания»</a:t>
            </a:r>
            <a:r>
              <a:rPr sz="1500" b="1" spc="24" dirty="0">
                <a:solidFill>
                  <a:srgbClr val="0070C0"/>
                </a:solidFill>
                <a:latin typeface="SESDHC+Arial Bold"/>
                <a:cs typeface="SESDHC+Arial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SESDHC+Arial Bold"/>
                <a:cs typeface="SESDHC+Arial Bold"/>
              </a:rPr>
              <a:t>и </a:t>
            </a:r>
            <a:r>
              <a:rPr sz="1500" b="1" spc="-11" dirty="0">
                <a:solidFill>
                  <a:srgbClr val="000000"/>
                </a:solidFill>
                <a:latin typeface="SESDHC+Arial Bold"/>
                <a:cs typeface="SESDHC+Arial Bold"/>
              </a:rPr>
              <a:t>соответственно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64843" y="5465431"/>
            <a:ext cx="6030182" cy="25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7030A0"/>
                </a:solidFill>
                <a:latin typeface="SESDHC+Arial Bold"/>
                <a:cs typeface="SESDHC+Arial Bold"/>
              </a:rPr>
              <a:t>«Федеральный календарный</a:t>
            </a:r>
            <a:r>
              <a:rPr sz="1500" b="1" spc="-29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500" b="1" dirty="0">
                <a:solidFill>
                  <a:srgbClr val="7030A0"/>
                </a:solidFill>
                <a:latin typeface="SESDHC+Arial Bold"/>
                <a:cs typeface="SESDHC+Arial Bold"/>
              </a:rPr>
              <a:t>план</a:t>
            </a:r>
            <a:r>
              <a:rPr sz="1500" b="1" spc="-30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500" b="1" dirty="0">
                <a:solidFill>
                  <a:srgbClr val="7030A0"/>
                </a:solidFill>
                <a:latin typeface="SESDHC+Arial Bold"/>
                <a:cs typeface="SESDHC+Arial Bold"/>
              </a:rPr>
              <a:t>воспитательной</a:t>
            </a:r>
            <a:r>
              <a:rPr sz="1500" b="1" spc="46" dirty="0">
                <a:solidFill>
                  <a:srgbClr val="7030A0"/>
                </a:solidFill>
                <a:latin typeface="SESDHC+Arial Bold"/>
                <a:cs typeface="SESDHC+Arial Bold"/>
              </a:rPr>
              <a:t> </a:t>
            </a:r>
            <a:r>
              <a:rPr sz="1500" b="1" dirty="0">
                <a:solidFill>
                  <a:srgbClr val="7030A0"/>
                </a:solidFill>
                <a:latin typeface="SESDHC+Arial Bold"/>
                <a:cs typeface="SESDHC+Arial Bold"/>
              </a:rPr>
              <a:t>работы»).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552" y="367869"/>
            <a:ext cx="860444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cs typeface="PAAIKV+Calibri Bold"/>
              </a:rPr>
              <a:t>ФЕДЕРАЛЬНАЯ</a:t>
            </a:r>
            <a:r>
              <a:rPr lang="ru-RU" sz="2000" b="1" spc="435" dirty="0" smtClean="0">
                <a:solidFill>
                  <a:srgbClr val="FF0000"/>
                </a:solidFill>
                <a:latin typeface="+mj-lt"/>
                <a:cs typeface="PAAIKV+Calibri Bold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PAAIKV+Calibri Bold"/>
              </a:rPr>
              <a:t>РАБОЧАЯ</a:t>
            </a:r>
            <a:r>
              <a:rPr lang="ru-RU" sz="2000" b="1" spc="-27" dirty="0" smtClean="0">
                <a:solidFill>
                  <a:srgbClr val="FF0000"/>
                </a:solidFill>
                <a:latin typeface="+mj-lt"/>
                <a:cs typeface="PAAIKV+Calibri Bold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PAAIKV+Calibri Bold"/>
              </a:rPr>
              <a:t>ПРОГРАММА</a:t>
            </a:r>
            <a:r>
              <a:rPr lang="ru-RU" sz="2000" b="1" spc="-26" dirty="0" smtClean="0">
                <a:solidFill>
                  <a:srgbClr val="FF0000"/>
                </a:solidFill>
                <a:latin typeface="+mj-lt"/>
                <a:cs typeface="PAAIKV+Calibri Bold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PAAIKV+Calibri Bold"/>
              </a:rPr>
              <a:t>ВОСПИТАНИЯ</a:t>
            </a:r>
            <a:r>
              <a:rPr lang="ru-RU" sz="2000" b="1" spc="863" dirty="0" smtClean="0">
                <a:solidFill>
                  <a:srgbClr val="FF0000"/>
                </a:solidFill>
                <a:latin typeface="+mj-lt"/>
                <a:cs typeface="PAAIKV+Calibri Bold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PAAIKV+Calibri Bold"/>
              </a:rPr>
              <a:t>ОПРЕДЕЛЯЕТСЯ</a:t>
            </a:r>
            <a:endParaRPr lang="ru-RU" sz="2000" b="1" dirty="0">
              <a:solidFill>
                <a:srgbClr val="FF0000"/>
              </a:solidFill>
              <a:latin typeface="+mj-lt"/>
              <a:cs typeface="PAAIKV+Calibri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8746" y="672959"/>
            <a:ext cx="34475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+mj-lt"/>
                <a:cs typeface="PAAIKV+Calibri Bold"/>
              </a:rPr>
              <a:t>КАК</a:t>
            </a:r>
            <a:r>
              <a:rPr lang="ru-RU" sz="2000" b="1" u="sng" spc="-12" dirty="0" smtClean="0">
                <a:solidFill>
                  <a:srgbClr val="FF0000"/>
                </a:solidFill>
                <a:latin typeface="+mj-lt"/>
                <a:cs typeface="PAAIKV+Calibri Bold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  <a:cs typeface="PAAIKV+Calibri Bold"/>
              </a:rPr>
              <a:t>КОМПОНЕНТ</a:t>
            </a:r>
            <a:r>
              <a:rPr lang="ru-RU" sz="2000" b="1" u="sng" spc="-27" dirty="0" smtClean="0">
                <a:solidFill>
                  <a:srgbClr val="FF0000"/>
                </a:solidFill>
                <a:latin typeface="+mj-lt"/>
                <a:cs typeface="PAAIKV+Calibri Bold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  <a:cs typeface="PAAIKV+Calibri Bold"/>
              </a:rPr>
              <a:t>ФОП</a:t>
            </a:r>
            <a:endParaRPr lang="ru-RU" sz="2000" b="1" dirty="0">
              <a:solidFill>
                <a:srgbClr val="000000"/>
              </a:solidFill>
              <a:latin typeface="+mj-lt"/>
              <a:cs typeface="UUIVAD+Calibri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025" y="1251438"/>
            <a:ext cx="8735945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+mj-lt"/>
                <a:cs typeface="PAAIKV+Calibri Bold"/>
              </a:rPr>
              <a:t>РАБОЧАЯ</a:t>
            </a:r>
            <a:r>
              <a:rPr lang="ru-RU" sz="2000" b="1" spc="-10" dirty="0" smtClean="0">
                <a:solidFill>
                  <a:srgbClr val="0000FF"/>
                </a:solidFill>
                <a:latin typeface="+mj-lt"/>
                <a:cs typeface="PAAIKV+Calibri Bold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  <a:cs typeface="PAAIKV+Calibri Bold"/>
              </a:rPr>
              <a:t>ПРОГРАММА ВОСПИТАНИЯ ОБРАЗОВАТЕЛЬНОЙ ОРГАНИЗАЦИИ</a:t>
            </a:r>
            <a:r>
              <a:rPr lang="ru-RU" sz="2000" b="1" spc="23" dirty="0" smtClean="0">
                <a:solidFill>
                  <a:srgbClr val="0000FF"/>
                </a:solidFill>
                <a:latin typeface="+mj-lt"/>
                <a:cs typeface="PAAIKV+Calibri Bold"/>
              </a:rPr>
              <a:t> </a:t>
            </a:r>
            <a:r>
              <a:rPr sz="2400" b="1" dirty="0" smtClean="0">
                <a:solidFill>
                  <a:srgbClr val="0000FF"/>
                </a:solidFill>
                <a:latin typeface="UUIVAD+Calibri Bold"/>
                <a:cs typeface="UUIVAD+Calibri Bold"/>
              </a:rPr>
              <a:t>-</a:t>
            </a:r>
            <a:endParaRPr sz="2400" b="1" dirty="0">
              <a:solidFill>
                <a:srgbClr val="0000FF"/>
              </a:solidFill>
              <a:latin typeface="UUIVAD+Calibri Bold"/>
              <a:cs typeface="UUIVAD+Calibri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9998" y="1617579"/>
            <a:ext cx="2284887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0000FF"/>
                </a:solidFill>
                <a:latin typeface="+mj-lt"/>
                <a:cs typeface="PAAIKV+Calibri Bold"/>
              </a:rPr>
              <a:t>КОМПОНЕНТ ООП</a:t>
            </a:r>
            <a:endParaRPr lang="ru-RU" sz="2000" b="1" u="sng" dirty="0">
              <a:solidFill>
                <a:srgbClr val="0000FF"/>
              </a:solidFill>
              <a:latin typeface="+mj-lt"/>
              <a:cs typeface="PAAIKV+Calibri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64" y="2285061"/>
            <a:ext cx="8948550" cy="615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Рабочая</a:t>
            </a:r>
            <a:r>
              <a:rPr sz="2000" b="1" spc="-21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программа</a:t>
            </a:r>
            <a:r>
              <a:rPr sz="2000" b="1" spc="-19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воспитания</a:t>
            </a:r>
            <a:r>
              <a:rPr sz="2000" b="1" spc="863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образовательной</a:t>
            </a:r>
            <a:r>
              <a:rPr sz="2000" b="1" spc="-38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организации проектируется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и реализуется в неразрывном</a:t>
            </a:r>
            <a:r>
              <a:rPr sz="2000" b="1" spc="-29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i="1" dirty="0">
                <a:solidFill>
                  <a:srgbClr val="00B050"/>
                </a:solidFill>
                <a:latin typeface="+mj-lt"/>
                <a:cs typeface="PAAIKV+Calibri Bold"/>
              </a:rPr>
              <a:t>единстве</a:t>
            </a:r>
            <a:r>
              <a:rPr sz="2000" b="1" i="1" spc="432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sz="2000" b="1" i="1" dirty="0">
                <a:solidFill>
                  <a:srgbClr val="00B050"/>
                </a:solidFill>
                <a:latin typeface="+mj-lt"/>
                <a:cs typeface="PAAIKV+Calibri Bold"/>
              </a:rPr>
              <a:t>с другими программами</a:t>
            </a:r>
            <a:r>
              <a:rPr sz="2000" b="1" u="sng" dirty="0">
                <a:solidFill>
                  <a:srgbClr val="254061"/>
                </a:solidFill>
                <a:latin typeface="+mj-lt"/>
                <a:cs typeface="PAAIKV+Calibri 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891" y="3284984"/>
            <a:ext cx="9023109" cy="61555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0" dirty="0">
                <a:solidFill>
                  <a:srgbClr val="254061"/>
                </a:solidFill>
                <a:latin typeface="+mj-lt"/>
                <a:cs typeface="PAAIKV+Calibri Bold"/>
              </a:rPr>
              <a:t>Содержание</a:t>
            </a:r>
            <a:r>
              <a:rPr sz="2000" b="1" spc="904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рабочей</a:t>
            </a:r>
            <a:r>
              <a:rPr sz="2000" b="1" spc="-21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программы</a:t>
            </a:r>
            <a:r>
              <a:rPr sz="2000" b="1" spc="-23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воспитания</a:t>
            </a:r>
            <a:r>
              <a:rPr sz="2000" b="1" spc="423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spc="-444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вместе</a:t>
            </a:r>
            <a:r>
              <a:rPr sz="2000" b="1" spc="-19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с другими программами</a:t>
            </a:r>
          </a:p>
          <a:p>
            <a:pPr marL="0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B050"/>
                </a:solidFill>
                <a:latin typeface="+mj-lt"/>
                <a:cs typeface="PAAIKV+Calibri Bold"/>
              </a:rPr>
              <a:t>должно</a:t>
            </a:r>
            <a:r>
              <a:rPr sz="2000" b="1" spc="-10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B050"/>
                </a:solidFill>
                <a:latin typeface="+mj-lt"/>
                <a:cs typeface="PAAIKV+Calibri Bold"/>
              </a:rPr>
              <a:t>быть</a:t>
            </a:r>
            <a:r>
              <a:rPr sz="2000" b="1" spc="-16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B050"/>
                </a:solidFill>
                <a:latin typeface="+mj-lt"/>
                <a:cs typeface="PAAIKV+Calibri Bold"/>
              </a:rPr>
              <a:t>направлено</a:t>
            </a:r>
            <a:r>
              <a:rPr sz="2000" b="1" spc="-28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на</a:t>
            </a:r>
            <a:r>
              <a:rPr sz="2000" b="1" spc="438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достижение единых</a:t>
            </a:r>
            <a:r>
              <a:rPr sz="2000" b="1" spc="-12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spc="-15" dirty="0">
                <a:solidFill>
                  <a:srgbClr val="254061"/>
                </a:solidFill>
                <a:latin typeface="+mj-lt"/>
                <a:cs typeface="PAAIKV+Calibri Bold"/>
              </a:rPr>
              <a:t>результатов</a:t>
            </a:r>
            <a:r>
              <a:rPr sz="2000" b="1" spc="-10" dirty="0">
                <a:solidFill>
                  <a:srgbClr val="254061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254061"/>
                </a:solidFill>
                <a:latin typeface="+mj-lt"/>
                <a:cs typeface="PAAIKV+Calibri Bold"/>
              </a:rPr>
              <a:t>ООП</a:t>
            </a:r>
            <a:r>
              <a:rPr sz="2000" b="1" dirty="0">
                <a:solidFill>
                  <a:srgbClr val="254061"/>
                </a:solidFill>
                <a:latin typeface="+mj-lt"/>
                <a:cs typeface="UUIVAD+Calibri Bol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" y="4408077"/>
            <a:ext cx="9013214" cy="17204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В </a:t>
            </a:r>
            <a:r>
              <a:rPr sz="2000" b="1" spc="-24" dirty="0">
                <a:solidFill>
                  <a:srgbClr val="000000"/>
                </a:solidFill>
                <a:latin typeface="+mj-lt"/>
                <a:cs typeface="LTPPNN+Calibri"/>
              </a:rPr>
              <a:t>то</a:t>
            </a:r>
            <a:r>
              <a:rPr sz="2000" b="1" spc="24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2000" b="1" spc="-31" dirty="0">
                <a:solidFill>
                  <a:srgbClr val="000000"/>
                </a:solidFill>
                <a:latin typeface="+mj-lt"/>
                <a:cs typeface="LTPPNN+Calibri"/>
              </a:rPr>
              <a:t>же</a:t>
            </a:r>
            <a:r>
              <a:rPr sz="2000" b="1" spc="29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время</a:t>
            </a:r>
            <a:r>
              <a:rPr sz="2000" b="1" spc="11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Программа</a:t>
            </a:r>
            <a:r>
              <a:rPr sz="2000" b="1" spc="47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воспитания</a:t>
            </a:r>
            <a:r>
              <a:rPr sz="2000" b="1" spc="32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является</a:t>
            </a:r>
            <a:r>
              <a:rPr sz="2000" b="1" spc="58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i="1" dirty="0">
                <a:solidFill>
                  <a:srgbClr val="00B050"/>
                </a:solidFill>
                <a:latin typeface="+mj-lt"/>
                <a:cs typeface="PAAIKV+Calibri Bold"/>
              </a:rPr>
              <a:t>системообразующим</a:t>
            </a:r>
          </a:p>
          <a:p>
            <a:pPr marL="342900" marR="0" algn="just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00B050"/>
                </a:solidFill>
                <a:latin typeface="+mj-lt"/>
                <a:cs typeface="PAAIKV+Calibri Bold"/>
              </a:rPr>
              <a:t>ресурсом</a:t>
            </a:r>
            <a:r>
              <a:rPr sz="2000" b="1" spc="524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проектирования</a:t>
            </a:r>
            <a:r>
              <a:rPr sz="2000" b="1" spc="39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воспитательной</a:t>
            </a:r>
            <a:r>
              <a:rPr sz="2000" b="1" spc="65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деятельности</a:t>
            </a:r>
            <a:r>
              <a:rPr sz="2000" b="1" spc="61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в</a:t>
            </a:r>
          </a:p>
          <a:p>
            <a:pPr marL="342900" marR="0" algn="just">
              <a:lnSpc>
                <a:spcPts val="2641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образовательной</a:t>
            </a:r>
            <a:r>
              <a:rPr sz="2000" b="1" spc="70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+mj-lt"/>
                <a:cs typeface="PAAIKV+Calibri Bold"/>
              </a:rPr>
              <a:t>организации</a:t>
            </a:r>
            <a:r>
              <a:rPr sz="2000" b="1" spc="38" dirty="0">
                <a:solidFill>
                  <a:srgbClr val="00206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HNSLBS+Calibri"/>
              </a:rPr>
              <a:t>- </a:t>
            </a: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в ней </a:t>
            </a:r>
            <a:r>
              <a:rPr sz="2000" b="1" spc="-12" dirty="0">
                <a:solidFill>
                  <a:srgbClr val="000000"/>
                </a:solidFill>
                <a:latin typeface="+mj-lt"/>
                <a:cs typeface="LTPPNN+Calibri"/>
              </a:rPr>
              <a:t>аккумулируются</a:t>
            </a:r>
            <a:r>
              <a:rPr sz="2000" b="1" spc="24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заданные</a:t>
            </a:r>
            <a:r>
              <a:rPr sz="2000" b="1" spc="-11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в</a:t>
            </a:r>
          </a:p>
          <a:p>
            <a:pPr marL="342900" marR="0" algn="just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ФОП</a:t>
            </a:r>
            <a:r>
              <a:rPr sz="2000" b="1" spc="16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2000" b="1" i="1" dirty="0">
                <a:solidFill>
                  <a:srgbClr val="00B050"/>
                </a:solidFill>
                <a:latin typeface="+mj-lt"/>
                <a:cs typeface="LTPPNN+Calibri"/>
              </a:rPr>
              <a:t>единые</a:t>
            </a:r>
            <a:r>
              <a:rPr sz="2000" b="1" i="1" spc="22" dirty="0">
                <a:solidFill>
                  <a:srgbClr val="00B050"/>
                </a:solidFill>
                <a:latin typeface="+mj-lt"/>
                <a:cs typeface="LTPPNN+Calibri"/>
              </a:rPr>
              <a:t> </a:t>
            </a:r>
            <a:r>
              <a:rPr sz="2000" b="1" i="1" dirty="0">
                <a:solidFill>
                  <a:srgbClr val="00B050"/>
                </a:solidFill>
                <a:latin typeface="+mj-lt"/>
                <a:cs typeface="LTPPNN+Calibri"/>
              </a:rPr>
              <a:t>требования</a:t>
            </a:r>
            <a:r>
              <a:rPr sz="2000" b="1" i="1" spc="494" dirty="0">
                <a:solidFill>
                  <a:srgbClr val="00B050"/>
                </a:solidFill>
                <a:latin typeface="+mj-lt"/>
                <a:cs typeface="LTPPNN+Calibri"/>
              </a:rPr>
              <a:t> </a:t>
            </a:r>
            <a:r>
              <a:rPr sz="2000" b="1" i="1" dirty="0">
                <a:solidFill>
                  <a:srgbClr val="00B050"/>
                </a:solidFill>
                <a:latin typeface="+mj-lt"/>
                <a:cs typeface="LTPPNN+Calibri"/>
              </a:rPr>
              <a:t>к </a:t>
            </a:r>
            <a:r>
              <a:rPr sz="2000" b="1" i="1" spc="-19" dirty="0">
                <a:solidFill>
                  <a:srgbClr val="00B050"/>
                </a:solidFill>
                <a:latin typeface="+mj-lt"/>
                <a:cs typeface="LTPPNN+Calibri"/>
              </a:rPr>
              <a:t>результатам</a:t>
            </a:r>
            <a:r>
              <a:rPr sz="2000" b="1" i="1" spc="37" dirty="0">
                <a:solidFill>
                  <a:srgbClr val="00B050"/>
                </a:solidFill>
                <a:latin typeface="+mj-lt"/>
                <a:cs typeface="LTPPNN+Calibri"/>
              </a:rPr>
              <a:t> </a:t>
            </a:r>
            <a:r>
              <a:rPr sz="2000" b="1" i="1" dirty="0">
                <a:solidFill>
                  <a:srgbClr val="00B050"/>
                </a:solidFill>
                <a:latin typeface="+mj-lt"/>
                <a:cs typeface="LTPPNN+Calibri"/>
              </a:rPr>
              <a:t>воспитания</a:t>
            </a:r>
            <a:r>
              <a:rPr sz="2000" b="1" spc="17" dirty="0">
                <a:solidFill>
                  <a:srgbClr val="000000"/>
                </a:solidFill>
                <a:latin typeface="+mj-lt"/>
                <a:cs typeface="LTPPNN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для всех программ</a:t>
            </a:r>
          </a:p>
          <a:p>
            <a:pPr marL="342900" marR="0" algn="just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в </a:t>
            </a:r>
            <a:r>
              <a:rPr sz="2000" b="1" spc="-10" dirty="0">
                <a:solidFill>
                  <a:srgbClr val="000000"/>
                </a:solidFill>
                <a:latin typeface="+mj-lt"/>
                <a:cs typeface="LTPPNN+Calibri"/>
              </a:rPr>
              <a:t>рамках</a:t>
            </a:r>
            <a:r>
              <a:rPr sz="2000" b="1" dirty="0">
                <a:solidFill>
                  <a:srgbClr val="000000"/>
                </a:solidFill>
                <a:latin typeface="+mj-lt"/>
                <a:cs typeface="LTPPNN+Calibri"/>
              </a:rPr>
              <a:t> урочной и внеурочной деятельности</a:t>
            </a:r>
            <a:r>
              <a:rPr sz="2000" b="1" dirty="0">
                <a:solidFill>
                  <a:srgbClr val="000000"/>
                </a:solidFill>
                <a:latin typeface="+mj-lt"/>
                <a:cs typeface="HNSLBS+Calibri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99392"/>
            <a:ext cx="9144000" cy="70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1720" y="0"/>
            <a:ext cx="589120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SESDHC+Arial Bold"/>
                <a:cs typeface="SESDHC+Arial Bold"/>
              </a:rPr>
              <a:t>Структура</a:t>
            </a:r>
            <a:r>
              <a:rPr sz="2000" b="1" spc="69" dirty="0">
                <a:solidFill>
                  <a:srgbClr val="FFFFFF"/>
                </a:solidFill>
                <a:latin typeface="SESDHC+Arial Bold"/>
                <a:cs typeface="SESDHC+Arial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SDHC+Arial Bold"/>
                <a:cs typeface="SESDHC+Arial Bold"/>
              </a:rPr>
              <a:t>рабочей</a:t>
            </a:r>
            <a:r>
              <a:rPr sz="2000" b="1" spc="30" dirty="0">
                <a:solidFill>
                  <a:srgbClr val="FFFFFF"/>
                </a:solidFill>
                <a:latin typeface="SESDHC+Arial Bold"/>
                <a:cs typeface="SESDHC+Arial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ESDHC+Arial Bold"/>
                <a:cs typeface="SESDHC+Arial Bold"/>
              </a:rPr>
              <a:t>программы воспитания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95736" y="332656"/>
            <a:ext cx="518457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latin typeface="SESDHC+Arial Bold"/>
                <a:cs typeface="SESDHC+Arial Bold"/>
              </a:rPr>
              <a:t>Изменения</a:t>
            </a:r>
            <a:r>
              <a:rPr sz="1400" spc="350" dirty="0">
                <a:latin typeface="SESDHC+Arial Bold"/>
                <a:cs typeface="SESDHC+Arial Bold"/>
              </a:rPr>
              <a:t> </a:t>
            </a:r>
            <a:r>
              <a:rPr sz="1400" dirty="0">
                <a:latin typeface="SESDHC+Arial Bold"/>
                <a:cs typeface="SESDHC+Arial Bold"/>
              </a:rPr>
              <a:t>с 1 сентября</a:t>
            </a:r>
            <a:r>
              <a:rPr sz="1400" spc="355" dirty="0">
                <a:latin typeface="SESDHC+Arial Bold"/>
                <a:cs typeface="SESDHC+Arial Bold"/>
              </a:rPr>
              <a:t> </a:t>
            </a:r>
            <a:r>
              <a:rPr sz="1400" dirty="0">
                <a:latin typeface="SESDHC+Arial Bold"/>
                <a:cs typeface="SESDHC+Arial Bold"/>
              </a:rPr>
              <a:t>2021</a:t>
            </a:r>
            <a:r>
              <a:rPr sz="1400" spc="-11" dirty="0">
                <a:latin typeface="SESDHC+Arial Bold"/>
                <a:cs typeface="SESDHC+Arial Bold"/>
              </a:rPr>
              <a:t> </a:t>
            </a:r>
            <a:r>
              <a:rPr sz="1400" dirty="0">
                <a:latin typeface="SESDHC+Arial Bold"/>
                <a:cs typeface="SESDHC+Arial Bold"/>
              </a:rPr>
              <a:t>г</a:t>
            </a:r>
            <a:r>
              <a:rPr sz="1400" spc="-28" dirty="0">
                <a:latin typeface="SESDHC+Arial Bold"/>
                <a:cs typeface="SESDHC+Arial Bold"/>
              </a:rPr>
              <a:t> </a:t>
            </a:r>
            <a:r>
              <a:rPr sz="1400" dirty="0">
                <a:latin typeface="SESDHC+Arial Bold"/>
                <a:cs typeface="SESDHC+Arial Bold"/>
              </a:rPr>
              <a:t>по</a:t>
            </a:r>
            <a:r>
              <a:rPr sz="1400" spc="17" dirty="0">
                <a:latin typeface="SESDHC+Arial Bold"/>
                <a:cs typeface="SESDHC+Arial Bold"/>
              </a:rPr>
              <a:t> </a:t>
            </a:r>
            <a:r>
              <a:rPr sz="1400" dirty="0">
                <a:latin typeface="SESDHC+Arial Bold"/>
                <a:cs typeface="SESDHC+Arial Bold"/>
              </a:rPr>
              <a:t>1 сентября 2023</a:t>
            </a:r>
            <a:r>
              <a:rPr sz="1400" spc="-34" dirty="0">
                <a:latin typeface="SESDHC+Arial Bold"/>
                <a:cs typeface="SESDHC+Arial Bold"/>
              </a:rPr>
              <a:t> </a:t>
            </a:r>
            <a:r>
              <a:rPr sz="1400" dirty="0">
                <a:latin typeface="SESDHC+Arial Bold"/>
                <a:cs typeface="SESDHC+Arial Bold"/>
              </a:rPr>
              <a:t>года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677" y="678457"/>
            <a:ext cx="5654334" cy="26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0" dirty="0">
                <a:solidFill>
                  <a:srgbClr val="FFFFFF"/>
                </a:solidFill>
                <a:latin typeface="SESDHC+Arial Bold"/>
                <a:cs typeface="SESDHC+Arial Bold"/>
              </a:rPr>
              <a:t>Структура</a:t>
            </a:r>
            <a:r>
              <a:rPr sz="1400" b="1" spc="129" dirty="0">
                <a:solidFill>
                  <a:srgbClr val="FFFFFF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SDHC+Arial Bold"/>
                <a:cs typeface="SESDHC+Arial Bold"/>
              </a:rPr>
              <a:t>РПВ с 1.09</a:t>
            </a:r>
            <a:r>
              <a:rPr sz="1600" b="1" spc="13" dirty="0">
                <a:solidFill>
                  <a:srgbClr val="FFFFFF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SDHC+Arial Bold"/>
                <a:cs typeface="SESDHC+Arial Bold"/>
              </a:rPr>
              <a:t>2021</a:t>
            </a:r>
            <a:r>
              <a:rPr sz="1600" b="1" spc="1781" dirty="0">
                <a:solidFill>
                  <a:srgbClr val="FFFFFF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SDHC+Arial Bold"/>
                <a:cs typeface="SESDHC+Arial Bold"/>
              </a:rPr>
              <a:t>Структура</a:t>
            </a:r>
            <a:r>
              <a:rPr sz="1600" b="1" spc="516" dirty="0">
                <a:solidFill>
                  <a:srgbClr val="FFFFFF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SDHC+Arial Bold"/>
                <a:cs typeface="SESDHC+Arial Bold"/>
              </a:rPr>
              <a:t>РПВ с 1.09.2022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09462" y="678457"/>
            <a:ext cx="2882763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FFFF"/>
                </a:solidFill>
                <a:latin typeface="SESDHC+Arial Bold"/>
                <a:cs typeface="SESDHC+Arial Bold"/>
              </a:rPr>
              <a:t>Структура</a:t>
            </a:r>
            <a:r>
              <a:rPr sz="1600" b="1" spc="61" dirty="0">
                <a:solidFill>
                  <a:srgbClr val="FFFFFF"/>
                </a:solidFill>
                <a:latin typeface="SESDHC+Arial Bold"/>
                <a:cs typeface="SESDHC+Arial 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SDHC+Arial Bold"/>
                <a:cs typeface="SESDHC+Arial Bold"/>
              </a:rPr>
              <a:t>РПВ с 1.09.2023г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661" y="1335998"/>
            <a:ext cx="2206623" cy="40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1.</a:t>
            </a:r>
            <a:r>
              <a:rPr sz="1200" b="1" spc="-1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Описание</a:t>
            </a:r>
            <a:r>
              <a:rPr sz="1200" b="1" spc="13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особенностей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воспитательного</a:t>
            </a:r>
            <a:r>
              <a:rPr sz="1200" b="1" spc="17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процесса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65120" y="1335998"/>
            <a:ext cx="2973450" cy="40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1.</a:t>
            </a:r>
            <a:r>
              <a:rPr sz="1200" b="1" spc="-1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Анализ</a:t>
            </a:r>
            <a:r>
              <a:rPr sz="1200" b="1" spc="56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воспитательного</a:t>
            </a:r>
            <a:r>
              <a:rPr sz="1200" b="1" spc="29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процесса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 организации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17997" y="1385236"/>
            <a:ext cx="177837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UIVAD+Calibri Bold"/>
                <a:cs typeface="UUIVAD+Calibri Bold"/>
              </a:rPr>
              <a:t>1. </a:t>
            </a:r>
            <a:r>
              <a:rPr sz="16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Целевой </a:t>
            </a:r>
            <a:r>
              <a:rPr sz="1600" b="1" spc="-12" dirty="0">
                <a:solidFill>
                  <a:srgbClr val="800000"/>
                </a:solidFill>
                <a:latin typeface="PAAIKV+Calibri Bold"/>
                <a:cs typeface="PAAIKV+Calibri Bold"/>
              </a:rPr>
              <a:t>раздел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17997" y="1640101"/>
            <a:ext cx="3196252" cy="896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1.1.Цель</a:t>
            </a:r>
            <a:r>
              <a:rPr sz="1400" b="1" i="1" spc="17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и</a:t>
            </a:r>
            <a:r>
              <a:rPr sz="1400" b="1" i="1" spc="-10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задачи</a:t>
            </a:r>
            <a:r>
              <a:rPr sz="1400" b="1" i="1" spc="-26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воспитания</a:t>
            </a:r>
            <a:r>
              <a:rPr sz="1400" b="1" i="1" spc="-30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;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1.2.Направления</a:t>
            </a:r>
            <a:r>
              <a:rPr sz="1400" b="1" i="1" spc="-3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воспитания</a:t>
            </a:r>
            <a:r>
              <a:rPr sz="1400" b="1" i="1" spc="-30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;</a:t>
            </a:r>
          </a:p>
          <a:p>
            <a:pPr marL="0" marR="0">
              <a:lnSpc>
                <a:spcPts val="168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1.3.Целевые</a:t>
            </a:r>
            <a:r>
              <a:rPr sz="1400" b="1" i="1" spc="18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ориентиры</a:t>
            </a:r>
            <a:r>
              <a:rPr sz="1400" b="1" i="1" spc="-3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результатов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воспитания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661" y="1880066"/>
            <a:ext cx="2334843" cy="40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2.</a:t>
            </a:r>
            <a:r>
              <a:rPr sz="1200" b="1" spc="-1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Цель и задачи воспитания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обучающихся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65120" y="1880066"/>
            <a:ext cx="2334235" cy="40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2.</a:t>
            </a:r>
            <a:r>
              <a:rPr sz="1200" b="1" spc="-1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Цель</a:t>
            </a:r>
            <a:r>
              <a:rPr sz="1200" b="1" spc="-12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и задачи воспитания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обучающихся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865120" y="2490301"/>
            <a:ext cx="2645640" cy="99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3.</a:t>
            </a:r>
            <a:r>
              <a:rPr sz="1200" b="1" spc="-1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Виды,</a:t>
            </a:r>
            <a:r>
              <a:rPr sz="1200" b="1" spc="32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spc="-14" dirty="0">
                <a:solidFill>
                  <a:srgbClr val="002060"/>
                </a:solidFill>
                <a:latin typeface="SESDHC+Arial Bold"/>
                <a:cs typeface="SESDHC+Arial Bold"/>
              </a:rPr>
              <a:t>формы</a:t>
            </a:r>
            <a:r>
              <a:rPr sz="1200" b="1" spc="47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и содержание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воспитательной</a:t>
            </a:r>
            <a:r>
              <a:rPr sz="1200" b="1" spc="23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деятельности</a:t>
            </a:r>
            <a:r>
              <a:rPr sz="1200" b="1" spc="24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</a:t>
            </a:r>
          </a:p>
          <a:p>
            <a:pPr marL="0" marR="0">
              <a:lnSpc>
                <a:spcPts val="1343"/>
              </a:lnSpc>
              <a:spcBef>
                <a:spcPts val="196"/>
              </a:spcBef>
              <a:spcAft>
                <a:spcPts val="0"/>
              </a:spcAft>
            </a:pPr>
            <a:r>
              <a:rPr sz="1200" b="1" spc="-15" dirty="0">
                <a:solidFill>
                  <a:srgbClr val="002060"/>
                </a:solidFill>
                <a:latin typeface="SESDHC+Arial Bold"/>
                <a:cs typeface="SESDHC+Arial Bold"/>
              </a:rPr>
              <a:t>учетом</a:t>
            </a:r>
            <a:r>
              <a:rPr sz="1200" b="1" spc="41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специфики</a:t>
            </a:r>
            <a:r>
              <a:rPr sz="1200" b="1" spc="34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организации,</a:t>
            </a:r>
          </a:p>
          <a:p>
            <a:pPr marL="0" marR="0">
              <a:lnSpc>
                <a:spcPts val="1340"/>
              </a:lnSpc>
              <a:spcBef>
                <a:spcPts val="256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интересов субъекта</a:t>
            </a:r>
            <a:r>
              <a:rPr sz="1200" b="1" spc="1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воспитания,</a:t>
            </a:r>
          </a:p>
          <a:p>
            <a:pPr marL="0" marR="0">
              <a:lnSpc>
                <a:spcPts val="1340"/>
              </a:lnSpc>
              <a:spcBef>
                <a:spcPts val="195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тематики</a:t>
            </a:r>
            <a:r>
              <a:rPr sz="1200" b="1" spc="28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учебных</a:t>
            </a:r>
            <a:r>
              <a:rPr sz="1200" b="1" spc="25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spc="-13" dirty="0">
                <a:solidFill>
                  <a:srgbClr val="002060"/>
                </a:solidFill>
                <a:latin typeface="SESDHC+Arial Bold"/>
                <a:cs typeface="SESDHC+Arial Bold"/>
              </a:rPr>
              <a:t>модулей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17997" y="2494804"/>
            <a:ext cx="3469944" cy="1718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UUIVAD+Calibri Bold"/>
                <a:cs typeface="UUIVAD+Calibri Bold"/>
              </a:rPr>
              <a:t>2. </a:t>
            </a:r>
            <a:r>
              <a:rPr sz="1600" b="1" spc="-11" dirty="0">
                <a:solidFill>
                  <a:srgbClr val="800000"/>
                </a:solidFill>
                <a:latin typeface="PAAIKV+Calibri Bold"/>
                <a:cs typeface="PAAIKV+Calibri Bold"/>
              </a:rPr>
              <a:t>Содержательный</a:t>
            </a:r>
            <a:r>
              <a:rPr sz="1600" b="1" spc="15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1800" b="1" i="1" dirty="0">
                <a:solidFill>
                  <a:srgbClr val="800000"/>
                </a:solidFill>
                <a:latin typeface="WTMFNS+Calibri Bold Italic"/>
                <a:cs typeface="WTMFNS+Calibri Bold Italic"/>
              </a:rPr>
              <a:t>раздел</a:t>
            </a:r>
          </a:p>
          <a:p>
            <a:pPr marL="0" marR="0">
              <a:lnSpc>
                <a:spcPts val="1713"/>
              </a:lnSpc>
              <a:spcBef>
                <a:spcPts val="207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KMPPKP+Arial Bold"/>
                <a:cs typeface="KMPPKP+Arial Bold"/>
              </a:rPr>
              <a:t>2.1.</a:t>
            </a:r>
            <a:r>
              <a:rPr sz="1400" b="1" spc="35" dirty="0">
                <a:solidFill>
                  <a:srgbClr val="000000"/>
                </a:solidFill>
                <a:latin typeface="KMPPKP+Arial Bold"/>
                <a:cs typeface="KMPPKP+Arial Bold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Уклад</a:t>
            </a:r>
            <a:r>
              <a:rPr sz="1400" b="1" i="1" spc="-13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образовательной</a:t>
            </a:r>
            <a:r>
              <a:rPr sz="1400" b="1" i="1" spc="-47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организации</a:t>
            </a:r>
          </a:p>
          <a:p>
            <a:pPr marL="0" marR="0">
              <a:lnSpc>
                <a:spcPts val="1713"/>
              </a:lnSpc>
              <a:spcBef>
                <a:spcPts val="388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SACKWS+Calibri Bold Italic"/>
                <a:cs typeface="SACKWS+Calibri Bold Italic"/>
              </a:rPr>
              <a:t>2.2.</a:t>
            </a:r>
            <a:r>
              <a:rPr sz="1400" b="1" i="1" spc="116" dirty="0">
                <a:solidFill>
                  <a:srgbClr val="000000"/>
                </a:solidFill>
                <a:latin typeface="SACKWS+Calibri Bold Italic"/>
                <a:cs typeface="SACKW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Виды,</a:t>
            </a:r>
            <a:r>
              <a:rPr sz="1400" b="1" i="1" spc="-25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формы</a:t>
            </a:r>
            <a:r>
              <a:rPr sz="1400" b="1" i="1" spc="-22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и</a:t>
            </a:r>
            <a:r>
              <a:rPr sz="1400" b="1" i="1" spc="-10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содержание</a:t>
            </a:r>
          </a:p>
          <a:p>
            <a:pPr marL="0" marR="0">
              <a:lnSpc>
                <a:spcPts val="1716"/>
              </a:lnSpc>
              <a:spcBef>
                <a:spcPts val="11"/>
              </a:spcBef>
              <a:spcAft>
                <a:spcPts val="0"/>
              </a:spcAft>
            </a:pP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воспитательной</a:t>
            </a:r>
            <a:r>
              <a:rPr sz="1400" b="1" i="1" spc="-47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деятельности</a:t>
            </a:r>
            <a:r>
              <a:rPr sz="1400" b="1" i="1" spc="-15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(модули</a:t>
            </a:r>
          </a:p>
          <a:p>
            <a:pPr marL="0" marR="0">
              <a:lnSpc>
                <a:spcPts val="169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программы)</a:t>
            </a:r>
          </a:p>
          <a:p>
            <a:pPr marL="0" marR="0">
              <a:lnSpc>
                <a:spcPts val="1859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7375E"/>
                </a:solidFill>
                <a:latin typeface="UUIVAD+Calibri Bold"/>
                <a:cs typeface="UUIVAD+Calibri Bold"/>
              </a:rPr>
              <a:t>3. </a:t>
            </a:r>
            <a:r>
              <a:rPr sz="16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Организационный</a:t>
            </a:r>
            <a:r>
              <a:rPr sz="1600" b="1" spc="12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1600" b="1" spc="-12" dirty="0">
                <a:solidFill>
                  <a:srgbClr val="800000"/>
                </a:solidFill>
                <a:latin typeface="PAAIKV+Calibri Bold"/>
                <a:cs typeface="PAAIKV+Calibri Bold"/>
              </a:rPr>
              <a:t>раздел</a:t>
            </a:r>
          </a:p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3.1.Кадровое</a:t>
            </a:r>
            <a:r>
              <a:rPr sz="1400" b="1" i="1" spc="-33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обеспечение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661" y="2565612"/>
            <a:ext cx="257921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KMPPKP+Arial Bold"/>
                <a:cs typeface="KMPPKP+Arial Bold"/>
              </a:rPr>
              <a:t>3.</a:t>
            </a:r>
            <a:r>
              <a:rPr sz="1200" b="1" spc="181" dirty="0">
                <a:solidFill>
                  <a:srgbClr val="002060"/>
                </a:solidFill>
                <a:latin typeface="KMPPKP+Arial Bold"/>
                <a:cs typeface="KMPPKP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Виды</a:t>
            </a:r>
            <a:r>
              <a:rPr sz="1200" b="1" dirty="0">
                <a:solidFill>
                  <a:srgbClr val="002060"/>
                </a:solidFill>
                <a:latin typeface="KMPPKP+Arial Bold"/>
                <a:cs typeface="KMPPKP+Arial Bold"/>
              </a:rPr>
              <a:t>,</a:t>
            </a:r>
            <a:r>
              <a:rPr sz="1200" b="1" spc="200" dirty="0">
                <a:solidFill>
                  <a:srgbClr val="002060"/>
                </a:solidFill>
                <a:latin typeface="KMPPKP+Arial Bold"/>
                <a:cs typeface="KMPPKP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формы</a:t>
            </a:r>
            <a:r>
              <a:rPr sz="1200" b="1" spc="183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и</a:t>
            </a:r>
            <a:r>
              <a:rPr sz="1200" b="1" spc="189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содержание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5661" y="2762208"/>
            <a:ext cx="1337146" cy="403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совместной</a:t>
            </a:r>
          </a:p>
          <a:p>
            <a:pPr marL="0" marR="0">
              <a:lnSpc>
                <a:spcPts val="1340"/>
              </a:lnSpc>
              <a:spcBef>
                <a:spcPts val="245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педагогических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07541" y="2762208"/>
            <a:ext cx="1210940" cy="403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деятельности</a:t>
            </a:r>
          </a:p>
          <a:p>
            <a:pPr marL="129539" marR="0">
              <a:lnSpc>
                <a:spcPts val="1340"/>
              </a:lnSpc>
              <a:spcBef>
                <a:spcPts val="245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работников,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661" y="3153876"/>
            <a:ext cx="257936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обучающихся</a:t>
            </a:r>
            <a:r>
              <a:rPr sz="1200" b="1" spc="1006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и</a:t>
            </a:r>
            <a:r>
              <a:rPr sz="1200" b="1" spc="1005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социальных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661" y="3348948"/>
            <a:ext cx="95361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партнеров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59357" y="3348948"/>
            <a:ext cx="115646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организации,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661" y="3544274"/>
            <a:ext cx="1521618" cy="6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осуществляющей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образовательную</a:t>
            </a:r>
          </a:p>
          <a:p>
            <a:pPr marL="0" marR="0">
              <a:lnSpc>
                <a:spcPts val="1340"/>
              </a:lnSpc>
              <a:spcBef>
                <a:spcPts val="195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деятельность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817997" y="4170576"/>
            <a:ext cx="3044787" cy="896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3.2.Нормативно</a:t>
            </a:r>
            <a:r>
              <a:rPr sz="1400" b="1" i="1" dirty="0">
                <a:solidFill>
                  <a:srgbClr val="000000"/>
                </a:solidFill>
                <a:latin typeface="SACKWS+Calibri Bold Italic"/>
                <a:cs typeface="SACKWS+Calibri Bold Italic"/>
              </a:rPr>
              <a:t>-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методическое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обеспечение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3.3.Требования</a:t>
            </a:r>
            <a:r>
              <a:rPr sz="1400" b="1" i="1" spc="-1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к условиям</a:t>
            </a:r>
            <a:r>
              <a:rPr sz="1400" b="1" i="1" spc="-34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работы</a:t>
            </a:r>
            <a:r>
              <a:rPr sz="1400" b="1" i="1" spc="-23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с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обучающимися</a:t>
            </a:r>
            <a:r>
              <a:rPr sz="1400" b="1" i="1" spc="-18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с особыми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661" y="4244806"/>
            <a:ext cx="2355583" cy="796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KMPPKP+Arial Bold"/>
                <a:cs typeface="KMPPKP+Arial Bold"/>
              </a:rPr>
              <a:t>4.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Основные</a:t>
            </a:r>
          </a:p>
          <a:p>
            <a:pPr marL="0" marR="0">
              <a:lnSpc>
                <a:spcPts val="1343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самоанализа</a:t>
            </a:r>
          </a:p>
          <a:p>
            <a:pPr marL="0" marR="0">
              <a:lnSpc>
                <a:spcPts val="1340"/>
              </a:lnSpc>
              <a:spcBef>
                <a:spcPts val="194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воспитательной</a:t>
            </a:r>
            <a:r>
              <a:rPr sz="1200" b="1" spc="872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работы</a:t>
            </a:r>
            <a:r>
              <a:rPr sz="1200" b="1" spc="856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в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организации,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47546" y="4244806"/>
            <a:ext cx="11490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направления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865120" y="4244806"/>
            <a:ext cx="2893563" cy="600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4.</a:t>
            </a:r>
            <a:r>
              <a:rPr sz="1200" b="1" spc="-1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Система</a:t>
            </a:r>
            <a:r>
              <a:rPr sz="1200" b="1" spc="20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поощрения</a:t>
            </a:r>
            <a:r>
              <a:rPr sz="1200" b="1" spc="49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социальной</a:t>
            </a:r>
          </a:p>
          <a:p>
            <a:pPr marL="0" marR="0">
              <a:lnSpc>
                <a:spcPts val="1343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spc="-10" dirty="0">
                <a:solidFill>
                  <a:srgbClr val="002060"/>
                </a:solidFill>
                <a:latin typeface="SESDHC+Arial Bold"/>
                <a:cs typeface="SESDHC+Arial Bold"/>
              </a:rPr>
              <a:t>успешности</a:t>
            </a:r>
            <a:r>
              <a:rPr sz="1200" b="1" spc="42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и проявлений</a:t>
            </a:r>
            <a:r>
              <a:rPr sz="1200" b="1" spc="13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активной</a:t>
            </a:r>
          </a:p>
          <a:p>
            <a:pPr marL="0" marR="0">
              <a:lnSpc>
                <a:spcPts val="1340"/>
              </a:lnSpc>
              <a:spcBef>
                <a:spcPts val="194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жизненной позиции</a:t>
            </a:r>
            <a:r>
              <a:rPr sz="1200" b="1" spc="25" dirty="0">
                <a:solidFill>
                  <a:srgbClr val="00206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обучающихся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5661" y="5028396"/>
            <a:ext cx="1521618" cy="6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осуществляющей</a:t>
            </a:r>
          </a:p>
          <a:p>
            <a:pPr marL="0" marR="0">
              <a:lnSpc>
                <a:spcPts val="1340"/>
              </a:lnSpc>
              <a:spcBef>
                <a:spcPts val="245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образовательную</a:t>
            </a:r>
          </a:p>
          <a:p>
            <a:pPr marL="0" marR="0">
              <a:lnSpc>
                <a:spcPts val="1340"/>
              </a:lnSpc>
              <a:spcBef>
                <a:spcPts val="207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SESDHC+Arial Bold"/>
                <a:cs typeface="SESDHC+Arial Bold"/>
              </a:rPr>
              <a:t>деятельность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817997" y="5024270"/>
            <a:ext cx="3224151" cy="1109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образовательными</a:t>
            </a:r>
            <a:r>
              <a:rPr sz="1400" b="1" i="1" spc="-23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WTMFNS+Calibri Bold Italic"/>
                <a:cs typeface="WTMFNS+Calibri Bold Italic"/>
              </a:rPr>
              <a:t>потребностями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3.4.Система поощрения</a:t>
            </a:r>
            <a:r>
              <a:rPr sz="1400" b="1" i="1" spc="-32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социальной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успешности</a:t>
            </a:r>
            <a:r>
              <a:rPr sz="1400" b="1" i="1" spc="300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и</a:t>
            </a:r>
            <a:r>
              <a:rPr sz="1400" b="1" i="1" spc="30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проявления</a:t>
            </a:r>
            <a:r>
              <a:rPr sz="1400" b="1" i="1" spc="-3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активной</a:t>
            </a: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жизненной позиции</a:t>
            </a:r>
            <a:r>
              <a:rPr sz="1400" b="1" i="1" spc="-35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обучающихся</a:t>
            </a:r>
          </a:p>
          <a:p>
            <a:pPr marL="0" marR="0">
              <a:lnSpc>
                <a:spcPts val="168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3.5.Анализ воспитательного</a:t>
            </a:r>
            <a:r>
              <a:rPr sz="1400" b="1" i="1" spc="-48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 </a:t>
            </a:r>
            <a:r>
              <a:rPr sz="1400" b="1" i="1" dirty="0">
                <a:solidFill>
                  <a:srgbClr val="002060"/>
                </a:solidFill>
                <a:latin typeface="WTMFNS+Calibri Bold Italic"/>
                <a:cs typeface="WTMFNS+Calibri Bold Italic"/>
              </a:rPr>
              <a:t>процесса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865120" y="5770584"/>
            <a:ext cx="2844623" cy="796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Приказы</a:t>
            </a:r>
            <a:r>
              <a:rPr sz="1200" b="1" spc="351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Минпросвещения</a:t>
            </a:r>
            <a:r>
              <a:rPr sz="1200" b="1" spc="43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РФ</a:t>
            </a:r>
            <a:r>
              <a:rPr sz="1200" b="1" spc="346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spc="-25" dirty="0">
                <a:solidFill>
                  <a:srgbClr val="000000"/>
                </a:solidFill>
                <a:latin typeface="SESDHC+Arial Bold"/>
                <a:cs typeface="SESDHC+Arial Bold"/>
              </a:rPr>
              <a:t>от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31мая</a:t>
            </a:r>
            <a:r>
              <a:rPr sz="1200" b="1" spc="-10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spc="-19" dirty="0">
                <a:solidFill>
                  <a:srgbClr val="000000"/>
                </a:solidFill>
                <a:latin typeface="SESDHC+Arial Bold"/>
                <a:cs typeface="SESDHC+Arial Bold"/>
              </a:rPr>
              <a:t>2021г.</a:t>
            </a:r>
            <a:r>
              <a:rPr sz="1200" b="1" spc="-12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№286 и №287</a:t>
            </a:r>
          </a:p>
          <a:p>
            <a:pPr marL="0" marR="0">
              <a:lnSpc>
                <a:spcPts val="1340"/>
              </a:lnSpc>
              <a:spcBef>
                <a:spcPts val="19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Примерная</a:t>
            </a:r>
            <a:r>
              <a:rPr sz="1200" b="1" spc="11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программа</a:t>
            </a:r>
            <a:r>
              <a:rPr sz="1200" b="1" spc="367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воспитания</a:t>
            </a:r>
          </a:p>
          <a:p>
            <a:pPr marL="0" marR="0">
              <a:lnSpc>
                <a:spcPts val="1340"/>
              </a:lnSpc>
              <a:spcBef>
                <a:spcPts val="2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NISLMW+Arial"/>
                <a:cs typeface="NISLMW+Arial"/>
              </a:rPr>
              <a:t>(протокол</a:t>
            </a:r>
            <a:r>
              <a:rPr sz="1200" spc="-20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200" dirty="0">
                <a:solidFill>
                  <a:srgbClr val="000000"/>
                </a:solidFill>
                <a:latin typeface="NISLMW+Arial"/>
                <a:cs typeface="NISLMW+Arial"/>
              </a:rPr>
              <a:t>№3/22</a:t>
            </a:r>
            <a:r>
              <a:rPr sz="1200" spc="-20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200" spc="-19" dirty="0">
                <a:solidFill>
                  <a:srgbClr val="000000"/>
                </a:solidFill>
                <a:latin typeface="NISLMW+Arial"/>
                <a:cs typeface="NISLMW+Arial"/>
              </a:rPr>
              <a:t>от</a:t>
            </a:r>
            <a:r>
              <a:rPr sz="1200" spc="12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1200" dirty="0">
                <a:solidFill>
                  <a:srgbClr val="000000"/>
                </a:solidFill>
                <a:latin typeface="NISLMW+Arial"/>
                <a:cs typeface="NISLMW+Arial"/>
              </a:rPr>
              <a:t>23 июня </a:t>
            </a:r>
            <a:r>
              <a:rPr sz="1200" spc="-19" dirty="0">
                <a:solidFill>
                  <a:srgbClr val="000000"/>
                </a:solidFill>
                <a:latin typeface="NISLMW+Arial"/>
                <a:cs typeface="NISLMW+Arial"/>
              </a:rPr>
              <a:t>2022г.)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2049" y="5819352"/>
            <a:ext cx="169575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KMPPKP+Arial Bold"/>
                <a:cs typeface="KMPPKP+Arial Bold"/>
              </a:rPr>
              <a:t>304-</a:t>
            </a:r>
            <a:r>
              <a:rPr sz="1200" b="1" spc="-16" dirty="0">
                <a:solidFill>
                  <a:srgbClr val="000000"/>
                </a:solidFill>
                <a:latin typeface="SESDHC+Arial Bold"/>
                <a:cs typeface="SESDHC+Arial Bold"/>
              </a:rPr>
              <a:t>ФЗ</a:t>
            </a:r>
            <a:r>
              <a:rPr sz="1200" b="1" spc="11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spc="-25" dirty="0">
                <a:solidFill>
                  <a:srgbClr val="000000"/>
                </a:solidFill>
                <a:latin typeface="SESDHC+Arial Bold"/>
                <a:cs typeface="SESDHC+Arial Bold"/>
              </a:rPr>
              <a:t>от</a:t>
            </a:r>
            <a:r>
              <a:rPr sz="1200" b="1" spc="42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KMPPKP+Arial Bold"/>
                <a:cs typeface="KMPPKP+Arial Bold"/>
              </a:rPr>
              <a:t>31.07.2020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5661" y="6032712"/>
            <a:ext cx="2357482" cy="607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44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Примерная</a:t>
            </a:r>
          </a:p>
          <a:p>
            <a:pPr marL="0" marR="0">
              <a:lnSpc>
                <a:spcPts val="1340"/>
              </a:lnSpc>
              <a:spcBef>
                <a:spcPts val="245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воспитания</a:t>
            </a:r>
          </a:p>
          <a:p>
            <a:pPr marL="0" marR="0">
              <a:lnSpc>
                <a:spcPts val="1464"/>
              </a:lnSpc>
              <a:spcBef>
                <a:spcPts val="13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UIVAD+Calibri Bold"/>
                <a:cs typeface="UUIVAD+Calibri Bold"/>
              </a:rPr>
              <a:t>(</a:t>
            </a:r>
            <a:r>
              <a:rPr sz="1200" dirty="0">
                <a:solidFill>
                  <a:srgbClr val="000000"/>
                </a:solidFill>
                <a:latin typeface="LTPPNN+Calibri"/>
                <a:cs typeface="LTPPNN+Calibri"/>
              </a:rPr>
              <a:t>протокол</a:t>
            </a:r>
            <a:r>
              <a:rPr sz="1200" spc="832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LTPPNN+Calibri"/>
                <a:cs typeface="LTPPNN+Calibri"/>
              </a:rPr>
              <a:t>ФУМО</a:t>
            </a:r>
            <a:r>
              <a:rPr sz="1200" spc="825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LTPPNN+Calibri"/>
                <a:cs typeface="LTPPNN+Calibri"/>
              </a:rPr>
              <a:t>№</a:t>
            </a:r>
            <a:r>
              <a:rPr sz="1200" spc="803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HNSLBS+Calibri"/>
                <a:cs typeface="HNSLBS+Calibri"/>
              </a:rPr>
              <a:t>2/20</a:t>
            </a:r>
            <a:r>
              <a:rPr sz="1200" spc="820" dirty="0">
                <a:solidFill>
                  <a:srgbClr val="000000"/>
                </a:solidFill>
                <a:latin typeface="HNSLBS+Calibri"/>
                <a:cs typeface="HNSLBS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LTPPNN+Calibri"/>
                <a:cs typeface="LTPPNN+Calibri"/>
              </a:rPr>
              <a:t>от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10589" y="6032712"/>
            <a:ext cx="98219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SESDHC+Arial Bold"/>
                <a:cs typeface="SESDHC+Arial Bold"/>
              </a:rPr>
              <a:t>программа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817997" y="6345635"/>
            <a:ext cx="2963575" cy="357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SESDHC+Arial Bold"/>
                <a:cs typeface="SESDHC+Arial Bold"/>
              </a:rPr>
              <a:t>ФООП</a:t>
            </a:r>
            <a:r>
              <a:rPr sz="1100" b="1" spc="-60" dirty="0">
                <a:solidFill>
                  <a:srgbClr val="000000"/>
                </a:solidFill>
                <a:latin typeface="SESDHC+Arial Bold"/>
                <a:cs typeface="SESDHC+Arial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SESDHC+Arial Bold"/>
                <a:cs typeface="SESDHC+Arial Bold"/>
              </a:rPr>
              <a:t>(</a:t>
            </a:r>
            <a:r>
              <a:rPr sz="11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371 ФЗ</a:t>
            </a:r>
            <a:r>
              <a:rPr sz="1100" b="1" spc="231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от 4.09.2022г.)</a:t>
            </a:r>
          </a:p>
          <a:p>
            <a:pPr marL="0" marR="0">
              <a:lnSpc>
                <a:spcPts val="1098"/>
              </a:lnSpc>
              <a:spcBef>
                <a:spcPts val="7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LTPPNN+Calibri"/>
                <a:cs typeface="LTPPNN+Calibri"/>
              </a:rPr>
              <a:t>Приказы</a:t>
            </a:r>
            <a:r>
              <a:rPr sz="900" spc="-24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LTPPNN+Calibri"/>
                <a:cs typeface="LTPPNN+Calibri"/>
              </a:rPr>
              <a:t>№ 992,</a:t>
            </a:r>
            <a:r>
              <a:rPr sz="900" spc="-31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LTPPNN+Calibri"/>
                <a:cs typeface="LTPPNN+Calibri"/>
              </a:rPr>
              <a:t>993</a:t>
            </a:r>
            <a:r>
              <a:rPr sz="900" spc="-13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LTPPNN+Calibri"/>
                <a:cs typeface="LTPPNN+Calibri"/>
              </a:rPr>
              <a:t>от</a:t>
            </a:r>
            <a:r>
              <a:rPr sz="900" spc="-16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LTPPNN+Calibri"/>
                <a:cs typeface="LTPPNN+Calibri"/>
              </a:rPr>
              <a:t>16.112022</a:t>
            </a:r>
            <a:r>
              <a:rPr sz="900" spc="-46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LTPPNN+Calibri"/>
                <a:cs typeface="LTPPNN+Calibri"/>
              </a:rPr>
              <a:t>г; № 1014</a:t>
            </a:r>
            <a:r>
              <a:rPr sz="900" spc="-34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900" dirty="0">
                <a:solidFill>
                  <a:srgbClr val="000000"/>
                </a:solidFill>
                <a:latin typeface="LTPPNN+Calibri"/>
                <a:cs typeface="LTPPNN+Calibri"/>
              </a:rPr>
              <a:t>от23.11.2022г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5661" y="6612309"/>
            <a:ext cx="896907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HNSLBS+Calibri"/>
                <a:cs typeface="HNSLBS+Calibri"/>
              </a:rPr>
              <a:t>02.06.2020)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144000" cy="1025922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 err="1" smtClean="0">
                <a:solidFill>
                  <a:srgbClr val="800000"/>
                </a:solidFill>
                <a:latin typeface="PAAIKV+Calibri Bold"/>
                <a:cs typeface="PAAIKV+Calibri Bold"/>
              </a:rPr>
              <a:t>Какие</a:t>
            </a:r>
            <a:r>
              <a:rPr sz="2200" b="1" dirty="0" smtClean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4" dirty="0">
                <a:solidFill>
                  <a:srgbClr val="800000"/>
                </a:solidFill>
                <a:latin typeface="PAAIKV+Calibri Bold"/>
                <a:cs typeface="PAAIKV+Calibri Bold"/>
              </a:rPr>
              <a:t>разделы,</a:t>
            </a:r>
            <a:r>
              <a:rPr sz="2200" b="1" spc="39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пункты</a:t>
            </a:r>
            <a:r>
              <a:rPr sz="2200" b="1" spc="504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рабочей</a:t>
            </a:r>
            <a:r>
              <a:rPr sz="2200" b="1" spc="40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программы</a:t>
            </a:r>
            <a:r>
              <a:rPr sz="2200" b="1" spc="12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воспитания</a:t>
            </a:r>
            <a:r>
              <a:rPr sz="2200" b="1" spc="43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(РПВ)</a:t>
            </a:r>
            <a:r>
              <a:rPr sz="2200" b="1" spc="35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4" dirty="0">
                <a:solidFill>
                  <a:srgbClr val="800000"/>
                </a:solidFill>
                <a:latin typeface="PAAIKV+Calibri Bold"/>
                <a:cs typeface="PAAIKV+Calibri Bold"/>
              </a:rPr>
              <a:t>должны</a:t>
            </a:r>
          </a:p>
          <a:p>
            <a:pPr marL="7619" marR="0" algn="ctr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 err="1" smtClean="0">
                <a:solidFill>
                  <a:srgbClr val="800000"/>
                </a:solidFill>
                <a:latin typeface="PAAIKV+Calibri Bold"/>
                <a:cs typeface="PAAIKV+Calibri Bold"/>
              </a:rPr>
              <a:t>соответствовать</a:t>
            </a:r>
            <a:r>
              <a:rPr sz="2200" b="1" spc="61" dirty="0" smtClean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ФОП (федеральной</a:t>
            </a:r>
            <a:r>
              <a:rPr sz="2200" b="1" spc="60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рабочей</a:t>
            </a:r>
            <a:r>
              <a:rPr sz="2200" b="1" spc="40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программе</a:t>
            </a:r>
            <a:r>
              <a:rPr sz="2200" b="1" spc="27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воспитания),</a:t>
            </a:r>
            <a:r>
              <a:rPr sz="2200" b="1" spc="40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 smtClean="0">
                <a:solidFill>
                  <a:srgbClr val="800000"/>
                </a:solidFill>
                <a:latin typeface="PAAIKV+Calibri Bold"/>
                <a:cs typeface="PAAIKV+Calibri Bold"/>
              </a:rPr>
              <a:t>а</a:t>
            </a:r>
            <a:r>
              <a:rPr lang="ru-RU" sz="2200" b="1" dirty="0" smtClean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8" dirty="0" err="1" smtClean="0">
                <a:solidFill>
                  <a:srgbClr val="800000"/>
                </a:solidFill>
                <a:latin typeface="PAAIKV+Calibri Bold"/>
                <a:cs typeface="PAAIKV+Calibri Bold"/>
              </a:rPr>
              <a:t>что</a:t>
            </a:r>
            <a:r>
              <a:rPr sz="2200" b="1" spc="52" dirty="0" smtClean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spc="-17" dirty="0">
                <a:solidFill>
                  <a:srgbClr val="800000"/>
                </a:solidFill>
                <a:latin typeface="PAAIKV+Calibri Bold"/>
                <a:cs typeface="PAAIKV+Calibri Bold"/>
              </a:rPr>
              <a:t>может</a:t>
            </a:r>
            <a:r>
              <a:rPr sz="2200" b="1" spc="38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изменяться</a:t>
            </a:r>
            <a:r>
              <a:rPr sz="2200" b="1" spc="26" dirty="0">
                <a:solidFill>
                  <a:srgbClr val="800000"/>
                </a:solidFill>
                <a:latin typeface="PAAIKV+Calibri Bold"/>
                <a:cs typeface="PAAIKV+Calibri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PAAIKV+Calibri Bold"/>
                <a:cs typeface="PAAIKV+Calibri Bold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967" y="1591060"/>
            <a:ext cx="8688195" cy="3266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3200" spc="691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Структура</a:t>
            </a:r>
            <a:r>
              <a:rPr sz="2800" b="1" spc="1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РПВ </a:t>
            </a:r>
            <a:r>
              <a:rPr sz="2800" b="1" spc="-18" dirty="0">
                <a:solidFill>
                  <a:srgbClr val="000000"/>
                </a:solidFill>
                <a:latin typeface="PAAIKV+Calibri Bold"/>
                <a:cs typeface="PAAIKV+Calibri Bold"/>
              </a:rPr>
              <a:t>должна</a:t>
            </a:r>
            <a:r>
              <a:rPr sz="2800" b="1" spc="23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соответствовать</a:t>
            </a:r>
          </a:p>
          <a:p>
            <a:pPr marL="342899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федеральной</a:t>
            </a:r>
            <a:r>
              <a:rPr sz="2800" spc="-17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рабочей</a:t>
            </a:r>
            <a:r>
              <a:rPr sz="2800" spc="-23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программе</a:t>
            </a:r>
            <a:r>
              <a:rPr sz="2800" spc="726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воспитания,</a:t>
            </a:r>
          </a:p>
          <a:p>
            <a:pPr marL="342899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представленной в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ФОП</a:t>
            </a:r>
          </a:p>
          <a:p>
            <a:pPr marL="0" marR="0">
              <a:lnSpc>
                <a:spcPts val="3914"/>
              </a:lnSpc>
              <a:spcBef>
                <a:spcPts val="362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800" spc="691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800" b="1" spc="-17" dirty="0">
                <a:solidFill>
                  <a:srgbClr val="000000"/>
                </a:solidFill>
                <a:latin typeface="PAAIKV+Calibri Bold"/>
                <a:cs typeface="PAAIKV+Calibri Bold"/>
              </a:rPr>
              <a:t>Содержание</a:t>
            </a:r>
            <a:r>
              <a:rPr sz="2800" b="1" spc="20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РПВ </a:t>
            </a:r>
            <a:r>
              <a:rPr sz="2800" b="1" i="1" dirty="0">
                <a:solidFill>
                  <a:srgbClr val="FF0000"/>
                </a:solidFill>
                <a:latin typeface="WTMFNS+Calibri Bold Italic"/>
                <a:cs typeface="WTMFNS+Calibri Bold Italic"/>
              </a:rPr>
              <a:t>за</a:t>
            </a:r>
            <a:r>
              <a:rPr sz="2800" b="1" i="1" spc="-18" dirty="0">
                <a:solidFill>
                  <a:srgbClr val="FF0000"/>
                </a:solidFill>
                <a:latin typeface="WTMFNS+Calibri Bold Italic"/>
                <a:cs typeface="WTMFNS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WTMFNS+Calibri Bold Italic"/>
                <a:cs typeface="WTMFNS+Calibri Bold Italic"/>
              </a:rPr>
              <a:t>исключением</a:t>
            </a:r>
            <a:r>
              <a:rPr sz="2800" b="1" i="1" spc="-14" dirty="0">
                <a:solidFill>
                  <a:srgbClr val="FF0000"/>
                </a:solidFill>
                <a:latin typeface="WTMFNS+Calibri Bold Italic"/>
                <a:cs typeface="WTMFNS+Calibri Bold Italic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WTMFNS+Calibri Bold Italic"/>
                <a:cs typeface="WTMFNS+Calibri Bold Italic"/>
              </a:rPr>
              <a:t>целевого</a:t>
            </a:r>
          </a:p>
          <a:p>
            <a:pPr marL="342899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FF0000"/>
                </a:solidFill>
                <a:latin typeface="WTMFNS+Calibri Bold Italic"/>
                <a:cs typeface="WTMFNS+Calibri Bold Italic"/>
              </a:rPr>
              <a:t>раздела</a:t>
            </a:r>
            <a:r>
              <a:rPr sz="2800" b="1" i="1" dirty="0">
                <a:solidFill>
                  <a:srgbClr val="000000"/>
                </a:solidFill>
                <a:latin typeface="SACKWS+Calibri Bold Italic"/>
                <a:cs typeface="SACKWS+Calibri Bold Italic"/>
              </a:rPr>
              <a:t>,</a:t>
            </a:r>
            <a:r>
              <a:rPr sz="2800" b="1" i="1" spc="-12" dirty="0">
                <a:solidFill>
                  <a:srgbClr val="000000"/>
                </a:solidFill>
                <a:latin typeface="SACKWS+Calibri Bold Italic"/>
                <a:cs typeface="SACKWS+Calibri Bold Italic"/>
              </a:rPr>
              <a:t> </a:t>
            </a:r>
            <a:r>
              <a:rPr sz="2800" b="1" spc="-22" dirty="0">
                <a:solidFill>
                  <a:srgbClr val="000000"/>
                </a:solidFill>
                <a:latin typeface="PAAIKV+Calibri Bold"/>
                <a:cs typeface="PAAIKV+Calibri Bold"/>
              </a:rPr>
              <a:t>может</a:t>
            </a:r>
            <a:r>
              <a:rPr sz="2800" b="1" spc="2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b="1" dirty="0">
                <a:solidFill>
                  <a:srgbClr val="000000"/>
                </a:solidFill>
                <a:latin typeface="PAAIKV+Calibri Bold"/>
                <a:cs typeface="PAAIKV+Calibri Bold"/>
              </a:rPr>
              <a:t>изменяться </a:t>
            </a:r>
            <a:r>
              <a:rPr sz="2800" b="1" spc="-715" dirty="0">
                <a:solidFill>
                  <a:srgbClr val="000000"/>
                </a:solidFill>
                <a:latin typeface="PAAIKV+Calibri Bold"/>
                <a:cs typeface="PAAIKV+Calibri Bold"/>
              </a:rPr>
              <a:t> </a:t>
            </a: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в соответствии</a:t>
            </a:r>
            <a:r>
              <a:rPr sz="2800" spc="-47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с</a:t>
            </a:r>
          </a:p>
          <a:p>
            <a:pPr marL="342899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особенностями</a:t>
            </a:r>
            <a:r>
              <a:rPr sz="2800" spc="-46" dirty="0">
                <a:solidFill>
                  <a:srgbClr val="000000"/>
                </a:solidFill>
                <a:latin typeface="LTPPNN+Calibri"/>
                <a:cs typeface="LTPPNN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общеобразовательной</a:t>
            </a:r>
          </a:p>
          <a:p>
            <a:pPr marL="342899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LTPPNN+Calibri"/>
                <a:cs typeface="LTPPNN+Calibri"/>
              </a:rPr>
              <a:t>организации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536" y="5157192"/>
            <a:ext cx="8568952" cy="8463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 smtClean="0">
                <a:solidFill>
                  <a:srgbClr val="FF3300"/>
                </a:solidFill>
                <a:latin typeface="+mj-lt"/>
                <a:cs typeface="PAAIKV+Calibri Bold"/>
              </a:rPr>
              <a:t>ВАЖНО!!!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+mj-lt"/>
                <a:cs typeface="PAAIKV+Calibri Bold"/>
              </a:rPr>
              <a:t>В</a:t>
            </a:r>
            <a:r>
              <a:rPr sz="2000" b="1" spc="10" dirty="0" smtClean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PAAIKV+Calibri Bold"/>
              </a:rPr>
              <a:t>целевой</a:t>
            </a:r>
            <a:r>
              <a:rPr sz="2000" b="1" spc="-33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PAAIKV+Calibri Bold"/>
              </a:rPr>
              <a:t>раздел РПВ</a:t>
            </a:r>
            <a:r>
              <a:rPr sz="2000" b="1" spc="25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sz="2000" b="1" spc="-19" dirty="0">
                <a:solidFill>
                  <a:srgbClr val="000000"/>
                </a:solidFill>
                <a:latin typeface="+mj-lt"/>
                <a:cs typeface="PAAIKV+Calibri Bold"/>
              </a:rPr>
              <a:t>школы</a:t>
            </a:r>
            <a:r>
              <a:rPr sz="2000" b="1" spc="44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+mj-lt"/>
                <a:cs typeface="PAAIKV+Calibri Bold"/>
              </a:rPr>
              <a:t>переносится</a:t>
            </a:r>
            <a:r>
              <a:rPr sz="2000" b="1" spc="39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без изменений</a:t>
            </a:r>
            <a:r>
              <a:rPr sz="2000" b="1" i="1" spc="413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 err="1">
                <a:solidFill>
                  <a:srgbClr val="800000"/>
                </a:solidFill>
                <a:latin typeface="+mj-lt"/>
                <a:cs typeface="WTMFNS+Calibri Bold Italic"/>
              </a:rPr>
              <a:t>текст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 err="1" smtClean="0">
                <a:solidFill>
                  <a:srgbClr val="800000"/>
                </a:solidFill>
                <a:latin typeface="+mj-lt"/>
                <a:cs typeface="WTMFNS+Calibri Bold Italic"/>
              </a:rPr>
              <a:t>целевых</a:t>
            </a:r>
            <a:r>
              <a:rPr lang="ru-RU" sz="2000" b="1" i="1" dirty="0" smtClean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 err="1" smtClean="0">
                <a:solidFill>
                  <a:srgbClr val="800000"/>
                </a:solidFill>
                <a:latin typeface="+mj-lt"/>
                <a:cs typeface="WTMFNS+Calibri Bold Italic"/>
              </a:rPr>
              <a:t>ориентиров</a:t>
            </a:r>
            <a:r>
              <a:rPr sz="2000" b="1" i="1" spc="427" dirty="0" smtClean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из ФОП </a:t>
            </a:r>
            <a:r>
              <a:rPr sz="2000" b="1" i="1" dirty="0">
                <a:solidFill>
                  <a:srgbClr val="000000"/>
                </a:solidFill>
                <a:latin typeface="+mj-lt"/>
                <a:cs typeface="WTMFNS+Calibri Bold Italic"/>
              </a:rPr>
              <a:t>соответствующего уровня образования</a:t>
            </a:r>
            <a:r>
              <a:rPr sz="2000" b="1" i="1" spc="26" dirty="0">
                <a:solidFill>
                  <a:srgbClr val="000000"/>
                </a:solidFill>
                <a:latin typeface="+mj-lt"/>
                <a:cs typeface="WTMFNS+Calibri Bold Italic"/>
              </a:rPr>
              <a:t> </a:t>
            </a:r>
            <a:r>
              <a:rPr sz="2000" b="1" i="1" spc="19" dirty="0">
                <a:solidFill>
                  <a:srgbClr val="000000"/>
                </a:solidFill>
                <a:latin typeface="+mj-lt"/>
                <a:cs typeface="WTMFNS+Calibri Bold Italic"/>
              </a:rPr>
              <a:t>(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НОО,ООО,СОО</a:t>
            </a:r>
            <a:r>
              <a:rPr sz="1800" b="1" i="1" dirty="0">
                <a:solidFill>
                  <a:srgbClr val="000000"/>
                </a:solidFill>
                <a:latin typeface="SACKWS+Calibri Bold Italic"/>
                <a:cs typeface="SACKWS+Calibri Bold Italic"/>
              </a:rPr>
              <a:t>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07504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252520" cy="30777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+mj-lt"/>
                <a:cs typeface="LTPPNN+Calibri"/>
              </a:rPr>
              <a:t>ОБРАЩАЕМ</a:t>
            </a:r>
            <a:r>
              <a:rPr lang="ru-RU" sz="2000" b="1" spc="-19" dirty="0" smtClean="0">
                <a:solidFill>
                  <a:srgbClr val="800000"/>
                </a:solidFill>
                <a:latin typeface="+mj-lt"/>
                <a:cs typeface="LTPPNN+Calibri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+mj-lt"/>
                <a:cs typeface="LTPPNN+Calibri"/>
              </a:rPr>
              <a:t>ВНИМАНИЕ НА</a:t>
            </a:r>
            <a:r>
              <a:rPr lang="ru-RU" sz="2000" b="1" spc="10" dirty="0" smtClean="0">
                <a:solidFill>
                  <a:srgbClr val="800000"/>
                </a:solidFill>
                <a:latin typeface="+mj-lt"/>
                <a:cs typeface="LTPPNN+Calibri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+mj-lt"/>
                <a:cs typeface="LTPPNN+Calibri"/>
              </a:rPr>
              <a:t>ИЗМЕНЕНИЕ ФОРМУЛИРОВОК</a:t>
            </a:r>
            <a:r>
              <a:rPr lang="ru-RU" sz="2000" b="1" spc="-42" dirty="0" smtClean="0">
                <a:solidFill>
                  <a:srgbClr val="800000"/>
                </a:solidFill>
                <a:latin typeface="+mj-lt"/>
                <a:cs typeface="LTPPNN+Calibri"/>
              </a:rPr>
              <a:t> </a:t>
            </a:r>
            <a:r>
              <a:rPr lang="ru-RU" sz="2000" b="1" spc="-14" dirty="0" smtClean="0">
                <a:solidFill>
                  <a:srgbClr val="800000"/>
                </a:solidFill>
                <a:latin typeface="+mj-lt"/>
                <a:cs typeface="LTPPNN+Calibri"/>
              </a:rPr>
              <a:t>ЦЕЛЕЙ</a:t>
            </a:r>
            <a:r>
              <a:rPr lang="ru-RU" sz="2000" b="1" spc="36" dirty="0" smtClean="0">
                <a:solidFill>
                  <a:srgbClr val="800000"/>
                </a:solidFill>
                <a:latin typeface="+mj-lt"/>
                <a:cs typeface="LTPPNN+Calibri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+mj-lt"/>
                <a:cs typeface="LTPPNN+Calibri"/>
              </a:rPr>
              <a:t>И</a:t>
            </a:r>
            <a:r>
              <a:rPr lang="ru-RU" sz="2000" b="1" spc="-10" dirty="0" smtClean="0">
                <a:solidFill>
                  <a:srgbClr val="800000"/>
                </a:solidFill>
                <a:latin typeface="+mj-lt"/>
                <a:cs typeface="LTPPNN+Calibri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+mj-lt"/>
                <a:cs typeface="LTPPNN+Calibri"/>
              </a:rPr>
              <a:t>ЗАДАЧ</a:t>
            </a:r>
            <a:endParaRPr lang="ru-RU" sz="2000" b="1" dirty="0">
              <a:solidFill>
                <a:srgbClr val="800000"/>
              </a:solidFill>
              <a:latin typeface="+mj-lt"/>
              <a:cs typeface="LTPPNN+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708" y="470500"/>
            <a:ext cx="8108764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spc="-16" dirty="0">
                <a:solidFill>
                  <a:srgbClr val="800000"/>
                </a:solidFill>
                <a:latin typeface="+mj-lt"/>
                <a:cs typeface="WTMFNS+Calibri Bold Italic"/>
              </a:rPr>
              <a:t>Цель</a:t>
            </a:r>
            <a:r>
              <a:rPr sz="2000" b="1" i="1" spc="27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воспитания</a:t>
            </a:r>
            <a:r>
              <a:rPr sz="2000" b="1" i="1" spc="28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обучающихся</a:t>
            </a:r>
            <a:r>
              <a:rPr sz="2000" b="1" i="1" spc="33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в образовательной</a:t>
            </a:r>
            <a:r>
              <a:rPr sz="2000" b="1" i="1" spc="47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организации</a:t>
            </a:r>
            <a:r>
              <a:rPr sz="2000" b="1" i="1" dirty="0">
                <a:solidFill>
                  <a:srgbClr val="000000"/>
                </a:solidFill>
                <a:latin typeface="+mj-lt"/>
                <a:cs typeface="SACKWS+Calibri Bold Italic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4508" y="759576"/>
            <a:ext cx="8781590" cy="2475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1900" spc="1507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развитие</a:t>
            </a:r>
            <a:r>
              <a:rPr b="1" i="1" spc="37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личности</a:t>
            </a:r>
            <a:r>
              <a:rPr b="1" dirty="0">
                <a:solidFill>
                  <a:srgbClr val="000000"/>
                </a:solidFill>
                <a:latin typeface="+mj-lt"/>
                <a:cs typeface="HNSLBS+Calibri"/>
              </a:rPr>
              <a:t>,</a:t>
            </a:r>
            <a:r>
              <a:rPr b="1" spc="20" dirty="0">
                <a:solidFill>
                  <a:srgbClr val="000000"/>
                </a:solidFill>
                <a:latin typeface="+mj-lt"/>
                <a:cs typeface="HNSLBS+Calibri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создание</a:t>
            </a:r>
            <a:r>
              <a:rPr b="1" spc="3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условий</a:t>
            </a:r>
            <a:r>
              <a:rPr b="1" spc="45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для</a:t>
            </a:r>
            <a:r>
              <a:rPr b="1" spc="1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самоопределения</a:t>
            </a:r>
            <a:r>
              <a:rPr b="1" i="1" spc="47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и</a:t>
            </a:r>
            <a:r>
              <a:rPr b="1" i="1" spc="-12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социализации</a:t>
            </a:r>
          </a:p>
          <a:p>
            <a:pPr marL="342900" marR="0">
              <a:lnSpc>
                <a:spcPts val="182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на основе</a:t>
            </a:r>
            <a:r>
              <a:rPr b="1" spc="2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spc="-12" dirty="0">
                <a:solidFill>
                  <a:srgbClr val="000000"/>
                </a:solidFill>
                <a:latin typeface="+mj-lt"/>
                <a:cs typeface="PAAIKV+Calibri Bold"/>
              </a:rPr>
              <a:t>социоку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льтурных,</a:t>
            </a:r>
            <a:r>
              <a:rPr b="1" spc="3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духовно</a:t>
            </a:r>
            <a:r>
              <a:rPr b="1" dirty="0">
                <a:solidFill>
                  <a:srgbClr val="000000"/>
                </a:solidFill>
                <a:latin typeface="+mj-lt"/>
                <a:cs typeface="UUIVAD+Calibri Bold"/>
              </a:rPr>
              <a:t>-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нравственных</a:t>
            </a:r>
            <a:r>
              <a:rPr b="1" spc="50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ценностей</a:t>
            </a:r>
            <a:r>
              <a:rPr b="1" spc="15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 принятых</a:t>
            </a:r>
            <a:r>
              <a:rPr b="1" spc="29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в</a:t>
            </a:r>
          </a:p>
          <a:p>
            <a:pPr marL="342900" marR="0">
              <a:lnSpc>
                <a:spcPts val="1823"/>
              </a:lnSpc>
              <a:spcBef>
                <a:spcPts val="5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российском</a:t>
            </a:r>
            <a:r>
              <a:rPr b="1" spc="5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обществе</a:t>
            </a:r>
            <a:r>
              <a:rPr b="1" spc="439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правил</a:t>
            </a:r>
            <a:r>
              <a:rPr b="1" spc="1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 норм</a:t>
            </a:r>
            <a:r>
              <a:rPr b="1" spc="437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поведения</a:t>
            </a:r>
            <a:r>
              <a:rPr b="1" spc="18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в</a:t>
            </a:r>
            <a:r>
              <a:rPr b="1" spc="-1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интересах</a:t>
            </a:r>
            <a:r>
              <a:rPr b="1" spc="30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человека,</a:t>
            </a:r>
          </a:p>
          <a:p>
            <a:pPr marL="3429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семьи, общества и государства;</a:t>
            </a:r>
          </a:p>
          <a:p>
            <a:pPr marL="0" marR="0">
              <a:lnSpc>
                <a:spcPts val="228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NISLMW+Arial"/>
              </a:rPr>
              <a:t>•</a:t>
            </a:r>
            <a:r>
              <a:rPr b="1" spc="1507" dirty="0">
                <a:solidFill>
                  <a:srgbClr val="000000"/>
                </a:solidFill>
                <a:latin typeface="+mj-lt"/>
                <a:cs typeface="NISLMW+Arial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формирование</a:t>
            </a:r>
            <a:r>
              <a:rPr b="1" spc="45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у</a:t>
            </a:r>
            <a:r>
              <a:rPr b="1" spc="-10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обучающихся</a:t>
            </a:r>
            <a:r>
              <a:rPr b="1" spc="33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чувства патриотизма,</a:t>
            </a:r>
            <a:r>
              <a:rPr b="1" spc="32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гражданственности,</a:t>
            </a:r>
          </a:p>
          <a:p>
            <a:pPr marL="3429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уважения</a:t>
            </a:r>
            <a:r>
              <a:rPr b="1" spc="33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к</a:t>
            </a:r>
            <a:r>
              <a:rPr b="1" spc="-1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памяти защитников</a:t>
            </a:r>
            <a:r>
              <a:rPr b="1" spc="2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Отечества и </a:t>
            </a:r>
            <a:r>
              <a:rPr b="1" spc="-11" dirty="0">
                <a:solidFill>
                  <a:srgbClr val="000000"/>
                </a:solidFill>
                <a:latin typeface="+mj-lt"/>
                <a:cs typeface="PAAIKV+Calibri Bold"/>
              </a:rPr>
              <a:t>подвигам</a:t>
            </a:r>
            <a:r>
              <a:rPr b="1" spc="2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spc="-29" dirty="0">
                <a:solidFill>
                  <a:srgbClr val="000000"/>
                </a:solidFill>
                <a:latin typeface="+mj-lt"/>
                <a:cs typeface="PAAIKV+Calibri Bold"/>
              </a:rPr>
              <a:t>Героев</a:t>
            </a:r>
            <a:r>
              <a:rPr b="1" spc="49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Отечества,</a:t>
            </a:r>
          </a:p>
          <a:p>
            <a:pPr marL="342900" marR="0">
              <a:lnSpc>
                <a:spcPts val="1826"/>
              </a:lnSpc>
              <a:spcBef>
                <a:spcPts val="0"/>
              </a:spcBef>
              <a:spcAft>
                <a:spcPts val="0"/>
              </a:spcAft>
            </a:pPr>
            <a:r>
              <a:rPr b="1" spc="-10" dirty="0">
                <a:solidFill>
                  <a:srgbClr val="000000"/>
                </a:solidFill>
                <a:latin typeface="+mj-lt"/>
                <a:cs typeface="PAAIKV+Calibri Bold"/>
              </a:rPr>
              <a:t>закону</a:t>
            </a:r>
            <a:r>
              <a:rPr b="1" spc="30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</a:t>
            </a:r>
            <a:r>
              <a:rPr b="1" spc="-12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правопорядку,</a:t>
            </a:r>
            <a:r>
              <a:rPr b="1" spc="33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человеку</a:t>
            </a:r>
            <a:r>
              <a:rPr b="1" spc="33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spc="-23" dirty="0">
                <a:solidFill>
                  <a:srgbClr val="000000"/>
                </a:solidFill>
                <a:latin typeface="+mj-lt"/>
                <a:cs typeface="PAAIKV+Calibri Bold"/>
              </a:rPr>
              <a:t>труда</a:t>
            </a:r>
            <a:r>
              <a:rPr b="1" spc="1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 старшему </a:t>
            </a:r>
            <a:r>
              <a:rPr b="1" spc="-10" dirty="0">
                <a:solidFill>
                  <a:srgbClr val="000000"/>
                </a:solidFill>
                <a:latin typeface="+mj-lt"/>
                <a:cs typeface="PAAIKV+Calibri Bold"/>
              </a:rPr>
              <a:t>поколению,</a:t>
            </a:r>
            <a:r>
              <a:rPr b="1" spc="4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взаимного</a:t>
            </a:r>
          </a:p>
          <a:p>
            <a:pPr marL="342900" marR="0">
              <a:lnSpc>
                <a:spcPts val="1823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уважения,</a:t>
            </a:r>
            <a:r>
              <a:rPr b="1" spc="2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бережного</a:t>
            </a:r>
            <a:r>
              <a:rPr b="1" spc="28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отношения</a:t>
            </a:r>
            <a:r>
              <a:rPr b="1" spc="27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к </a:t>
            </a:r>
            <a:r>
              <a:rPr b="1" spc="-16" dirty="0">
                <a:solidFill>
                  <a:srgbClr val="000000"/>
                </a:solidFill>
                <a:latin typeface="+mj-lt"/>
                <a:cs typeface="PAAIKV+Calibri Bold"/>
              </a:rPr>
              <a:t>культурному</a:t>
            </a:r>
            <a:r>
              <a:rPr b="1" spc="13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наследию</a:t>
            </a:r>
            <a:r>
              <a:rPr b="1" spc="1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 традициям</a:t>
            </a:r>
          </a:p>
          <a:p>
            <a:pPr marL="342900" marR="0">
              <a:lnSpc>
                <a:spcPts val="1823"/>
              </a:lnSpc>
              <a:spcBef>
                <a:spcPts val="5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многонационального</a:t>
            </a:r>
            <a:r>
              <a:rPr b="1" spc="39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spc="-11" dirty="0">
                <a:solidFill>
                  <a:srgbClr val="000000"/>
                </a:solidFill>
                <a:latin typeface="+mj-lt"/>
                <a:cs typeface="PAAIKV+Calibri Bold"/>
              </a:rPr>
              <a:t>народа</a:t>
            </a:r>
            <a:r>
              <a:rPr b="1" spc="22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Российской</a:t>
            </a:r>
            <a:r>
              <a:rPr b="1" spc="5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Федерации,</a:t>
            </a:r>
            <a:r>
              <a:rPr b="1" spc="2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spc="-12" dirty="0">
                <a:solidFill>
                  <a:srgbClr val="000000"/>
                </a:solidFill>
                <a:latin typeface="+mj-lt"/>
                <a:cs typeface="PAAIKV+Calibri Bold"/>
              </a:rPr>
              <a:t>природе</a:t>
            </a:r>
            <a:r>
              <a:rPr b="1" spc="25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 окружающей</a:t>
            </a:r>
          </a:p>
          <a:p>
            <a:pPr marL="342900" marR="0">
              <a:lnSpc>
                <a:spcPts val="1824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среде.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520" y="3577986"/>
            <a:ext cx="8892480" cy="3052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9748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Задачи</a:t>
            </a:r>
            <a:r>
              <a:rPr sz="2000" b="1" i="1" spc="11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воспитания</a:t>
            </a:r>
            <a:r>
              <a:rPr sz="2000" b="1" i="1" spc="15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обучающихся</a:t>
            </a:r>
            <a:r>
              <a:rPr sz="2000" b="1" i="1" spc="17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в образовательной</a:t>
            </a:r>
            <a:r>
              <a:rPr sz="2000" b="1" i="1" spc="16" dirty="0">
                <a:solidFill>
                  <a:srgbClr val="800000"/>
                </a:solidFill>
                <a:latin typeface="+mj-lt"/>
                <a:cs typeface="WTMFNS+Calibri Bold Italic"/>
              </a:rPr>
              <a:t> 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WTMFNS+Calibri Bold Italic"/>
              </a:rPr>
              <a:t>организации</a:t>
            </a:r>
            <a:r>
              <a:rPr sz="2000" b="1" i="1" dirty="0">
                <a:solidFill>
                  <a:srgbClr val="800000"/>
                </a:solidFill>
                <a:latin typeface="+mj-lt"/>
                <a:cs typeface="SACKWS+Calibri Bold Italic"/>
              </a:rPr>
              <a:t>:</a:t>
            </a:r>
          </a:p>
          <a:p>
            <a:pPr marL="0" marR="0" algn="just">
              <a:spcAft>
                <a:spcPts val="0"/>
              </a:spcAft>
              <a:buFont typeface="Wingdings" pitchFamily="2" charset="2"/>
              <a:buChar char="ü"/>
            </a:pPr>
            <a:r>
              <a:rPr b="1" i="1" dirty="0" err="1" smtClean="0">
                <a:solidFill>
                  <a:srgbClr val="00B050"/>
                </a:solidFill>
                <a:latin typeface="+mj-lt"/>
                <a:cs typeface="PAAIKV+Calibri Bold"/>
              </a:rPr>
              <a:t>усвоение</a:t>
            </a:r>
            <a:r>
              <a:rPr b="1" i="1" spc="1272" dirty="0" smtClean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обучающимися</a:t>
            </a:r>
            <a:r>
              <a:rPr b="1" i="1" spc="1272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знаний</a:t>
            </a:r>
            <a:r>
              <a:rPr b="1" i="1" spc="1284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норм</a:t>
            </a:r>
            <a:r>
              <a:rPr b="1" dirty="0">
                <a:solidFill>
                  <a:srgbClr val="000000"/>
                </a:solidFill>
                <a:latin typeface="+mj-lt"/>
                <a:cs typeface="UUIVAD+Calibri Bold"/>
              </a:rPr>
              <a:t>,</a:t>
            </a:r>
            <a:r>
              <a:rPr b="1" spc="1277" dirty="0">
                <a:solidFill>
                  <a:srgbClr val="000000"/>
                </a:solidFill>
                <a:latin typeface="+mj-lt"/>
                <a:cs typeface="UUIVAD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духовно</a:t>
            </a:r>
            <a:r>
              <a:rPr b="1" dirty="0">
                <a:solidFill>
                  <a:srgbClr val="000000"/>
                </a:solidFill>
                <a:latin typeface="+mj-lt"/>
                <a:cs typeface="UUIVAD+Calibri Bold"/>
              </a:rPr>
              <a:t>-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нравственных</a:t>
            </a:r>
            <a:r>
              <a:rPr b="1" spc="1283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ценностей,</a:t>
            </a:r>
          </a:p>
          <a:p>
            <a:pPr marL="269748" marR="0" algn="just"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традиций,</a:t>
            </a:r>
            <a:r>
              <a:rPr b="1" spc="81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spc="-14" dirty="0">
                <a:solidFill>
                  <a:srgbClr val="000000"/>
                </a:solidFill>
                <a:latin typeface="+mj-lt"/>
                <a:cs typeface="PAAIKV+Calibri Bold"/>
              </a:rPr>
              <a:t>которые</a:t>
            </a:r>
            <a:r>
              <a:rPr b="1" spc="83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выработало</a:t>
            </a:r>
            <a:r>
              <a:rPr b="1" spc="818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российское</a:t>
            </a:r>
            <a:r>
              <a:rPr b="1" spc="81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общество</a:t>
            </a:r>
            <a:r>
              <a:rPr b="1" spc="818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(социально</a:t>
            </a:r>
            <a:r>
              <a:rPr b="1" spc="81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значимых</a:t>
            </a:r>
          </a:p>
          <a:p>
            <a:pPr marL="269748" marR="0" algn="just"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знаний)</a:t>
            </a:r>
            <a:r>
              <a:rPr b="1" dirty="0">
                <a:solidFill>
                  <a:srgbClr val="000000"/>
                </a:solidFill>
                <a:latin typeface="+mj-lt"/>
                <a:cs typeface="UUIVAD+Calibri Bold"/>
              </a:rPr>
              <a:t>;</a:t>
            </a:r>
          </a:p>
          <a:p>
            <a:pPr marL="0" marR="0" algn="just">
              <a:spcAft>
                <a:spcPts val="0"/>
              </a:spcAft>
              <a:buFont typeface="Wingdings" pitchFamily="2" charset="2"/>
              <a:buChar char="ü"/>
            </a:pPr>
            <a:r>
              <a:rPr b="1" i="1" dirty="0" err="1" smtClean="0">
                <a:solidFill>
                  <a:srgbClr val="00B050"/>
                </a:solidFill>
                <a:latin typeface="+mj-lt"/>
                <a:cs typeface="PAAIKV+Calibri Bold"/>
              </a:rPr>
              <a:t>формирование</a:t>
            </a:r>
            <a:r>
              <a:rPr b="1" i="1" spc="433" dirty="0" smtClean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и</a:t>
            </a:r>
            <a:r>
              <a:rPr b="1" i="1" spc="427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развитие</a:t>
            </a:r>
            <a:r>
              <a:rPr b="1" i="1" spc="419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личностных</a:t>
            </a:r>
            <a:r>
              <a:rPr b="1" i="1" spc="441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отношений</a:t>
            </a:r>
            <a:r>
              <a:rPr b="1" i="1" spc="432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spc="-398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к</a:t>
            </a:r>
            <a:r>
              <a:rPr b="1" spc="43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этим</a:t>
            </a:r>
            <a:r>
              <a:rPr b="1" spc="442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нормам,</a:t>
            </a:r>
            <a:r>
              <a:rPr b="1" spc="440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+mj-lt"/>
                <a:cs typeface="PAAIKV+Calibri Bold"/>
              </a:rPr>
              <a:t>ценностям,традициям</a:t>
            </a:r>
            <a:r>
              <a:rPr b="1" dirty="0" smtClean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(их</a:t>
            </a:r>
            <a:r>
              <a:rPr b="1" spc="-1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освоение,</a:t>
            </a:r>
            <a:r>
              <a:rPr b="1" spc="-41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принятие)</a:t>
            </a:r>
            <a:r>
              <a:rPr b="1" dirty="0">
                <a:solidFill>
                  <a:srgbClr val="000000"/>
                </a:solidFill>
                <a:latin typeface="+mj-lt"/>
                <a:cs typeface="UUIVAD+Calibri Bold"/>
              </a:rPr>
              <a:t>;</a:t>
            </a:r>
          </a:p>
          <a:p>
            <a:pPr marL="0" marR="0" algn="just">
              <a:spcAft>
                <a:spcPts val="0"/>
              </a:spcAft>
              <a:buFont typeface="Wingdings" pitchFamily="2" charset="2"/>
              <a:buChar char="ü"/>
            </a:pPr>
            <a:r>
              <a:rPr b="1" i="1" dirty="0" err="1" smtClean="0">
                <a:solidFill>
                  <a:srgbClr val="00B050"/>
                </a:solidFill>
                <a:latin typeface="+mj-lt"/>
                <a:cs typeface="PAAIKV+Calibri Bold"/>
              </a:rPr>
              <a:t>приобретение</a:t>
            </a:r>
            <a:r>
              <a:rPr b="1" i="1" spc="1683" dirty="0" smtClean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соответствующего</a:t>
            </a:r>
            <a:r>
              <a:rPr b="1" i="1" spc="1683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этим</a:t>
            </a:r>
            <a:r>
              <a:rPr b="1" i="1" spc="1661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нормам,</a:t>
            </a:r>
            <a:r>
              <a:rPr b="1" i="1" spc="1677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ценностям,</a:t>
            </a:r>
            <a:r>
              <a:rPr b="1" i="1" spc="1685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 err="1" smtClean="0">
                <a:solidFill>
                  <a:srgbClr val="00B050"/>
                </a:solidFill>
                <a:latin typeface="+mj-lt"/>
                <a:cs typeface="PAAIKV+Calibri Bold"/>
              </a:rPr>
              <a:t>традициям</a:t>
            </a:r>
            <a:r>
              <a:rPr b="1" i="1" spc="-11" dirty="0" err="1" smtClean="0">
                <a:solidFill>
                  <a:srgbClr val="00B050"/>
                </a:solidFill>
                <a:latin typeface="+mj-lt"/>
                <a:cs typeface="PAAIKV+Calibri Bold"/>
              </a:rPr>
              <a:t>социокультурного</a:t>
            </a:r>
            <a:r>
              <a:rPr b="1" i="1" spc="574" dirty="0" smtClean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опыта</a:t>
            </a:r>
            <a:r>
              <a:rPr b="1" i="1" spc="551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поведения</a:t>
            </a:r>
            <a:r>
              <a:rPr b="1" u="sng" dirty="0">
                <a:solidFill>
                  <a:srgbClr val="000000"/>
                </a:solidFill>
                <a:latin typeface="+mj-lt"/>
                <a:cs typeface="PAAIKV+Calibri Bold"/>
              </a:rPr>
              <a:t>,</a:t>
            </a:r>
            <a:r>
              <a:rPr b="1" spc="567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общения,</a:t>
            </a:r>
            <a:r>
              <a:rPr b="1" spc="568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межличностных</a:t>
            </a:r>
            <a:r>
              <a:rPr b="1" spc="565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и</a:t>
            </a:r>
            <a:r>
              <a:rPr b="1" spc="559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+mj-lt"/>
                <a:cs typeface="PAAIKV+Calibri Bold"/>
              </a:rPr>
              <a:t>социальныхотношений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,</a:t>
            </a:r>
            <a:r>
              <a:rPr b="1" spc="-12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применения</a:t>
            </a:r>
            <a:r>
              <a:rPr b="1" spc="-26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полученных</a:t>
            </a:r>
            <a:r>
              <a:rPr b="1" spc="12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знаний</a:t>
            </a:r>
            <a:r>
              <a:rPr b="1" dirty="0">
                <a:solidFill>
                  <a:srgbClr val="000000"/>
                </a:solidFill>
                <a:latin typeface="+mj-lt"/>
                <a:cs typeface="UUIVAD+Calibri Bold"/>
              </a:rPr>
              <a:t>;</a:t>
            </a:r>
          </a:p>
          <a:p>
            <a:pPr marL="0" marR="0" algn="just">
              <a:spcAft>
                <a:spcPts val="0"/>
              </a:spcAft>
              <a:buFont typeface="Wingdings" pitchFamily="2" charset="2"/>
              <a:buChar char="ü"/>
            </a:pPr>
            <a:r>
              <a:rPr b="1" i="1" dirty="0" err="1" smtClean="0">
                <a:solidFill>
                  <a:srgbClr val="00B050"/>
                </a:solidFill>
                <a:latin typeface="+mj-lt"/>
                <a:cs typeface="PAAIKV+Calibri Bold"/>
              </a:rPr>
              <a:t>достижение</a:t>
            </a:r>
            <a:r>
              <a:rPr b="1" i="1" spc="156" dirty="0" smtClean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личностных</a:t>
            </a:r>
            <a:r>
              <a:rPr b="1" i="1" spc="152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spc="-16" dirty="0">
                <a:solidFill>
                  <a:srgbClr val="00B050"/>
                </a:solidFill>
                <a:latin typeface="+mj-lt"/>
                <a:cs typeface="PAAIKV+Calibri Bold"/>
              </a:rPr>
              <a:t>результатов</a:t>
            </a:r>
            <a:r>
              <a:rPr b="1" i="1" spc="168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освоения</a:t>
            </a:r>
            <a:r>
              <a:rPr b="1" i="1" spc="152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>
                <a:solidFill>
                  <a:srgbClr val="00B050"/>
                </a:solidFill>
                <a:latin typeface="+mj-lt"/>
                <a:cs typeface="PAAIKV+Calibri Bold"/>
              </a:rPr>
              <a:t>общеобразовательных</a:t>
            </a:r>
            <a:r>
              <a:rPr b="1" i="1" spc="164" dirty="0">
                <a:solidFill>
                  <a:srgbClr val="00B050"/>
                </a:solidFill>
                <a:latin typeface="+mj-lt"/>
                <a:cs typeface="PAAIKV+Calibri Bold"/>
              </a:rPr>
              <a:t> </a:t>
            </a:r>
            <a:r>
              <a:rPr b="1" i="1" dirty="0" err="1">
                <a:solidFill>
                  <a:srgbClr val="00B050"/>
                </a:solidFill>
                <a:latin typeface="+mj-lt"/>
                <a:cs typeface="PAAIKV+Calibri Bold"/>
              </a:rPr>
              <a:t>программ</a:t>
            </a:r>
            <a:r>
              <a:rPr b="1" spc="145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+mj-lt"/>
                <a:cs typeface="PAAIKV+Calibri Bold"/>
              </a:rPr>
              <a:t>всоответствии</a:t>
            </a:r>
            <a:r>
              <a:rPr b="1" spc="-33" dirty="0" smtClean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с </a:t>
            </a:r>
            <a:r>
              <a:rPr b="1" spc="-14" dirty="0">
                <a:solidFill>
                  <a:srgbClr val="000000"/>
                </a:solidFill>
                <a:latin typeface="+mj-lt"/>
                <a:cs typeface="PAAIKV+Calibri Bold"/>
              </a:rPr>
              <a:t>ФГОС</a:t>
            </a:r>
            <a:r>
              <a:rPr b="1" spc="414" dirty="0">
                <a:solidFill>
                  <a:srgbClr val="000000"/>
                </a:solidFill>
                <a:latin typeface="+mj-lt"/>
                <a:cs typeface="PAAIKV+Calibri Bold"/>
              </a:rPr>
              <a:t> </a:t>
            </a:r>
            <a:r>
              <a:rPr b="1" dirty="0">
                <a:solidFill>
                  <a:srgbClr val="000000"/>
                </a:solidFill>
                <a:latin typeface="+mj-lt"/>
                <a:cs typeface="PAAIKV+Calibri Bold"/>
              </a:rPr>
              <a:t>НОО СОО,ООО</a:t>
            </a:r>
            <a:r>
              <a:rPr dirty="0">
                <a:solidFill>
                  <a:srgbClr val="000000"/>
                </a:solidFill>
                <a:latin typeface="+mj-lt"/>
                <a:cs typeface="HNSLBS+Calibri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870" y="173992"/>
            <a:ext cx="7075915" cy="68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800000"/>
                </a:solidFill>
                <a:latin typeface="SESDHC+Arial Bold"/>
                <a:cs typeface="SESDHC+Arial Bold"/>
              </a:rPr>
              <a:t>Новый</a:t>
            </a:r>
            <a:r>
              <a:rPr sz="2200" b="1" spc="20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200" b="1" spc="-10" dirty="0">
                <a:solidFill>
                  <a:srgbClr val="800000"/>
                </a:solidFill>
                <a:latin typeface="SESDHC+Arial Bold"/>
                <a:cs typeface="SESDHC+Arial Bold"/>
              </a:rPr>
              <a:t>ФГОС</a:t>
            </a:r>
            <a:r>
              <a:rPr sz="2200" b="1" spc="11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SESDHC+Arial Bold"/>
                <a:cs typeface="SESDHC+Arial Bold"/>
              </a:rPr>
              <a:t>определяет</a:t>
            </a:r>
            <a:r>
              <a:rPr sz="2200" b="1" spc="45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SESDHC+Arial Bold"/>
                <a:cs typeface="SESDHC+Arial Bold"/>
              </a:rPr>
              <a:t>основные направления</a:t>
            </a:r>
          </a:p>
          <a:p>
            <a:pPr marL="1280134" marR="0">
              <a:lnSpc>
                <a:spcPts val="2453"/>
              </a:lnSpc>
              <a:spcBef>
                <a:spcPts val="136"/>
              </a:spcBef>
              <a:spcAft>
                <a:spcPts val="0"/>
              </a:spcAft>
            </a:pPr>
            <a:r>
              <a:rPr sz="2200" b="1" dirty="0">
                <a:solidFill>
                  <a:srgbClr val="800000"/>
                </a:solidFill>
                <a:latin typeface="SESDHC+Arial Bold"/>
                <a:cs typeface="SESDHC+Arial Bold"/>
              </a:rPr>
              <a:t>воспитательной</a:t>
            </a:r>
            <a:r>
              <a:rPr sz="2200" b="1" spc="76" dirty="0">
                <a:solidFill>
                  <a:srgbClr val="800000"/>
                </a:solidFill>
                <a:latin typeface="SESDHC+Arial Bold"/>
                <a:cs typeface="SESDHC+Arial Bold"/>
              </a:rPr>
              <a:t> </a:t>
            </a:r>
            <a:r>
              <a:rPr sz="2200" b="1" dirty="0">
                <a:solidFill>
                  <a:srgbClr val="800000"/>
                </a:solidFill>
                <a:latin typeface="SESDHC+Arial Bold"/>
                <a:cs typeface="SESDHC+Arial Bold"/>
              </a:rPr>
              <a:t>деятельности.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765" y="1180086"/>
            <a:ext cx="8444278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FF"/>
                </a:solidFill>
                <a:latin typeface="NISLMW+Arial"/>
                <a:cs typeface="NISLMW+Arial"/>
              </a:rPr>
              <a:t>Они включены</a:t>
            </a:r>
            <a:r>
              <a:rPr sz="2200" b="1" spc="654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NISLMW+Arial"/>
                <a:cs typeface="NISLMW+Arial"/>
              </a:rPr>
              <a:t>в </a:t>
            </a:r>
            <a:r>
              <a:rPr sz="2200" b="1" spc="-21" dirty="0">
                <a:solidFill>
                  <a:srgbClr val="0000FF"/>
                </a:solidFill>
                <a:latin typeface="NISLMW+Arial"/>
                <a:cs typeface="NISLMW+Arial"/>
              </a:rPr>
              <a:t>целевой</a:t>
            </a:r>
            <a:r>
              <a:rPr sz="2200" b="1" spc="41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b="1" spc="-29" dirty="0">
                <a:solidFill>
                  <a:srgbClr val="0000FF"/>
                </a:solidFill>
                <a:latin typeface="NISLMW+Arial"/>
                <a:cs typeface="NISLMW+Arial"/>
              </a:rPr>
              <a:t>раздел</a:t>
            </a:r>
            <a:r>
              <a:rPr sz="2200" b="1" spc="40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NISLMW+Arial"/>
                <a:cs typeface="NISLMW+Arial"/>
              </a:rPr>
              <a:t>новой</a:t>
            </a:r>
            <a:r>
              <a:rPr sz="2200" b="1" spc="18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b="1" dirty="0">
                <a:solidFill>
                  <a:srgbClr val="0000FF"/>
                </a:solidFill>
                <a:latin typeface="NISLMW+Arial"/>
                <a:cs typeface="NISLMW+Arial"/>
              </a:rPr>
              <a:t>программы воспитания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4352" y="1981688"/>
            <a:ext cx="5042937" cy="1959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NISLMW+Arial"/>
                <a:cs typeface="NISLMW+Arial"/>
              </a:rPr>
              <a:t>Гражданское</a:t>
            </a:r>
            <a:r>
              <a:rPr sz="2200" spc="23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воспитание</a:t>
            </a:r>
          </a:p>
          <a:p>
            <a:pPr marL="0" marR="0">
              <a:lnSpc>
                <a:spcPts val="2453"/>
              </a:lnSpc>
              <a:spcBef>
                <a:spcPts val="66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Патриотическое</a:t>
            </a:r>
            <a:r>
              <a:rPr sz="2200" spc="32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воспитание</a:t>
            </a:r>
          </a:p>
          <a:p>
            <a:pPr marL="0" marR="0">
              <a:lnSpc>
                <a:spcPts val="2453"/>
              </a:lnSpc>
              <a:spcBef>
                <a:spcPts val="71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Духовно</a:t>
            </a:r>
            <a:r>
              <a:rPr sz="2200" dirty="0">
                <a:solidFill>
                  <a:srgbClr val="000000"/>
                </a:solidFill>
                <a:latin typeface="EMEVEL+Arial"/>
                <a:cs typeface="EMEVEL+Arial"/>
              </a:rPr>
              <a:t>-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нравственное</a:t>
            </a:r>
            <a:r>
              <a:rPr sz="2200" spc="6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воспитание</a:t>
            </a:r>
          </a:p>
          <a:p>
            <a:pPr marL="0" marR="0">
              <a:lnSpc>
                <a:spcPts val="2456"/>
              </a:lnSpc>
              <a:spcBef>
                <a:spcPts val="715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Эстетическое</a:t>
            </a:r>
            <a:r>
              <a:rPr sz="2200" spc="32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воспитание</a:t>
            </a:r>
          </a:p>
          <a:p>
            <a:pPr marL="0" marR="0">
              <a:lnSpc>
                <a:spcPts val="2453"/>
              </a:lnSpc>
              <a:spcBef>
                <a:spcPts val="66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Физическое</a:t>
            </a:r>
            <a:r>
              <a:rPr sz="2200" spc="37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воспитание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4352" y="3994025"/>
            <a:ext cx="3277848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spc="-37" dirty="0">
                <a:solidFill>
                  <a:srgbClr val="000000"/>
                </a:solidFill>
                <a:latin typeface="NISLMW+Arial"/>
                <a:cs typeface="NISLMW+Arial"/>
              </a:rPr>
              <a:t>Трудовое</a:t>
            </a:r>
            <a:r>
              <a:rPr sz="2200" spc="62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воспитание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4352" y="4396340"/>
            <a:ext cx="4252673" cy="752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Экологическое</a:t>
            </a:r>
            <a:r>
              <a:rPr sz="2200" spc="24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воспитание</a:t>
            </a:r>
          </a:p>
          <a:p>
            <a:pPr marL="0" marR="0">
              <a:lnSpc>
                <a:spcPts val="2453"/>
              </a:lnSpc>
              <a:spcBef>
                <a:spcPts val="66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•</a:t>
            </a:r>
            <a:r>
              <a:rPr sz="2200" spc="1319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Ценности</a:t>
            </a:r>
            <a:r>
              <a:rPr sz="2200" spc="11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NISLMW+Arial"/>
                <a:cs typeface="NISLMW+Arial"/>
              </a:rPr>
              <a:t>научного</a:t>
            </a:r>
            <a:r>
              <a:rPr sz="2200" spc="25" dirty="0">
                <a:solidFill>
                  <a:srgbClr val="000000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00"/>
                </a:solidFill>
                <a:latin typeface="NISLMW+Arial"/>
                <a:cs typeface="NISLMW+Arial"/>
              </a:rPr>
              <a:t>познания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9970" y="5474718"/>
            <a:ext cx="7956007" cy="809923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4" dirty="0">
                <a:solidFill>
                  <a:srgbClr val="0000FF"/>
                </a:solidFill>
                <a:latin typeface="NISLMW+Arial"/>
                <a:cs typeface="NISLMW+Arial"/>
              </a:rPr>
              <a:t>Целевые</a:t>
            </a:r>
            <a:r>
              <a:rPr sz="2200" spc="40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FF"/>
                </a:solidFill>
                <a:latin typeface="NISLMW+Arial"/>
                <a:cs typeface="NISLMW+Arial"/>
              </a:rPr>
              <a:t>ориентиры</a:t>
            </a:r>
            <a:r>
              <a:rPr sz="2200" spc="14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spc="-40" dirty="0">
                <a:solidFill>
                  <a:srgbClr val="0000FF"/>
                </a:solidFill>
                <a:latin typeface="NISLMW+Arial"/>
                <a:cs typeface="NISLMW+Arial"/>
              </a:rPr>
              <a:t>результатов</a:t>
            </a:r>
            <a:r>
              <a:rPr sz="2200" spc="85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FF"/>
                </a:solidFill>
                <a:latin typeface="NISLMW+Arial"/>
                <a:cs typeface="NISLMW+Arial"/>
              </a:rPr>
              <a:t>воспитания</a:t>
            </a:r>
            <a:r>
              <a:rPr sz="2200" spc="14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spc="-12" dirty="0">
                <a:solidFill>
                  <a:srgbClr val="0000FF"/>
                </a:solidFill>
                <a:latin typeface="NISLMW+Arial"/>
                <a:cs typeface="NISLMW+Arial"/>
              </a:rPr>
              <a:t>представлены</a:t>
            </a:r>
          </a:p>
          <a:p>
            <a:pPr marL="2065375" marR="0">
              <a:lnSpc>
                <a:spcPts val="2453"/>
              </a:lnSpc>
              <a:spcBef>
                <a:spcPts val="1120"/>
              </a:spcBef>
              <a:spcAft>
                <a:spcPts val="0"/>
              </a:spcAft>
            </a:pPr>
            <a:r>
              <a:rPr sz="2200" dirty="0">
                <a:solidFill>
                  <a:srgbClr val="0000FF"/>
                </a:solidFill>
                <a:latin typeface="NISLMW+Arial"/>
                <a:cs typeface="NISLMW+Arial"/>
              </a:rPr>
              <a:t>по направлениям</a:t>
            </a:r>
            <a:r>
              <a:rPr sz="2200" spc="21" dirty="0">
                <a:solidFill>
                  <a:srgbClr val="0000FF"/>
                </a:solidFill>
                <a:latin typeface="NISLMW+Arial"/>
                <a:cs typeface="NISLMW+Arial"/>
              </a:rPr>
              <a:t> </a:t>
            </a:r>
            <a:r>
              <a:rPr sz="2200" dirty="0">
                <a:solidFill>
                  <a:srgbClr val="0000FF"/>
                </a:solidFill>
                <a:latin typeface="NISLMW+Arial"/>
                <a:cs typeface="NISLMW+Arial"/>
              </a:rPr>
              <a:t>воспитания</a:t>
            </a:r>
            <a:r>
              <a:rPr sz="2200" dirty="0">
                <a:solidFill>
                  <a:srgbClr val="002060"/>
                </a:solidFill>
                <a:latin typeface="NISLMW+Arial"/>
                <a:cs typeface="NISLMW+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1460</Words>
  <Application>Microsoft Office PowerPoint</Application>
  <PresentationFormat>Экран (4:3)</PresentationFormat>
  <Paragraphs>257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Arial</vt:lpstr>
      <vt:lpstr>Calibri</vt:lpstr>
      <vt:lpstr>Arial Black</vt:lpstr>
      <vt:lpstr>PAAIKV+Calibri Bold</vt:lpstr>
      <vt:lpstr>BWDWRO+Times New Roman Italic</vt:lpstr>
      <vt:lpstr>UUIVAD+Calibri Bold</vt:lpstr>
      <vt:lpstr>SESDHC+Arial Bold</vt:lpstr>
      <vt:lpstr>EMEVEL+Arial</vt:lpstr>
      <vt:lpstr>NISLMW+Arial</vt:lpstr>
      <vt:lpstr>LTPPNN+Calibri</vt:lpstr>
      <vt:lpstr>HNSLBS+Calibri</vt:lpstr>
      <vt:lpstr>WTMFNS+Calibri Bold Italic</vt:lpstr>
      <vt:lpstr>KMPPKP+Arial Bold</vt:lpstr>
      <vt:lpstr>SACKWS+Calibri Bold Italic</vt:lpstr>
      <vt:lpstr>Wingdings</vt:lpstr>
      <vt:lpstr>SchoolBookSanPin</vt:lpstr>
      <vt:lpstr>Times New Roman</vt:lpstr>
      <vt:lpstr>Theme Office</vt:lpstr>
      <vt:lpstr>НОВЫМИ ЭФФЕКТАМИ ДЛЯ РИСУНКОВ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uchenik</cp:lastModifiedBy>
  <cp:revision>33</cp:revision>
  <dcterms:modified xsi:type="dcterms:W3CDTF">2023-09-07T05:18:41Z</dcterms:modified>
</cp:coreProperties>
</file>