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317" r:id="rId3"/>
    <p:sldId id="257" r:id="rId4"/>
    <p:sldId id="299" r:id="rId5"/>
    <p:sldId id="303" r:id="rId6"/>
    <p:sldId id="301" r:id="rId7"/>
    <p:sldId id="320" r:id="rId8"/>
    <p:sldId id="302" r:id="rId9"/>
    <p:sldId id="304" r:id="rId10"/>
    <p:sldId id="316" r:id="rId11"/>
    <p:sldId id="306" r:id="rId12"/>
    <p:sldId id="307" r:id="rId13"/>
    <p:sldId id="308" r:id="rId14"/>
    <p:sldId id="309" r:id="rId15"/>
    <p:sldId id="305" r:id="rId16"/>
    <p:sldId id="311" r:id="rId17"/>
    <p:sldId id="321" r:id="rId18"/>
    <p:sldId id="322" r:id="rId19"/>
    <p:sldId id="323" r:id="rId20"/>
    <p:sldId id="278" r:id="rId21"/>
  </p:sldIdLst>
  <p:sldSz cx="9144000" cy="5143500" type="screen16x9"/>
  <p:notesSz cx="6858000" cy="9144000"/>
  <p:embeddedFontLst>
    <p:embeddedFont>
      <p:font typeface="Bookman Old Style" pitchFamily="18" charset="0"/>
      <p:regular r:id="rId23"/>
      <p:bold r:id="rId24"/>
      <p:italic r:id="rId25"/>
      <p:boldItalic r:id="rId26"/>
    </p:embeddedFont>
    <p:embeddedFont>
      <p:font typeface="Pangolin" charset="-52"/>
      <p:regular r:id="rId27"/>
    </p:embeddedFont>
    <p:embeddedFont>
      <p:font typeface="Inconsolata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Monotype Corsiva" pitchFamily="66" charset="0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AA38EE3-2EBD-48BE-93E8-EE15F7679B22}">
  <a:tblStyle styleId="{0AA38EE3-2EBD-48BE-93E8-EE15F7679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2E05F9-37DB-4D9C-BDE0-ABFEE54BA8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554742" cy="2886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b="1" dirty="0" smtClean="0">
                <a:latin typeface="Bookman Old Style" pitchFamily="18" charset="0"/>
              </a:rPr>
              <a:t> РАЗРАБОТКА ИНДИВИДУАЛЬНОГО ОБРАЗОВАТЕЛЬНОГО МАРШРУТА </a:t>
            </a:r>
            <a:br>
              <a:rPr lang="ru-RU" sz="1800" b="1" dirty="0" smtClean="0">
                <a:latin typeface="Bookman Old Style" pitchFamily="18" charset="0"/>
              </a:rPr>
            </a:br>
            <a:r>
              <a:rPr lang="ru-RU" sz="1800" b="1" dirty="0" smtClean="0">
                <a:latin typeface="Bookman Old Style" pitchFamily="18" charset="0"/>
              </a:rPr>
              <a:t>ПЕДАГОГА</a:t>
            </a:r>
            <a:endParaRPr sz="1800" b="1" dirty="0">
              <a:latin typeface="Bookman Old Style" pitchFamily="18" charset="0"/>
            </a:endParaRPr>
          </a:p>
        </p:txBody>
      </p:sp>
      <p:pic>
        <p:nvPicPr>
          <p:cNvPr id="4" name="Рисунок 3" descr="Sticker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68" y="0"/>
            <a:ext cx="2088232" cy="1856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96970">
            <a:off x="7263997" y="691853"/>
            <a:ext cx="1521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МБУ «Методический </a:t>
            </a:r>
          </a:p>
          <a:p>
            <a:pPr algn="ctr"/>
            <a:r>
              <a:rPr lang="ru-RU" sz="1000" b="1" dirty="0" smtClean="0"/>
              <a:t>центр»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1000" b="1" dirty="0" smtClean="0"/>
              <a:t>06.02.2023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7012" t="31661" r="28659" b="47605"/>
          <a:stretch>
            <a:fillRect/>
          </a:stretch>
        </p:blipFill>
        <p:spPr bwMode="auto">
          <a:xfrm>
            <a:off x="827584" y="771550"/>
            <a:ext cx="71287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2427734"/>
            <a:ext cx="1285875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>Формулирование профессиональных дефицитов (столбец 1) </a:t>
            </a:r>
            <a:endParaRPr lang="ru-RU" sz="1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31590"/>
            <a:ext cx="5721849" cy="3042600"/>
          </a:xfrm>
        </p:spPr>
        <p:txBody>
          <a:bodyPr/>
          <a:lstStyle/>
          <a:p>
            <a:pPr marL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Не умею (не владею умениями): </a:t>
            </a:r>
          </a:p>
          <a:p>
            <a:pPr marL="0">
              <a:buNone/>
            </a:pPr>
            <a:r>
              <a:rPr lang="ru-RU" sz="1200" dirty="0" smtClean="0"/>
              <a:t>Реализовывать (что?) …. (чему? у кого?) </a:t>
            </a:r>
          </a:p>
          <a:p>
            <a:pPr marL="0">
              <a:buNone/>
            </a:pPr>
            <a:r>
              <a:rPr lang="ru-RU" sz="1200" dirty="0" smtClean="0"/>
              <a:t>Обеспечить успех/результативность… в (чём-либо?)… (у кого?). Организовывать…(что-либо?). </a:t>
            </a:r>
          </a:p>
          <a:p>
            <a:pPr marL="0">
              <a:buNone/>
            </a:pPr>
            <a:r>
              <a:rPr lang="ru-RU" sz="1200" dirty="0" smtClean="0"/>
              <a:t>Планировать…, оценивать…, создавать…, использовать… (что? у кого?) и др. </a:t>
            </a:r>
          </a:p>
          <a:p>
            <a:pPr marL="0">
              <a:buNone/>
            </a:pPr>
            <a:endParaRPr lang="ru-RU" sz="1200" dirty="0" smtClean="0"/>
          </a:p>
          <a:p>
            <a:pPr marL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Испытываю затруднения: </a:t>
            </a:r>
          </a:p>
          <a:p>
            <a:pPr marL="0">
              <a:buNone/>
            </a:pPr>
            <a:r>
              <a:rPr lang="ru-RU" sz="1200" dirty="0" smtClean="0"/>
              <a:t>В овладении методами и приёмами/ технологиями/ способами/ формированием/навыком/умением…. (чего?) в (чём? или где?)…. </a:t>
            </a:r>
          </a:p>
          <a:p>
            <a:pPr marL="0">
              <a:buNone/>
            </a:pPr>
            <a:r>
              <a:rPr lang="ru-RU" sz="1200" dirty="0" smtClean="0"/>
              <a:t>В (чем?) мотивации к (чему?)… (у кого?)…. и др. </a:t>
            </a:r>
          </a:p>
          <a:p>
            <a:pPr marL="0">
              <a:buNone/>
            </a:pPr>
            <a:endParaRPr lang="ru-RU" sz="1200" dirty="0" smtClean="0"/>
          </a:p>
          <a:p>
            <a:pPr marL="0"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Не знаю: </a:t>
            </a:r>
          </a:p>
          <a:p>
            <a:pPr marL="0">
              <a:buNone/>
            </a:pPr>
            <a:r>
              <a:rPr lang="ru-RU" sz="1200" dirty="0" smtClean="0"/>
              <a:t>Особенностей развития (чего?) в полном объёме у …(кого?) </a:t>
            </a:r>
          </a:p>
          <a:p>
            <a:pPr marL="0">
              <a:buNone/>
            </a:pPr>
            <a:r>
              <a:rPr lang="ru-RU" sz="1200" dirty="0" smtClean="0"/>
              <a:t>Практические способы (чего? в чём? у кого? где?). </a:t>
            </a:r>
          </a:p>
          <a:p>
            <a:pPr marL="0">
              <a:buNone/>
            </a:pPr>
            <a:r>
              <a:rPr lang="ru-RU" sz="1200" dirty="0" smtClean="0"/>
              <a:t>Условия для реализации (чего? в чём? у кого? где?) …. </a:t>
            </a:r>
          </a:p>
          <a:p>
            <a:pPr marL="0">
              <a:buNone/>
            </a:pPr>
            <a:r>
              <a:rPr lang="ru-RU" sz="1200" dirty="0" smtClean="0"/>
              <a:t>Нормативные основания работы с (чем? кем? и т.д.) … и </a:t>
            </a:r>
            <a:r>
              <a:rPr lang="ru-RU" sz="1200" dirty="0" err="1" smtClean="0"/>
              <a:t>др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7" name="Рисунок 6" descr="Vnedrenie-1s-upravlenie-torgovle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55526"/>
            <a:ext cx="2016224" cy="15121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2283718"/>
            <a:ext cx="1285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16200000">
            <a:off x="4701164" y="2874634"/>
            <a:ext cx="360040" cy="76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Постановка задачи на предстоящий период (столбец 1) 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31590"/>
            <a:ext cx="6264696" cy="3042600"/>
          </a:xfrm>
        </p:spPr>
        <p:txBody>
          <a:bodyPr/>
          <a:lstStyle/>
          <a:p>
            <a:pPr marL="0">
              <a:buFont typeface="Pangolin" charset="-52"/>
              <a:buChar char="‒"/>
            </a:pPr>
            <a:r>
              <a:rPr lang="ru-RU" sz="1200" dirty="0" smtClean="0"/>
              <a:t>Потребность в разработке и реализации программы… (какой?) для … (кого?, чего?). </a:t>
            </a:r>
          </a:p>
          <a:p>
            <a:pPr marL="0">
              <a:buFont typeface="Pangolin" charset="-52"/>
              <a:buChar char="‒"/>
            </a:pPr>
            <a:r>
              <a:rPr lang="ru-RU" sz="1200" dirty="0" smtClean="0"/>
              <a:t>Повышение/обеспечение качества/уровня образовательных результатов … (кого?) за счет использования… (приемов/способов/методов/методики/технологии)…. </a:t>
            </a:r>
          </a:p>
          <a:p>
            <a:pPr marL="0">
              <a:buFont typeface="Pangolin" charset="-52"/>
              <a:buChar char="‒"/>
            </a:pPr>
            <a:r>
              <a:rPr lang="ru-RU" sz="1200" dirty="0" smtClean="0"/>
              <a:t>Создание условий для достижения … (каких?) результатов … (кого?) в учебной/</a:t>
            </a:r>
            <a:r>
              <a:rPr lang="ru-RU" sz="1200" dirty="0" err="1" smtClean="0"/>
              <a:t>внеучебной</a:t>
            </a:r>
            <a:r>
              <a:rPr lang="ru-RU" sz="1200" dirty="0" smtClean="0"/>
              <a:t> деятельности. </a:t>
            </a:r>
          </a:p>
          <a:p>
            <a:pPr marL="0">
              <a:buFont typeface="Pangolin" charset="-52"/>
              <a:buChar char="‒"/>
            </a:pPr>
            <a:r>
              <a:rPr lang="ru-RU" sz="1200" dirty="0" smtClean="0"/>
              <a:t>Изменение характера/специфики образовательного процесса … (где?) за счет применения… (приемов/способов/ методов/методики/технологии)…. </a:t>
            </a:r>
          </a:p>
          <a:p>
            <a:pPr marL="0">
              <a:buFont typeface="Pangolin" charset="-52"/>
              <a:buChar char="‒"/>
            </a:pPr>
            <a:r>
              <a:rPr lang="ru-RU" sz="1200" dirty="0" smtClean="0"/>
              <a:t>Изменение характера отношений … (где?, между кем?) за счет применения… (чего?)…. </a:t>
            </a:r>
          </a:p>
          <a:p>
            <a:pPr marL="0">
              <a:buFont typeface="Pangolin" charset="-52"/>
              <a:buChar char="‒"/>
            </a:pPr>
            <a:r>
              <a:rPr lang="ru-RU" sz="1200" dirty="0" smtClean="0"/>
              <a:t>Изменение способа оценивания образовательных результатов … (кого?) посредством реализации…. </a:t>
            </a:r>
          </a:p>
          <a:p>
            <a:pPr marL="0">
              <a:buFont typeface="Pangolin" charset="-52"/>
              <a:buChar char="‒"/>
            </a:pPr>
            <a:r>
              <a:rPr lang="ru-RU" sz="1200" dirty="0" smtClean="0"/>
              <a:t>Необходимость формирования … (какой?) грамотности в соответствии с требованиями… (какими?)…. </a:t>
            </a:r>
          </a:p>
          <a:p>
            <a:pPr marL="0">
              <a:buFont typeface="Pangolin" charset="-52"/>
              <a:buChar char="‒"/>
            </a:pPr>
            <a:r>
              <a:rPr lang="ru-RU" sz="1200" dirty="0" smtClean="0"/>
              <a:t>Выявление основных/системных/базовых/типичных затруднений … (кого?) для осуществления … (чего?). </a:t>
            </a:r>
          </a:p>
          <a:p>
            <a:pPr marL="0">
              <a:buFont typeface="Pangolin" charset="-52"/>
              <a:buChar char="‒"/>
            </a:pPr>
            <a:r>
              <a:rPr lang="ru-RU" sz="1200" dirty="0" smtClean="0"/>
              <a:t>Внедрение/распространение … (чего?, какой новации/инновации) для … (чего?, с какой целью?)….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7" name="Рисунок 6" descr="EduTechClub_EduTech_magazine_35_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555526"/>
            <a:ext cx="1656184" cy="15833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283718"/>
            <a:ext cx="1285875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низ 8"/>
          <p:cNvSpPr/>
          <p:nvPr/>
        </p:nvSpPr>
        <p:spPr>
          <a:xfrm rot="16200000">
            <a:off x="6429356" y="2946642"/>
            <a:ext cx="360040" cy="762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Конструктор образовательных задач и форм предъявления результатов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7" name="Рисунок 6" descr="EduTechClub_EduTech_magazine_35_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555526"/>
            <a:ext cx="1656184" cy="15833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131590"/>
            <a:ext cx="3096344" cy="342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3851920" y="1491630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915566"/>
            <a:ext cx="1133475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2211710"/>
            <a:ext cx="986408" cy="2373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право 11"/>
          <p:cNvSpPr/>
          <p:nvPr/>
        </p:nvSpPr>
        <p:spPr>
          <a:xfrm>
            <a:off x="5004048" y="3435846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Конструктор образовательных задач и форм предъявления результатов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3456384" cy="2952328"/>
          </a:xfrm>
        </p:spPr>
        <p:txBody>
          <a:bodyPr/>
          <a:lstStyle/>
          <a:p>
            <a:pPr marL="0" algn="just">
              <a:buFont typeface="Pangolin" charset="-52"/>
              <a:buChar char="‒"/>
            </a:pPr>
            <a:r>
              <a:rPr lang="ru-RU" sz="1200" b="1" dirty="0" smtClean="0"/>
              <a:t> Для заполнения 3 столбца </a:t>
            </a:r>
            <a:r>
              <a:rPr lang="ru-RU" sz="1200" dirty="0" smtClean="0"/>
              <a:t>Формата ИОМ  педагог подбирает для каждой образовательной задачи необходимый набор ресурсов из Ресурсной карты.</a:t>
            </a:r>
          </a:p>
          <a:p>
            <a:pPr marL="0" algn="just">
              <a:buFont typeface="Pangolin" charset="-52"/>
              <a:buChar char="‒"/>
            </a:pPr>
            <a:r>
              <a:rPr lang="ru-RU" sz="1200" dirty="0" smtClean="0"/>
              <a:t>Ресурсы включают в себя различные форматы освоения содержания и типы взаимодействия.</a:t>
            </a:r>
          </a:p>
          <a:p>
            <a:pPr marL="0" algn="just">
              <a:buFont typeface="Pangolin" charset="-52"/>
              <a:buChar char="‒"/>
            </a:pPr>
            <a:r>
              <a:rPr lang="ru-RU" sz="1200" b="1" dirty="0" smtClean="0"/>
              <a:t> Педагог указывает в столбце 3 </a:t>
            </a:r>
            <a:r>
              <a:rPr lang="ru-RU" sz="1200" dirty="0" smtClean="0"/>
              <a:t>конкретные курсы, </a:t>
            </a:r>
            <a:r>
              <a:rPr lang="ru-RU" sz="1200" dirty="0" err="1" smtClean="0"/>
              <a:t>вебинары</a:t>
            </a:r>
            <a:r>
              <a:rPr lang="ru-RU" sz="1200" dirty="0" smtClean="0"/>
              <a:t>, источники, мероприятия, активности, практические пробы и др. </a:t>
            </a:r>
          </a:p>
          <a:p>
            <a:pPr marL="0" algn="just">
              <a:buFont typeface="Pangolin" charset="-52"/>
              <a:buChar char="‒"/>
            </a:pPr>
            <a:r>
              <a:rPr lang="ru-RU" sz="1200" dirty="0" smtClean="0"/>
              <a:t>Проверяет, является ли этот набор достаточным для решения поставленной задачи и соответствует ли формату предъявления результата.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7" name="Рисунок 6" descr="EduTechClub_EduTech_magazine_35_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555526"/>
            <a:ext cx="1656184" cy="158331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3163" b="1943"/>
          <a:stretch>
            <a:fillRect/>
          </a:stretch>
        </p:blipFill>
        <p:spPr bwMode="auto">
          <a:xfrm>
            <a:off x="5148064" y="1491630"/>
            <a:ext cx="1512168" cy="270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4427984" y="2571750"/>
            <a:ext cx="5463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3518"/>
            <a:ext cx="5626200" cy="497360"/>
          </a:xfrm>
        </p:spPr>
        <p:txBody>
          <a:bodyPr/>
          <a:lstStyle/>
          <a:p>
            <a:r>
              <a:rPr lang="ru-RU" sz="1800" b="1" dirty="0" smtClean="0"/>
              <a:t>Этапы составления индивидуального образовательного маршрута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8" name="Рисунок 7" descr="EduTechClub_EduTech_magazine_8_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89192"/>
            <a:ext cx="1656184" cy="1583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915566"/>
            <a:ext cx="3204723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 smtClean="0"/>
              <a:t>1 этап. </a:t>
            </a:r>
            <a:r>
              <a:rPr lang="ru-RU" sz="1200" dirty="0" smtClean="0"/>
              <a:t>Мотивирующий/информационный.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131590"/>
            <a:ext cx="50405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2 этап. </a:t>
            </a:r>
            <a:r>
              <a:rPr lang="ru-RU" sz="1200" dirty="0" smtClean="0"/>
              <a:t>Диагностика профессиональных дефицитов / определение задач на предстоящий период деятельности.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563638"/>
            <a:ext cx="511256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3 этап. </a:t>
            </a:r>
            <a:r>
              <a:rPr lang="ru-RU" sz="1200" dirty="0" smtClean="0"/>
              <a:t>Формулирование дефицита, задач на предстоящий период деятельности и образовательных задач и форм предъявления результата, служащего индикатором достижения задачи, устранения выявленного дефицита.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355726"/>
            <a:ext cx="453650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4 этап. </a:t>
            </a:r>
            <a:r>
              <a:rPr lang="ru-RU" sz="1200" dirty="0" smtClean="0"/>
              <a:t>Подбор действий, мероприятий и форм для решения поставленных образовательных задач.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2787774"/>
            <a:ext cx="46085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5 этап. </a:t>
            </a:r>
            <a:r>
              <a:rPr lang="ru-RU" sz="1200" dirty="0" smtClean="0"/>
              <a:t>Определение сроков реализации ИОМ по каждой образовательной задаче и обозначенным форматам освоения.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363838"/>
            <a:ext cx="2226892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 smtClean="0"/>
              <a:t>6 этап. </a:t>
            </a:r>
            <a:r>
              <a:rPr lang="ru-RU" sz="1200" dirty="0" smtClean="0"/>
              <a:t>Самопроверка ИОМ.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579862"/>
            <a:ext cx="3927678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 smtClean="0"/>
              <a:t>7 этап. </a:t>
            </a:r>
            <a:r>
              <a:rPr lang="ru-RU" sz="1200" dirty="0" smtClean="0"/>
              <a:t>Выставление ИОМ на платформу Эра-Скоп.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795886"/>
            <a:ext cx="424847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8 этап. </a:t>
            </a:r>
            <a:r>
              <a:rPr lang="ru-RU" sz="1200" dirty="0" smtClean="0"/>
              <a:t>Мониторинг ИОМ на платформе Эра-Скоп кураторами ЦНППМ.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4227934"/>
            <a:ext cx="2045753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200" b="1" dirty="0" smtClean="0"/>
              <a:t>9 этап. </a:t>
            </a:r>
            <a:r>
              <a:rPr lang="ru-RU" sz="1200" dirty="0" smtClean="0"/>
              <a:t>Реализация ИОМ.</a:t>
            </a:r>
            <a:endParaRPr lang="ru-RU" sz="1200" dirty="0"/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755576" y="2139702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899592" y="2643758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1115616" y="3147814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1331640" y="3507854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1547664" y="3723878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>
            <a:off x="1835696" y="4155926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467544" y="1419622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251520" y="915566"/>
            <a:ext cx="50405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755576" y="483518"/>
            <a:ext cx="7606591" cy="5693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b="1" dirty="0" smtClean="0"/>
              <a:t>Типовое Положение об ИОМ</a:t>
            </a:r>
            <a:endParaRPr sz="2400" dirty="0"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755576" y="1059582"/>
            <a:ext cx="3456384" cy="3456384"/>
          </a:xfrm>
        </p:spPr>
        <p:txBody>
          <a:bodyPr/>
          <a:lstStyle/>
          <a:p>
            <a:pPr marL="0" algn="just">
              <a:lnSpc>
                <a:spcPct val="100000"/>
              </a:lnSpc>
              <a:buNone/>
            </a:pPr>
            <a:r>
              <a:rPr lang="ru-RU" sz="1200" b="1" dirty="0" smtClean="0"/>
              <a:t>Индивидуальный образовательный маршрут педагога </a:t>
            </a:r>
            <a:r>
              <a:rPr lang="ru-RU" sz="1200" dirty="0" smtClean="0"/>
              <a:t>в образовательной организации должен стать рабочим и «живым» документом осознанного самосовершенствования, который позволит ему своевременно устранять собственные дефициты и интенсивно наращивать профессиональные компетенции, которые актуальны в условиях изменения современного образования. </a:t>
            </a:r>
          </a:p>
          <a:p>
            <a:pPr marL="0" algn="just">
              <a:lnSpc>
                <a:spcPct val="100000"/>
              </a:lnSpc>
              <a:buNone/>
            </a:pPr>
            <a:endParaRPr lang="ru-RU" sz="1200" dirty="0" smtClean="0"/>
          </a:p>
          <a:p>
            <a:pPr marL="0" algn="just">
              <a:lnSpc>
                <a:spcPct val="100000"/>
              </a:lnSpc>
              <a:buNone/>
            </a:pPr>
            <a:r>
              <a:rPr lang="ru-RU" sz="1200" dirty="0" smtClean="0"/>
              <a:t>Для управления процессом сопровождения составления и реализации ИОМ в образовательной организации необходимо издание локального нормативного акта, например, </a:t>
            </a:r>
            <a:r>
              <a:rPr lang="ru-RU" sz="1200" b="1" dirty="0" smtClean="0"/>
              <a:t>типового Положения об ИОМ в ОО</a:t>
            </a:r>
            <a:r>
              <a:rPr lang="ru-RU" sz="1200" dirty="0" smtClean="0"/>
              <a:t>.   </a:t>
            </a:r>
            <a:endParaRPr lang="ru-RU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2011" t="15217" r="21739" b="6522"/>
          <a:stretch>
            <a:fillRect/>
          </a:stretch>
        </p:blipFill>
        <p:spPr bwMode="auto">
          <a:xfrm>
            <a:off x="4427984" y="1203598"/>
            <a:ext cx="4032448" cy="315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Сроки и квоты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2193457" cy="31527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Квота на разработку ИОМ </a:t>
            </a:r>
            <a:r>
              <a:rPr lang="ru-RU" dirty="0" smtClean="0"/>
              <a:t>– </a:t>
            </a:r>
            <a:r>
              <a:rPr lang="ru-RU" b="1" dirty="0" smtClean="0"/>
              <a:t>10 ИОМ от ОУ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987824" y="915566"/>
            <a:ext cx="2655324" cy="3600400"/>
          </a:xfrm>
        </p:spPr>
        <p:txBody>
          <a:bodyPr/>
          <a:lstStyle/>
          <a:p>
            <a:r>
              <a:rPr lang="ru-RU" dirty="0" smtClean="0"/>
              <a:t>Прислать заявку для регистрации </a:t>
            </a:r>
            <a:r>
              <a:rPr lang="ru-RU" b="1" dirty="0" smtClean="0">
                <a:solidFill>
                  <a:srgbClr val="FF0000"/>
                </a:solidFill>
              </a:rPr>
              <a:t>вновь назначенных заместителей директоров </a:t>
            </a:r>
            <a:r>
              <a:rPr lang="ru-RU" dirty="0" smtClean="0"/>
              <a:t>на сайте «ЭРА-СКОП» </a:t>
            </a:r>
            <a:r>
              <a:rPr lang="ru-RU" b="1" u="sng" dirty="0" smtClean="0">
                <a:solidFill>
                  <a:srgbClr val="FF0000"/>
                </a:solidFill>
              </a:rPr>
              <a:t>до17.02.2023</a:t>
            </a:r>
            <a:endParaRPr lang="ru-RU" dirty="0" smtClean="0"/>
          </a:p>
          <a:p>
            <a:r>
              <a:rPr lang="ru-RU" dirty="0" smtClean="0"/>
              <a:t>Заместители, </a:t>
            </a:r>
            <a:r>
              <a:rPr lang="ru-RU" b="1" dirty="0" smtClean="0"/>
              <a:t>которые получили «зачет» по ИОМ в 2021 году </a:t>
            </a:r>
            <a:r>
              <a:rPr lang="ru-RU" b="1" dirty="0" smtClean="0">
                <a:solidFill>
                  <a:srgbClr val="FF0000"/>
                </a:solidFill>
              </a:rPr>
              <a:t>могут оценивать ИОМ своих педагогов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724128" y="555526"/>
            <a:ext cx="2736304" cy="3744416"/>
          </a:xfrm>
        </p:spPr>
        <p:txBody>
          <a:bodyPr/>
          <a:lstStyle/>
          <a:p>
            <a:r>
              <a:rPr lang="ru-RU" dirty="0" smtClean="0"/>
              <a:t>Прислать заявку для регистрации </a:t>
            </a:r>
            <a:r>
              <a:rPr lang="ru-RU" b="1" dirty="0" smtClean="0">
                <a:solidFill>
                  <a:srgbClr val="FF0000"/>
                </a:solidFill>
              </a:rPr>
              <a:t>педагогов </a:t>
            </a:r>
            <a:r>
              <a:rPr lang="ru-RU" dirty="0" smtClean="0"/>
              <a:t>на сайте «ЭРА-СКОП </a:t>
            </a:r>
            <a:r>
              <a:rPr lang="ru-RU" b="1" u="sng" dirty="0" smtClean="0">
                <a:solidFill>
                  <a:srgbClr val="FF0000"/>
                </a:solidFill>
              </a:rPr>
              <a:t>до 17.02.2023</a:t>
            </a:r>
          </a:p>
          <a:p>
            <a:r>
              <a:rPr lang="ru-RU" b="1" dirty="0" smtClean="0"/>
              <a:t>Если педагог уже разрабатывал ИОМ и размещал на сайте «ЭРА-СКОП», </a:t>
            </a:r>
            <a:r>
              <a:rPr lang="ru-RU" dirty="0" smtClean="0"/>
              <a:t>то </a:t>
            </a:r>
            <a:r>
              <a:rPr lang="ru-RU" b="1" u="sng" dirty="0" smtClean="0">
                <a:solidFill>
                  <a:srgbClr val="FF0000"/>
                </a:solidFill>
              </a:rPr>
              <a:t>повторно  разрабатывать и размещать ИОМ на платформе «ЭРА-СКОП» он не должен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Форма заявки </a:t>
            </a:r>
            <a:r>
              <a:rPr lang="ru-RU" i="1" dirty="0" smtClean="0"/>
              <a:t>(в формате </a:t>
            </a:r>
            <a:r>
              <a:rPr lang="en-US" i="1" dirty="0" smtClean="0"/>
              <a:t>Excel)</a:t>
            </a:r>
            <a:endParaRPr lang="ru-RU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203598"/>
          <a:ext cx="7272808" cy="2952327"/>
        </p:xfrm>
        <a:graphic>
          <a:graphicData uri="http://schemas.openxmlformats.org/drawingml/2006/table">
            <a:tbl>
              <a:tblPr/>
              <a:tblGrid>
                <a:gridCol w="1096372"/>
                <a:gridCol w="1042941"/>
                <a:gridCol w="1198955"/>
                <a:gridCol w="1173310"/>
                <a:gridCol w="1555863"/>
                <a:gridCol w="1205367"/>
              </a:tblGrid>
              <a:tr h="836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Фамилия Имя Отчество (полностью)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Муниципалитет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Место работы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Должность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Электронный адрес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Статус (завуч/ учитель/координатор ММС)</a:t>
                      </a:r>
                    </a:p>
                  </a:txBody>
                  <a:tcPr marL="5379" marR="5379" marT="5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личный!!!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53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4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79" marR="5379" marT="53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Учебно-методическое пособие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4773" t="18182" r="35568" b="9091"/>
          <a:stretch>
            <a:fillRect/>
          </a:stretch>
        </p:blipFill>
        <p:spPr bwMode="auto">
          <a:xfrm>
            <a:off x="755576" y="1203598"/>
            <a:ext cx="2376264" cy="3277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31462" t="18644" r="35169" b="5085"/>
          <a:stretch>
            <a:fillRect/>
          </a:stretch>
        </p:blipFill>
        <p:spPr bwMode="auto">
          <a:xfrm>
            <a:off x="3275856" y="1203598"/>
            <a:ext cx="25202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 l="30570" t="17391" r="35191" b="4348"/>
          <a:stretch>
            <a:fillRect/>
          </a:stretch>
        </p:blipFill>
        <p:spPr bwMode="auto">
          <a:xfrm>
            <a:off x="5940152" y="1131590"/>
            <a:ext cx="2520280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Статистика и планы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66375" y="1203598"/>
            <a:ext cx="2439300" cy="3280775"/>
          </a:xfrm>
        </p:spPr>
        <p:txBody>
          <a:bodyPr/>
          <a:lstStyle/>
          <a:p>
            <a:pPr marL="0" algn="ctr">
              <a:buNone/>
            </a:pPr>
            <a:r>
              <a:rPr lang="ru-RU" b="1" dirty="0" smtClean="0"/>
              <a:t>Планируемые показатели</a:t>
            </a:r>
          </a:p>
          <a:p>
            <a:r>
              <a:rPr lang="ru-RU" b="1" dirty="0" smtClean="0"/>
              <a:t>1 апреля  -  23%</a:t>
            </a:r>
          </a:p>
          <a:p>
            <a:r>
              <a:rPr lang="ru-RU" b="1" dirty="0" smtClean="0"/>
              <a:t>1 июня   - 26%</a:t>
            </a:r>
          </a:p>
          <a:p>
            <a:r>
              <a:rPr lang="ru-RU" b="1" dirty="0" smtClean="0"/>
              <a:t>1 октября   -  28 %</a:t>
            </a:r>
          </a:p>
          <a:p>
            <a:r>
              <a:rPr lang="ru-RU" b="1" dirty="0" smtClean="0"/>
              <a:t>1 декабря  - 30 % </a:t>
            </a:r>
          </a:p>
          <a:p>
            <a:pPr marL="0">
              <a:buNone/>
            </a:pPr>
            <a:r>
              <a:rPr lang="ru-RU" b="1" dirty="0" smtClean="0"/>
              <a:t>Планируемые показатели</a:t>
            </a:r>
          </a:p>
          <a:p>
            <a:r>
              <a:rPr lang="ru-RU" b="1" dirty="0" smtClean="0"/>
              <a:t>1 апреля  -  801,3</a:t>
            </a:r>
          </a:p>
          <a:p>
            <a:r>
              <a:rPr lang="ru-RU" b="1" dirty="0" smtClean="0"/>
              <a:t>1 июня   - 905,8</a:t>
            </a:r>
          </a:p>
          <a:p>
            <a:r>
              <a:rPr lang="ru-RU" b="1" dirty="0" smtClean="0"/>
              <a:t>1 октября   -  975,5</a:t>
            </a:r>
          </a:p>
          <a:p>
            <a:r>
              <a:rPr lang="ru-RU" b="1" dirty="0" smtClean="0"/>
              <a:t>1 декабря  - 1045,2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99992" y="1203598"/>
          <a:ext cx="3816425" cy="1193615"/>
        </p:xfrm>
        <a:graphic>
          <a:graphicData uri="http://schemas.openxmlformats.org/drawingml/2006/table">
            <a:tbl>
              <a:tblPr/>
              <a:tblGrid>
                <a:gridCol w="1008112"/>
                <a:gridCol w="936104"/>
                <a:gridCol w="1008112"/>
                <a:gridCol w="864097"/>
              </a:tblGrid>
              <a:tr h="945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педагогических работников   </a:t>
                      </a:r>
                    </a:p>
                  </a:txBody>
                  <a:tcPr marL="6058" marR="6058" marT="6058" marB="29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педагогических работников (ОО)</a:t>
                      </a:r>
                    </a:p>
                  </a:txBody>
                  <a:tcPr marL="6058" marR="6058" marT="6058" marB="29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педагогических работников (ДОУ)</a:t>
                      </a:r>
                    </a:p>
                  </a:txBody>
                  <a:tcPr marL="6058" marR="6058" marT="6058" marB="29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педагогических работников (ДО)</a:t>
                      </a:r>
                    </a:p>
                  </a:txBody>
                  <a:tcPr marL="6058" marR="6058" marT="6058" marB="29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3484</a:t>
                      </a:r>
                    </a:p>
                  </a:txBody>
                  <a:tcPr marL="6058" marR="6058" marT="6058" marB="29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1832</a:t>
                      </a:r>
                    </a:p>
                  </a:txBody>
                  <a:tcPr marL="6058" marR="6058" marT="6058" marB="29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1372</a:t>
                      </a:r>
                    </a:p>
                  </a:txBody>
                  <a:tcPr marL="6058" marR="6058" marT="6058" marB="290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6058" marR="6058" marT="6058" marB="290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860032" y="2499742"/>
          <a:ext cx="3312368" cy="1193614"/>
        </p:xfrm>
        <a:graphic>
          <a:graphicData uri="http://schemas.openxmlformats.org/drawingml/2006/table">
            <a:tbl>
              <a:tblPr/>
              <a:tblGrid>
                <a:gridCol w="1512168"/>
                <a:gridCol w="1800200"/>
              </a:tblGrid>
              <a:tr h="945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 (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ММС+завучи+учителя+ДО+ДОУ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058" marR="6058" marT="6058" marB="29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 ИОМ зачёт (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ММС+завучи+учителя+ДО+ДОУ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6058" marR="6058" marT="6058" marB="29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41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887</a:t>
                      </a:r>
                    </a:p>
                  </a:txBody>
                  <a:tcPr marL="6058" marR="6058" marT="6058" marB="29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6058" marR="6058" marT="6058" marB="29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21564698_23-phonoteka_org-p-fon-dlya-tsennika-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91630"/>
            <a:ext cx="4229753" cy="3013699"/>
          </a:xfrm>
          <a:prstGeom prst="rect">
            <a:avLst/>
          </a:prstGeom>
        </p:spPr>
      </p:pic>
      <p:sp>
        <p:nvSpPr>
          <p:cNvPr id="276" name="Google Shape;276;p3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title" idx="4294967295"/>
          </p:nvPr>
        </p:nvSpPr>
        <p:spPr>
          <a:xfrm>
            <a:off x="827584" y="915566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Спасибо</a:t>
            </a:r>
            <a:r>
              <a:rPr lang="en" sz="60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4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011" y="1491630"/>
            <a:ext cx="3174539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0788796">
            <a:off x="1111232" y="2475240"/>
            <a:ext cx="319670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Заместитель директора по НМР </a:t>
            </a:r>
          </a:p>
          <a:p>
            <a:r>
              <a:rPr lang="ru-RU" b="1" i="1" dirty="0" smtClean="0">
                <a:latin typeface="Monotype Corsiva" pitchFamily="66" charset="0"/>
              </a:rPr>
              <a:t>Меркулова Вера Федоровна, 23-88-50 (ИОМ)</a:t>
            </a:r>
          </a:p>
          <a:p>
            <a:endParaRPr lang="ru-RU" b="1" i="1" dirty="0" smtClean="0">
              <a:latin typeface="Monotype Corsiva" pitchFamily="66" charset="0"/>
            </a:endParaRPr>
          </a:p>
          <a:p>
            <a:r>
              <a:rPr lang="ru-RU" b="1" i="1" dirty="0" smtClean="0">
                <a:latin typeface="Monotype Corsiva" pitchFamily="66" charset="0"/>
              </a:rPr>
              <a:t> </a:t>
            </a:r>
            <a:endParaRPr lang="ru-RU" b="1" dirty="0" smtClean="0"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 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b="1" dirty="0" smtClean="0"/>
              <a:t>Индивидуальный образовательный маршрут</a:t>
            </a:r>
            <a:endParaRPr lang="ru-RU" sz="2400" b="1" dirty="0"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755576" y="1203598"/>
            <a:ext cx="5683228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1600" b="1" dirty="0" smtClean="0"/>
              <a:t>Индивидуальный образовательный маршру</a:t>
            </a:r>
            <a:r>
              <a:rPr lang="ru-RU" sz="1600" dirty="0" smtClean="0"/>
              <a:t>т выступает технологическим средством </a:t>
            </a:r>
            <a:r>
              <a:rPr lang="ru-RU" sz="1600" b="1" dirty="0" err="1" smtClean="0"/>
              <a:t>персонализации</a:t>
            </a:r>
            <a:r>
              <a:rPr lang="ru-RU" sz="1600" b="1" dirty="0" smtClean="0"/>
              <a:t> профессионального развития педагогических работников</a:t>
            </a:r>
            <a:r>
              <a:rPr lang="ru-RU" sz="1600" dirty="0" smtClean="0"/>
              <a:t>, запускающим движение по собственному образовательному пути.</a:t>
            </a:r>
          </a:p>
          <a:p>
            <a:pPr marL="0" lvl="0" indent="0" algn="just">
              <a:buNone/>
            </a:pPr>
            <a:endParaRPr lang="ru-RU" sz="1600" b="1" dirty="0" smtClean="0"/>
          </a:p>
          <a:p>
            <a:pPr marL="0" lvl="0" indent="0" algn="just">
              <a:buNone/>
            </a:pPr>
            <a:r>
              <a:rPr lang="ru-RU" sz="1600" dirty="0" smtClean="0"/>
              <a:t>Результативное использование обозначенного средства педагогом предполагает </a:t>
            </a:r>
            <a:r>
              <a:rPr lang="ru-RU" sz="1600" b="1" dirty="0" smtClean="0"/>
              <a:t>его методическое сопровождение</a:t>
            </a:r>
            <a:r>
              <a:rPr lang="ru-RU" sz="1600" dirty="0" smtClean="0"/>
              <a:t>. </a:t>
            </a:r>
            <a:r>
              <a:rPr lang="ru-RU" sz="1600" b="1" dirty="0" smtClean="0"/>
              <a:t>Для молодого педагога – сопровождение наставником</a:t>
            </a:r>
            <a:r>
              <a:rPr lang="ru-RU" sz="1600" dirty="0" smtClean="0"/>
              <a:t>.</a:t>
            </a:r>
          </a:p>
          <a:p>
            <a:pPr marL="0" lvl="0" indent="0" algn="just">
              <a:buNone/>
            </a:pPr>
            <a:endParaRPr lang="ru-RU" sz="1600" dirty="0" smtClean="0"/>
          </a:p>
          <a:p>
            <a:pPr marL="0" lvl="0" indent="0" algn="just">
              <a:buNone/>
            </a:pPr>
            <a:r>
              <a:rPr lang="ru-RU" sz="1600" dirty="0" smtClean="0"/>
              <a:t>На начальных стадиях </a:t>
            </a:r>
            <a:r>
              <a:rPr lang="ru-RU" sz="1600" dirty="0" err="1" smtClean="0"/>
              <a:t>персонализации</a:t>
            </a:r>
            <a:r>
              <a:rPr lang="ru-RU" sz="1600" dirty="0" smtClean="0"/>
              <a:t> профессионального развития педагогу </a:t>
            </a:r>
            <a:r>
              <a:rPr lang="ru-RU" sz="1600" b="1" dirty="0" smtClean="0"/>
              <a:t>требуется помощь при составлении и реализации индивидуального образовательного маршрута</a:t>
            </a:r>
            <a:r>
              <a:rPr lang="ru-RU" sz="1600" dirty="0" smtClean="0"/>
              <a:t>.</a:t>
            </a:r>
            <a:endParaRPr sz="1600" b="1"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7" name="Google Shape;67;p17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7606591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b="1" dirty="0" smtClean="0"/>
              <a:t>Результаты опроса педагогов</a:t>
            </a:r>
            <a:endParaRPr dirty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971600" y="1347614"/>
            <a:ext cx="7488832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just">
              <a:buNone/>
            </a:pPr>
            <a:r>
              <a:rPr lang="ru-RU" sz="1400" b="1" dirty="0" smtClean="0"/>
              <a:t>Преимуществ разработки и реализации ИОМ, которые видят педагогические работники: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профессиональный/личностный/карьерный рост, профессиональное развитие;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возможность устранить профессиональные дефициты, осмыслив собственную практику;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самообразование, саморазвитие;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пробы нового и приобретение опыта;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планирование деятельности и возможность выбора;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err="1" smtClean="0"/>
              <a:t>дисциплинирование</a:t>
            </a:r>
            <a:r>
              <a:rPr lang="ru-RU" sz="1400" dirty="0" smtClean="0"/>
              <a:t> себя;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движение в ногу со временем;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учет индивидуального запроса на повышение квалификации, профессионального мастерства;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самоконтроль/самооценка; </a:t>
            </a:r>
          </a:p>
          <a:p>
            <a:pPr marL="0" algn="just">
              <a:buFont typeface="Pangolin" charset="-52"/>
              <a:buChar char="‒"/>
            </a:pPr>
            <a:r>
              <a:rPr lang="ru-RU" sz="1400" dirty="0" smtClean="0"/>
              <a:t>отслеживание собственных достижений.</a:t>
            </a:r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3518"/>
            <a:ext cx="5626200" cy="857400"/>
          </a:xfrm>
        </p:spPr>
        <p:txBody>
          <a:bodyPr/>
          <a:lstStyle/>
          <a:p>
            <a:r>
              <a:rPr lang="ru-RU" sz="1800" b="1" dirty="0" smtClean="0"/>
              <a:t>Модель научно-методического сопровождения педагога  включает следующие компоненты: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375" y="1310800"/>
            <a:ext cx="5433818" cy="3042600"/>
          </a:xfrm>
        </p:spPr>
        <p:txBody>
          <a:bodyPr/>
          <a:lstStyle/>
          <a:p>
            <a:pPr marL="0" algn="just">
              <a:buFont typeface="+mj-lt"/>
              <a:buAutoNum type="arabicPeriod"/>
            </a:pPr>
            <a:r>
              <a:rPr lang="ru-RU" sz="1200" dirty="0" smtClean="0"/>
              <a:t>Изучение потребностей и запросов педагогов, выявление их профессиональных дефицитов и затруднений, актуализация задач предстоящей деятельности. </a:t>
            </a:r>
          </a:p>
          <a:p>
            <a:pPr marL="0" algn="just">
              <a:buFont typeface="+mj-lt"/>
              <a:buAutoNum type="arabicPeriod"/>
            </a:pPr>
            <a:r>
              <a:rPr lang="ru-RU" sz="1200" dirty="0" smtClean="0"/>
              <a:t>Составление индивидуальных образовательных маршрутов педагогов на основе изучения их потребностей и запросов, диагностики профессиональных компетенций, выявления профессиональных дефицитов и затруднений, актуализации задач предстоящей деятельности. </a:t>
            </a:r>
          </a:p>
          <a:p>
            <a:pPr marL="0" algn="just">
              <a:buFont typeface="+mj-lt"/>
              <a:buAutoNum type="arabicPeriod"/>
            </a:pPr>
            <a:r>
              <a:rPr lang="ru-RU" sz="1200" dirty="0" smtClean="0"/>
              <a:t>Реализация индивидуальных образовательных маршрутов педагогов. </a:t>
            </a:r>
          </a:p>
          <a:p>
            <a:pPr marL="0" algn="just">
              <a:buFont typeface="+mj-lt"/>
              <a:buAutoNum type="arabicPeriod"/>
            </a:pPr>
            <a:r>
              <a:rPr lang="ru-RU" sz="1200" dirty="0" smtClean="0"/>
              <a:t>Рефлексия деятельности по реализации индивидуальных образовательных маршрутов педагогов, проектирования изменений их деятельности и коррекция индивидуальных образовательных маршрутов (на рисунке «внутренний цикл»).</a:t>
            </a:r>
          </a:p>
          <a:p>
            <a:pPr marL="0" algn="just">
              <a:buFont typeface="+mj-lt"/>
              <a:buAutoNum type="arabicPeriod"/>
            </a:pPr>
            <a:r>
              <a:rPr lang="ru-RU" sz="1200" dirty="0" smtClean="0"/>
              <a:t> Изменение деятельности педагогов с учетом «приращения» их компетенций при реализации индивидуальных образовательных маршрутов.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6" name="Рисунок 5" descr="office-peo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1582" flipH="1">
            <a:off x="6853873" y="531429"/>
            <a:ext cx="1538947" cy="15905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7007" t="26410" r="36207" b="30733"/>
          <a:stretch>
            <a:fillRect/>
          </a:stretch>
        </p:blipFill>
        <p:spPr bwMode="auto">
          <a:xfrm>
            <a:off x="6588224" y="2571750"/>
            <a:ext cx="200022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7606591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400" b="1" dirty="0" smtClean="0"/>
              <a:t>Взаимодействие </a:t>
            </a:r>
            <a:br>
              <a:rPr lang="ru-RU" sz="2400" b="1" dirty="0" smtClean="0"/>
            </a:br>
            <a:r>
              <a:rPr lang="ru-RU" sz="2400" b="1" dirty="0" smtClean="0"/>
              <a:t>при составлении и реализации ИОМ</a:t>
            </a:r>
            <a:endParaRPr sz="2400" b="1" dirty="0"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880" t="19231" r="25361" b="23077"/>
          <a:stretch>
            <a:fillRect/>
          </a:stretch>
        </p:blipFill>
        <p:spPr bwMode="auto">
          <a:xfrm>
            <a:off x="2051720" y="1203598"/>
            <a:ext cx="5040560" cy="328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625" t="15000" r="20312" b="6667"/>
          <a:stretch>
            <a:fillRect/>
          </a:stretch>
        </p:blipFill>
        <p:spPr bwMode="auto">
          <a:xfrm>
            <a:off x="323528" y="123478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Заместители руководителей образовательных организаций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203598"/>
            <a:ext cx="5616624" cy="3240360"/>
          </a:xfrm>
        </p:spPr>
        <p:txBody>
          <a:bodyPr/>
          <a:lstStyle/>
          <a:p>
            <a:pPr marL="0" algn="just">
              <a:buFont typeface="Pangolin" charset="-52"/>
              <a:buChar char="‒"/>
            </a:pPr>
            <a:r>
              <a:rPr lang="ru-RU" sz="1200" dirty="0" smtClean="0"/>
              <a:t>организуют работу по составлению и сопровождению ИОМ на уровне своей образовательной организации; </a:t>
            </a:r>
          </a:p>
          <a:p>
            <a:pPr marL="0" algn="just">
              <a:buFont typeface="Pangolin" charset="-52"/>
              <a:buChar char="‒"/>
            </a:pPr>
            <a:r>
              <a:rPr lang="ru-RU" sz="1200" dirty="0" smtClean="0"/>
              <a:t>обеспечивают реализацию модели НМС педагога в процессе составления и реализации ИОМ; </a:t>
            </a:r>
          </a:p>
          <a:p>
            <a:pPr marL="0" algn="just">
              <a:buFont typeface="Pangolin" charset="-52"/>
              <a:buChar char="‒"/>
            </a:pPr>
            <a:r>
              <a:rPr lang="ru-RU" sz="1200" dirty="0" smtClean="0"/>
              <a:t>проводят образовательные мероприятия для педагогических работников своей организации по всему циклу реализации модели; </a:t>
            </a:r>
          </a:p>
          <a:p>
            <a:pPr marL="0" algn="just">
              <a:buFont typeface="Pangolin" charset="-52"/>
              <a:buChar char="‒"/>
            </a:pPr>
            <a:r>
              <a:rPr lang="ru-RU" sz="1200" dirty="0" smtClean="0"/>
              <a:t>осуществляют кураторское и </a:t>
            </a:r>
            <a:r>
              <a:rPr lang="ru-RU" sz="1200" dirty="0" err="1" smtClean="0"/>
              <a:t>тьюторское</a:t>
            </a:r>
            <a:r>
              <a:rPr lang="ru-RU" sz="1200" dirty="0" smtClean="0"/>
              <a:t> сопровождение педагогических работников в процессе составления и реализации их ИОМ; </a:t>
            </a:r>
          </a:p>
          <a:p>
            <a:pPr marL="0" algn="just">
              <a:buFont typeface="Pangolin" charset="-52"/>
              <a:buChar char="‒"/>
            </a:pPr>
            <a:r>
              <a:rPr lang="ru-RU" sz="1200" dirty="0" smtClean="0"/>
              <a:t>координируют работу по размещению ИОМ педагогических работников в электронной среде Эра-Скоп (инструктаж по работе с платформой, сбор и подача данных координатору из ММС для регистрации заместителей руководителей и педагогических работников на платформе); </a:t>
            </a:r>
          </a:p>
          <a:p>
            <a:pPr marL="0" algn="just">
              <a:buFont typeface="Pangolin" charset="-52"/>
              <a:buChar char="‒"/>
            </a:pPr>
            <a:r>
              <a:rPr lang="ru-RU" sz="1200" dirty="0" smtClean="0"/>
              <a:t>консультируют педагогических работников по вопросам ИОМ, осуществляют контроль качества составления ИОМ.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8" name="Рисунок 7" descr="open-uri20210705-4-1uw64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286">
            <a:off x="6807305" y="481210"/>
            <a:ext cx="162580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3518"/>
            <a:ext cx="5626200" cy="497360"/>
          </a:xfrm>
        </p:spPr>
        <p:txBody>
          <a:bodyPr/>
          <a:lstStyle/>
          <a:p>
            <a:r>
              <a:rPr lang="ru-RU" sz="2400" b="1" dirty="0" smtClean="0"/>
              <a:t>Общий вид ИОМ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435846"/>
            <a:ext cx="5649841" cy="773538"/>
          </a:xfrm>
        </p:spPr>
        <p:txBody>
          <a:bodyPr/>
          <a:lstStyle/>
          <a:p>
            <a:pPr marL="0" algn="just">
              <a:buNone/>
            </a:pPr>
            <a:r>
              <a:rPr lang="ru-RU" sz="1200" dirty="0" smtClean="0"/>
              <a:t>ИОМ выстраивается на основании формулирования выявленного профессионального дефицита. Для компенсации дефицита формулируются образовательные задачи, решение которых через различный набор действий в определенные сроки приводит к результату, запланированному и обозначенному через форму предъявления.</a:t>
            </a:r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059582"/>
            <a:ext cx="558472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vtomatizacia-buhgalterskogo-uche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297">
            <a:off x="6806208" y="552861"/>
            <a:ext cx="1584176" cy="14419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434343"/>
      </a:dk1>
      <a:lt1>
        <a:srgbClr val="FFFFFF"/>
      </a:lt1>
      <a:dk2>
        <a:srgbClr val="0B5394"/>
      </a:dk2>
      <a:lt2>
        <a:srgbClr val="D5DDE4"/>
      </a:lt2>
      <a:accent1>
        <a:srgbClr val="55AAEE"/>
      </a:accent1>
      <a:accent2>
        <a:srgbClr val="FFBA3F"/>
      </a:accent2>
      <a:accent3>
        <a:srgbClr val="BDE06C"/>
      </a:accent3>
      <a:accent4>
        <a:srgbClr val="6AD8D6"/>
      </a:accent4>
      <a:accent5>
        <a:srgbClr val="AE98E4"/>
      </a:accent5>
      <a:accent6>
        <a:srgbClr val="F55A5A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1155</Words>
  <Application>Microsoft Office PowerPoint</Application>
  <PresentationFormat>Экран (16:9)</PresentationFormat>
  <Paragraphs>218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Pangolin</vt:lpstr>
      <vt:lpstr>Inconsolata</vt:lpstr>
      <vt:lpstr>Calibri</vt:lpstr>
      <vt:lpstr>Monotype Corsiva</vt:lpstr>
      <vt:lpstr>Jaques template</vt:lpstr>
      <vt:lpstr> РАЗРАБОТКА ИНДИВИДУАЛЬНОГО ОБРАЗОВАТЕЛЬНОГО МАРШРУТА  ПЕДАГОГА</vt:lpstr>
      <vt:lpstr>Статистика и планы</vt:lpstr>
      <vt:lpstr>Индивидуальный образовательный маршрут</vt:lpstr>
      <vt:lpstr>Результаты опроса педагогов</vt:lpstr>
      <vt:lpstr>Модель научно-методического сопровождения педагога  включает следующие компоненты:</vt:lpstr>
      <vt:lpstr>Взаимодействие  при составлении и реализации ИОМ</vt:lpstr>
      <vt:lpstr>Слайд 7</vt:lpstr>
      <vt:lpstr>Заместители руководителей образовательных организаций</vt:lpstr>
      <vt:lpstr>Общий вид ИОМ</vt:lpstr>
      <vt:lpstr>Слайд 10</vt:lpstr>
      <vt:lpstr>Формулирование профессиональных дефицитов (столбец 1) </vt:lpstr>
      <vt:lpstr>Постановка задачи на предстоящий период (столбец 1) </vt:lpstr>
      <vt:lpstr>Конструктор образовательных задач и форм предъявления результатов</vt:lpstr>
      <vt:lpstr>Конструктор образовательных задач и форм предъявления результатов</vt:lpstr>
      <vt:lpstr>Этапы составления индивидуального образовательного маршрута</vt:lpstr>
      <vt:lpstr>Типовое Положение об ИОМ</vt:lpstr>
      <vt:lpstr>Сроки и квоты</vt:lpstr>
      <vt:lpstr>Форма заявки (в формате Excel)</vt:lpstr>
      <vt:lpstr>Учебно-методическое пособие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с руководителями ГМО</dc:title>
  <cp:lastModifiedBy>zam1</cp:lastModifiedBy>
  <cp:revision>73</cp:revision>
  <dcterms:modified xsi:type="dcterms:W3CDTF">2023-06-07T09:42:33Z</dcterms:modified>
</cp:coreProperties>
</file>