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36"/>
  </p:notesMasterIdLst>
  <p:sldIdLst>
    <p:sldId id="256" r:id="rId2"/>
    <p:sldId id="296" r:id="rId3"/>
    <p:sldId id="257" r:id="rId4"/>
    <p:sldId id="322" r:id="rId5"/>
    <p:sldId id="260" r:id="rId6"/>
    <p:sldId id="323" r:id="rId7"/>
    <p:sldId id="324" r:id="rId8"/>
    <p:sldId id="275" r:id="rId9"/>
    <p:sldId id="325" r:id="rId10"/>
    <p:sldId id="337" r:id="rId11"/>
    <p:sldId id="326" r:id="rId12"/>
    <p:sldId id="327" r:id="rId13"/>
    <p:sldId id="328" r:id="rId14"/>
    <p:sldId id="329" r:id="rId15"/>
    <p:sldId id="264" r:id="rId16"/>
    <p:sldId id="267" r:id="rId17"/>
    <p:sldId id="269" r:id="rId18"/>
    <p:sldId id="271" r:id="rId19"/>
    <p:sldId id="268" r:id="rId20"/>
    <p:sldId id="302" r:id="rId21"/>
    <p:sldId id="330" r:id="rId22"/>
    <p:sldId id="331" r:id="rId23"/>
    <p:sldId id="332" r:id="rId24"/>
    <p:sldId id="333" r:id="rId25"/>
    <p:sldId id="334" r:id="rId26"/>
    <p:sldId id="335" r:id="rId27"/>
    <p:sldId id="272" r:id="rId28"/>
    <p:sldId id="298" r:id="rId29"/>
    <p:sldId id="299" r:id="rId30"/>
    <p:sldId id="338" r:id="rId31"/>
    <p:sldId id="300" r:id="rId32"/>
    <p:sldId id="301" r:id="rId33"/>
    <p:sldId id="285" r:id="rId34"/>
    <p:sldId id="32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754B1D"/>
    <a:srgbClr val="B08600"/>
    <a:srgbClr val="AE6C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666A8-6AD0-4C3D-BE5E-5E4F93759D28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D5587-395E-432D-B96B-2A7D119C3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88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5587-395E-432D-B96B-2A7D119C3CE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62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5587-395E-432D-B96B-2A7D119C3CE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73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5E28-0108-4025-8F58-E0094539FF9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4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5587-395E-432D-B96B-2A7D119C3CE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61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215B-BC78-4B8B-98EB-1802007011F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5174-AE82-4C6B-AFE0-26F9ADCD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701" y="404664"/>
            <a:ext cx="8600035" cy="595272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01" y="23374"/>
            <a:ext cx="8715436" cy="190499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ПРИЕМЫ РАБОТЫ ПРИ ИЗУЧЕНИИ СЛОВАРНЫХ СЛОВ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В НАЧАЛЬНОЙ ШКОЛЕ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819400"/>
            <a:ext cx="7072362" cy="36099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МАСТЕР-КЛАСС</a:t>
            </a:r>
            <a:endParaRPr lang="ru-RU" b="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Никулич Т.А.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Фролова В.В.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772816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асса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жир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xISEhUTExIVFRUWGBUYGBgWGBUXFhkVFhcXFhYYFhcYHSghGBolGxcXIjEhJSkrLi8uFx8zODMsNyguLisBCgoKDg0OGxAQGzAlICY1KysxLi03LS4vLy4tLysvLi0tLS0tLS0vLS8vLS0tLS0tLS0tLS0wLS0tLS0tKy0tLf/AABEIAOgA2QMBIgACEQEDEQH/xAAcAAEAAQUBAQAAAAAAAAAAAAAABQEDBAYHAgj/xABGEAACAQIDBAYGBwUGBgMAAAABAgADEQQSIQUxQVEGEyJhcYEHFDJCkZIjUoKh0dLwQ2JyscEVM1OiwuEWJGOys+IINKP/xAAZAQEAAwEBAAAAAAAAAAAAAAAAAQIEBQP/xAAuEQACAgEDAgQFAwUAAAAAAAAAAQIRAwQSITFRQWFx0QUTIpHwgcHxFDJyobH/2gAMAwEAAhEDEQA/AO4xEQBERAEREARE5t6SfSPUwOJo4PDLTNWoAzvVWo6orEqirTpdp3JG4d2mugHSYnJdm+mnD02WljFq3IDdatAUlysLqTS653ykWIO8gg5dZ0vYu2cPi6QrYeqtWmfeU7jyYHVW7iAYBnxE803DAFSCDuINwfAwD1ERAEREAREQBERAEREAREQBERAEREAREQBPJaVJlAIBUSsRAE4D6VtoPs/amIr9XepXo0Wwta1+qdFNGpa/Gxc9zdWZ36QO2yrVF0BKA2JAuC1r2PDcJSc9is9MWNzlR8pVNjY/EM1X1XE1GcliwpVGuTvOizO2NjNqbKc1qSYjD3sGz0mFNhfQOrrlO824i5tafRGBw1VKjsaxqI2Zgjqt0Ym4CMoF1AvowJ3a6WOtdI9v44tiVwlNBTw6nPVc5mZhS60jKezlI7GtzmI5zzhlcnwj1yYYwVtmm0/TztDLlNHDZtLOEqaDicvWWJ8wJ2f0dVMM2AptharVUc1HZnCq/W1HZ6oZEAVCHY9kCwFrXGp+TNqtevVN73qOb6Dex5aTe/RP0zrYNa+GS9quRw5AK0culaobkAfR21bQFVvcXB9zMfTsSF6N4ys6BalJ8qohWuatGqKwI0a9O2pGpOUDXSTUAShlZ5JgC89SgErAEREARE8mAeonkT1AEREAREQBKGViAeQJ6iIAiJibTxnU0y+XNqB8efdAMfG7UA0TU8+A8Oc1nbnrBo1PVmAr2GQtbfmF9WBANr2JBF7SMwe3HbF9QV07RJNt+XMMoA0EmNoY6nQptVquERASSe7gOZ7uMxZHPcrOjhUNj2mW7a33eHPjbQce6coxOzsRtDaGMomu9HCUauZ+qAVqlVlUZbj2m7HG9so03TqgM1bpn0hpbKodamHVmq1T2Vy08zkEtUchTc6b95uJWEnbrqy2SEWlu6I5x6TuheGwVGjUw+cMXKMGbNmGXNm1AsRbhprNi/8AjjsFzWr4xgQip1Kngzsyu9v4Qq/PNLr19o7cxKZaZaxCqEVupohiLs7a23Akk8PAT6c6N7Fp4LDUsNS9mmoF+LNvZ272YknxmyCaXJz8ji5fT0JEC0rES5Q8mVAlYgCIiAIiIAlLSsQBERAEREAGecx5T1EAREQBERAMfaGNShTarUbKiC5Op7hoN5uQJzXpF6SEd2opQc0w6kVVN84Aub02AK9o8zukh6WNqZVp4cHf9I/gNEHmbn7InLP5me0cSlHk8J5nGXB0bCVKeJxNGvTdS4VrqPaKZGGq3upBPHvEn6mHRiGZFJG4kAkeBO6aj0OwL4Soa9ldihQDUqMxUli3HQW85MV8Y7e8B3L+v6ziazW4lOoOzVg1ihD6kTDVFX2mC/rgBIjbNHBVyjVMOK5p5inW3yAta5NMGzeyPav98xf5wJzparI+jr0/P+UeWXWznwuEZp2rVChEIpoNy0wEUDkAs2fonUdqRLszdrTNr8DvInPcftSlSuCbsPdXVh4/V85tWxcY1KgK9FRVp1ACW1DKRoVZeFjcX1mvSxzY5fNyJ7e7v+WeEJvdbNziazR6Wr79Ij+FgfuIEl8DtijV0V+19U6Hyvv8p08eqxZHUZHupxfRmfERNBYREQBERAEREAREQBERAEREAREQBEoZQQDhXTPaJq4us377KP4KfYFuW6/mZA0yARcXFxcXtccRfhMvbaFcRWVhYrUqDXuYyxg8K1VwiC5PwA4k8hNraUeehz3yzfdnkvTQKjKLaJvIHDQSzX2nRRirVFzDeoOYj+ILfKe42kZ0tLUdmU6YqMb4gKTc9pVpVGIPMXcaHkOU1fZ1HJTvbU6nw4frvnC03wvFlXzHJ076evnZZs3Or0hoKCRTqVDyJWmPMjMSPhILF7cxFe6gimnFaXZFv3mJzN4EnwnnaG1adShSprQSm1MMGce1UuR7WnDxPdaYVP6PUjU2sL+f9LG86uHR4cPMI8/dkWZXU5AOB5d1v1pL2A2lWoNmo1GQ8bHQ+I3MPETF6zNrE1lbNx2btqliSFqZaNY7mGlFz3j9mx+B7pl16LIxVgVYbx+v5zRLTauj+1+uC4es3bGlGofupOeR908DpxnE1/wyMk8mJc9u5dOzaNmdI6lOwf6Re/2h4Hj5/GbXgNoU6wujX5jcR4ic86s5spFjexB3g3tJXAqq9o3RblQ6C5UjTt9x7pztJq8sXtlyvP39z1hNm8RIjZuHqZ8/rPWU9QV7/G+msl52cc3JW1X55GhOxERLkiIlCYAzQJRRPUAREQBERAEREAoRFpWIBp3TDoImMfrqb9VV0DG11cDQEgEEMBpfkN01vC7KTCg0lIZr/SP9ZhwXkg3DnqeItvvSHa/UrkX+8Yafujdm8eU0gg/rjOV8S1b2/Ji/X2M2XbfBD9PaV6OCTgz4io3gvVoP5zXpP+kHHWrph7f/AF6ar4s6q7nw1HwmqmqePwnc0kPl4YxfZHjPqZVVVTU+1wA3ef64TDZ7m5lG8b/rdKT3ILtCrkYNYMOKtuI4g218xrJvFbPXqxiKJLUSbG/t0n+pUt9zbj3HSQC/rvk50Px5p4qmpN6VZlpVUOqsjnKAw7ib38e+G65JXPDMEmJtvT7ZdLCtTpUaRVWBbOWvmINiDcZrjTjbUacZqYkxdqyJRp0dJ2E3r+Hzg2xNKyvwz29hjyJA38wfKQwXWMz5UtWA+kptolQc7bgTy05iaL0K2x6tikYm1N/o35AMdG8mtryvO0TlajRR+Zvjxf59zRjW5WWMHRCqLIEJ1IG4Md+vGX4ieqVKjQIiJIKEygE9RAEREAREQBERAEREAREQDU9op9LiqrA9hFVdN2cZbjw1+Mt08JephKPJOsbxYlyD8oE3AiYVTColRsQSbhMttLBR2jb4TBLR/Vfd8/e/ZHk4HHOk23WZ8ZRyUytTEM2cr9IOrIQWblZB8TzmsTIxtKqGzVUZDU+kGZSuYOScwvvHfMedxKkZZNtgGVtxnsUja9tJ4vJKlCZ6p1CpDLoQQR4jUShEAQDsvTXDjF7OWuo1VUrL/AyguPlN/sicoJnWvRvihX2eKba5C9Jh+7vA+VgJy3aOENGrUpHejMvjY2B8xY+cpidXE9svNS7lqlSZiFVSzHQBQSSeQA3zs/QrahxGFXNfrKd6dQHfmTS5vxIsfG84xh9onDutVXyOpup0J3W3Hfobec6H6Jq7VhiK7Gpeo/vBQrnUl1tre5IPDx4Rnqhg/uOhRETKaxERAEREAREQBERAEREAREQBETwRrAPQMgOnu0OowNZuLr1a+NTs6eAJPlJ8Cc89IqVcZXTBUMpNJGr1AWCjgqi54gHd++JaCtlJuonNsftKtXy9bUZ8ihFvbRRuGn898xgOcoDBM2GIz8pAF+QPkRcShUHeJlbGxikdVWQPSUFr5sj0xvbI9jcXN8pBFzcWuTJVFwK69TiW5CrUpqlz7Ofq1zqD5RuCjZC4fZhdKlQWVKakszGy391AeLsdABz5SNaSG19q1axCsFREJC0kGWmh3Gw4tzY3JkdAZ0b0OY21SvRJ9pVqD7Jyt/3L8Js22uhFLEVqtcuQ7pZRbsCoFyh24sNF003cbzm3o8xfVY+ieDlqZ+2pA/zZZ3SZ8jcZWjTiSlGmcZ2V6O8jg41wzb+qU6E7+02hYa7gAO8zeqIyWC9kLYADQADcBbdNb6f9HcRjNoU+qqKCiU8oPZCjMS7lue7QA6ATdqWyWv2iAO7U/wC0x6iE5NO7/Y36XJjgmttefc84PbjdaKdVQA3sOLhSd2U3435cxzk5I/H7LSrSNM6fVPFW4H9b7mQdDpDVRTQZVOIQ2u7ZUyi3bNrs519lQSdN17j1inXJ4SattGxYrHpTNmOu/QX0lv8Atala+Y+Fjf8AlNYweBr1Ky1mbE1HXUMy+r4e+oypQuHIGutS+8WJki+zK31b+BE4ms1mtxZJRxw3L/Fv/d8+fHBaKi1ySuC2kKjFbW5X485nyDwuyagIbMFIN+Z85N3mz4dk1M8b/qI0/wBOV6eREkr4KxKAys6BUREQBERAERBgHkyoEqBEAiuk220weHaswufZRd2Zzewvw3Ek8gZwfHY6pWqvWqN23JJI036WH7oGluQn0DtbZdHE0zSrIHQ621BBG4qRqDqdRznPNs+i1tWw1YEfUq6HydRr5geM9sUorqeGWMn0ObxJbaXRrGUL9Zh6gA95RnX5kuB5yKWaE7MzTXUv4GsFJDXyspUkbxfcZmVMRTFyWDFrg5AbnNYEnNusBouupkWYihZ7rVMzM3Mk/E3ngCBM7A7JxFfSjRqVBzVTl823DzMDqWMFiOrq03HuOjfKwP8ASfSE5JsX0Y13IOJdaScVU56hHK47K+Nz4TrYmfLJPoacMWrsgOkezXLLiKJtVp8PrKL8OPHTiCZIbI2imIQOu/cy8Vbl4d8zrTnnTnb1PZtRjhz/AMxWX2NOrQE/3jDix4Dnc9x84RcnSPSc1CO6RsHS/pjQwC2bt1SLrSU69xc+4vf8AZyDbHTbGYlyWqGmp9yj9GLcAzDtN5mQGIxL1HZ3Yu7G7MxuSe+eG03ef4Tp4sEYebOPm1U8nThGZR2ziKbZqeIrKe6o/wCOvnN86J+lCqGWli16xWIAqIv0gJ0GZF0fyAPjOf4LAGp2iy06YOtR7hfBQNXb91QT4b5M4bpBTwgtgqf0lrHE1lBqd/VU9VpD5ieMnJCMuKsjDknB3upfngfQYMoROK9COnlXD1SuJqPVpVGuxYlmpsdMy31K81+Gu/tNGqrqGUhlYAgg3BB1BB4ic7LiljfJ1sOeOVcHoCViJ5HsIiIAi8TzlgHqIiAIiIAiJ5qOFBY6AAk+A1MA596QMWfWECsRkTgSDdjfh3WmpYg9Z7fa/i7R+J1kht7FmrWZzxPwvqB5Cw8pHRZR8ln1On9QffKeoU/qj4n8ZfAlbydz7ldq7F7AEqwFJUUnjkp3HMlitwALknlLe0+keIqVBlr1MqZcnaIuVNw5XdcnWx3Cw4Sm0GNJAn7SqATzWkdw8X3/AMP8UwKNK3jIbLdDtPRrbAxVBamgbc6/Vcb/ACO8dxkrOSdDtsDDV7u+Wmws4sTf6p7ranwuLG860jAgEG4OoI3EHcRBZMrPm3pxiXqY7Es2/rqi/ZRiij5VE+kpwX0tbLNDHM4HYrgVByvbK48cwv8AaE1aV/UzHrYtwT8zSxUt3/rhJHY20jh6qVlVHK3stRcyG4I1Fxz+IEiyJ6ptab/JnMfHKM3E1y5ud/duA3gKPdA5CW93j/KN3jPMueYBnRvRt006gjD12+hJ0J/ZMf8AQT8DrznOZcpPlN/u7u+VnBTW2RaGSWOW6PU+pInPPRf0p61fVarXZRekTvKDeneV4d3hr0OcnJjeOW1ndw5Y5YKURERPM9RERAEREARNY6XbZr4arhilShTov1wqNXBCGoAho0zUDDqs30gz2axA7Jmf0Y6SYfH0etoOGA0ZbgsjfVa33HcRqIBMTWOmm1widUDqbFvDgviT93jMvbPSFKQK0yGfnvVe8nie6c7x+0SxNjckkljvJ7oIbMCpe5vvOsoBKSpMgqDJHZeFUI2IqrelTsAv+LVPsUx3cT3S7sLYVTFeyQACASdQBx3a3tqAdDrrpNy29sILSpikOzRBsvjvfvbn4nvuJo5xi8PUJNaqbvUYlu4nXyHC3DSYpmzY1A6FB5ePCaxBAnQvR3t3MvqtQ6qL0yeK8V8RvHd4Tnsu4fENTZXQ2ZSCD3j+kBHdZq3pF6NevYUhB9NTu9Pv07SfaH3hZL7A2suKorVXQ7mX6rjeP6juIkjeXjJxdomUVONM+UWUqSCCCNCDobju4GCLfrd/vOr+lroZ7WOoL31lH/lA/wC748zOSzpwmpq0cbJjeOW1lyk/CXpiy/Rf48J6pnhJeJdtbX9ec8yoMGWKkhsLaLUK1OoN6MrDyOo8xcec+lgb6z5w2Rszra1KkoOaoyKNb2O9n05Lr3WNxuB+jwLTBrGnR0/h8WlL9CsRExHREREAREQCA6cbDGMwdSlYFx26VwDaqmqb/h9qfP8A0b6T1dm10qtUa+6olT2npZe0pQWItUIK31Fm4Xv9PzhPpj9F9Vqz47BU86vdq1JB2w+9qiKPaDbyBre51BNgMzDdJKe0gxQolfrcQopoCFrJTKsr07k3fI4JX3srEDQiWBOK0GdGurMjIwbQlWVk3MLahgb94nWeiHSFdpDq2IXGgEldFXEgal6Y3LWtqybjqw4iCrRIy7hMM9V1poMzMbAfrcJbKkGxBvutxvytznS+hvR/1dOsqD6Vx8i78vjz+HCQQkSHR/Y6YWlkGrHV24s34DgJJgSoErJLmm9JdjdWetpjsH2gPdJ/0n7poW0qOWoeR1Hnv++87a6Aggi4IsQdxBnNum+wzRs6i6X0PIH3TBVo1GXMNhmqNlQXNiTuACjezMdFUcSdJ5rL1dF8RUDiintMqFye5QPhmJCjiRpfnPSTpfVxQNFB1OHuD1am5cjUNWewNQ34aKOAHGAkd09G/SHZ3XVMLSxXWYhu5hSfICWFEkdsjXXiBcaCdHnyN0S2PjVx2GGGpk4gMlYJe2VAQwaqfcRlPHeGGnaF/roSSxQqCCCLg6EHdacI9JfQw4Or1tIf8vUOn/TbfkPd9U8tOGveZjbSwFOvSejVUMjixB+4jkQdQeBE9cWRwd+B458KyRrxPlciUmw9M+jFXA1nRgzIAXWoFJDUxvY2GhX3uXgRNbw9ZanssDOipJ9GchwkrtGYp0mbs/Z1SqwRabO7aLTF81+ZHAW1vuA+InOhnQ6vjGzKuWj/AIrjs3BHsj3zpw05mdp6O9HKGDTLSW7EWao2rt4ngO4aecpmzqHHieun0rn9T6ED0B6DjBXr1iHxDAjT2aYOpC82PFvIcSd1iJzpScnbOtCCgqQiIlSwiIgCIiAIiIBo3pQ6MUq+FqVaez6WKxAy86dUoGGfK6WZmC3st9/BvZPzVsvZuIrYlaeEp1TWD3VVuHQq2jFhbIVNrtoARfSfZ0x8PgaVN3dKSK9QguyqoZyBYFyBdtOcAwaewaRelWqKGrIq5mGgZwAMzDiQdQfwEloiAIiIBi7S2hSw9M1KrhEFhfUkkmyqqi5ZidAoBJJsBOTdNPTLRRqmFGAqsdzDE3obwCp6uxexBBF8p1BnUtubDw+MpiniKQqKGDLqylXFwGVlIZTqdQeM1DF+h3ZNRixp1Qx1J66oxJ7y5JMA4N0s6ZvtBg1XDUqVRFFOm1A1Uy0wW7BRmZSO0dwU677aSX9FHQF9oYgVKikYWkQajHc5GopKeJPvW3DvInW6foV2UpDAVrjm4YeYZSD5zY6fRPIi06eLxNNFFlVGpoqgcFVEAA8IBN4bZ9Gm71EpIj1MudlVQz5RZcxAubDQXl96gG8geJtNXqdDc2/F4hv4mzSx/wACLwrnzQH+sA2Z9p0BvrUx9tfxlltuYcftV8rn+QkCOhRH7f8A/P8A9pcHRJh+1U/ZI/rJBzjppXp4vbZStVqerjC2p00dqXWB/bF+IzakcerHATQ9h7NpUts0aNMCtS65AVOoKWBqhraEKM3y68Z3Lb3o4pYxQtfK2W+VhmVlvvsRw7jcTC2D6KqWDYvQqMHIsXYqzW5Amn2fK0dCGrNzpbUUAKtOwAAABAAA3AADQS5/afPKPEyC/wCE6vHEMfEk/hL9Do06+8D5f7wCap46/EeUy6bXEjMPs515STpLYSCT3ERAEREARNd20jiqiI9RQVJNnqcDwGbU7h5zGwmfraX0tRkcne9Tkf3tRp93KxOKWs2z2bfFK/Wvciza4kPTNb/CLbtRWZeQItmO7Xj8JUmsP2DHdurnTdfedeJ/V5tJJeJEkVtCKRYED9swINz3kEWt+t2Xh6Fx2wynkKrn77wDLiWPVV5v89T80eqrzf56n5oBfiWPVV5v89T80eqrzf56n5oBfiWPVV5v89T80eqrzf56n5oBfiWPVV5v89T80eqrzf56n5oBfiWPVV5v89T80eqrzf56n5oBfiWPVV5v89T80xsXs9jqlV1I1sWcqf8AMDr4/frKybStKwSESPwVEsLuT4B6gsePvfr7hk+qrzf56n5ojLcrBfiWPVV5v89T80t4miFRmGckAm2eprYE23yW6Vgy4kRhaxdScjnUjSpUA3Kb9og+8fll9QSR9HUAJt/ePp3nWRGSkrQJCJY9VXm/z1PzR6qvN/nqfmlgX4lj1Veb/PU/NK+rjm3zv+MAjttbLeqy1KbgMoIsRoQb3vv5kWImJsvY9brFqVWAy3sosd9+Wg58YiZZaTHLJvd9+vF9yKL39goL2Vr6aipbQKUHu29mw3a2F763f2Eu7K3M3qE3NiNbrrvlImokuUNjKhBUOCP+oeRHLkT+iYp7GW4OVri2+putpcAC19BEQCTzv9QfN/tHWP8AU/zD8IiAekZr6rYc731+EuREAREQBERAEREAREQBERAEt4gMUYKbMQbeNtPvlIkNWqBh4WjXCm7gHMbX7fZsvHTiG+Mv5K1/bS3HsHd3drxiJEY7VQDU6vB1GnFbi/PQiDTrf4ifIfzREsC5TV83aZSvIKQb6cb+PCXo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ISEhUTExIVFRUWGBUYGBgWGBUXFhkVFhcXFhYYFhcYHSghGBolGxcXIjEhJSkrLi8uFx8zODMsNyguLisBCgoKDg0OGxAQGzAlICY1KysxLi03LS4vLy4tLysvLi0tLS0tLS0vLS8vLS0tLS0tLS0tLS0wLS0tLS0tKy0tLf/AABEIAOgA2QMBIgACEQEDEQH/xAAcAAEAAQUBAQAAAAAAAAAAAAAABQEDBAYHAgj/xABGEAACAQIDBAYGBwUGBgMAAAABAgADEQQSIQUxQVEGEyJhcYEHFDJCkZIjUoKh0dLwQ2JyscEVM1OiwuEWJGOys+IINKP/xAAZAQEAAwEBAAAAAAAAAAAAAAAAAQIEBQP/xAAuEQACAgEDAgQFAwUAAAAAAAAAAQIRAwQSITFRQWFx0QUTIpHwgcHxFDJyobH/2gAMAwEAAhEDEQA/AO4xEQBERAEREARE5t6SfSPUwOJo4PDLTNWoAzvVWo6orEqirTpdp3JG4d2mugHSYnJdm+mnD02WljFq3IDdatAUlysLqTS653ykWIO8gg5dZ0vYu2cPi6QrYeqtWmfeU7jyYHVW7iAYBnxE803DAFSCDuINwfAwD1ERAEREAREQBERAEREAREQBERAEREAREQBPJaVJlAIBUSsRAE4D6VtoPs/amIr9XepXo0Wwta1+qdFNGpa/Gxc9zdWZ36QO2yrVF0BKA2JAuC1r2PDcJSc9is9MWNzlR8pVNjY/EM1X1XE1GcliwpVGuTvOizO2NjNqbKc1qSYjD3sGz0mFNhfQOrrlO824i5tafRGBw1VKjsaxqI2Zgjqt0Ym4CMoF1AvowJ3a6WOtdI9v44tiVwlNBTw6nPVc5mZhS60jKezlI7GtzmI5zzhlcnwj1yYYwVtmm0/TztDLlNHDZtLOEqaDicvWWJ8wJ2f0dVMM2AptharVUc1HZnCq/W1HZ6oZEAVCHY9kCwFrXGp+TNqtevVN73qOb6Dex5aTe/RP0zrYNa+GS9quRw5AK0culaobkAfR21bQFVvcXB9zMfTsSF6N4ys6BalJ8qohWuatGqKwI0a9O2pGpOUDXSTUAShlZ5JgC89SgErAEREARE8mAeonkT1AEREAREQBKGViAeQJ6iIAiJibTxnU0y+XNqB8efdAMfG7UA0TU8+A8Oc1nbnrBo1PVmAr2GQtbfmF9WBANr2JBF7SMwe3HbF9QV07RJNt+XMMoA0EmNoY6nQptVquERASSe7gOZ7uMxZHPcrOjhUNj2mW7a33eHPjbQce6coxOzsRtDaGMomu9HCUauZ+qAVqlVlUZbj2m7HG9so03TqgM1bpn0hpbKodamHVmq1T2Vy08zkEtUchTc6b95uJWEnbrqy2SEWlu6I5x6TuheGwVGjUw+cMXKMGbNmGXNm1AsRbhprNi/8AjjsFzWr4xgQip1Kngzsyu9v4Qq/PNLr19o7cxKZaZaxCqEVupohiLs7a23Akk8PAT6c6N7Fp4LDUsNS9mmoF+LNvZ272YknxmyCaXJz8ji5fT0JEC0rES5Q8mVAlYgCIiAIiIAlLSsQBERAEREAGecx5T1EAREQBERAMfaGNShTarUbKiC5Op7hoN5uQJzXpF6SEd2opQc0w6kVVN84Aub02AK9o8zukh6WNqZVp4cHf9I/gNEHmbn7InLP5me0cSlHk8J5nGXB0bCVKeJxNGvTdS4VrqPaKZGGq3upBPHvEn6mHRiGZFJG4kAkeBO6aj0OwL4Soa9ldihQDUqMxUli3HQW85MV8Y7e8B3L+v6ziazW4lOoOzVg1ihD6kTDVFX2mC/rgBIjbNHBVyjVMOK5p5inW3yAta5NMGzeyPav98xf5wJzparI+jr0/P+UeWXWznwuEZp2rVChEIpoNy0wEUDkAs2fonUdqRLszdrTNr8DvInPcftSlSuCbsPdXVh4/V85tWxcY1KgK9FRVp1ACW1DKRoVZeFjcX1mvSxzY5fNyJ7e7v+WeEJvdbNziazR6Wr79Ij+FgfuIEl8DtijV0V+19U6Hyvv8p08eqxZHUZHupxfRmfERNBYREQBERAEREAREQBERAEREAREQBEoZQQDhXTPaJq4us377KP4KfYFuW6/mZA0yARcXFxcXtccRfhMvbaFcRWVhYrUqDXuYyxg8K1VwiC5PwA4k8hNraUeehz3yzfdnkvTQKjKLaJvIHDQSzX2nRRirVFzDeoOYj+ILfKe42kZ0tLUdmU6YqMb4gKTc9pVpVGIPMXcaHkOU1fZ1HJTvbU6nw4frvnC03wvFlXzHJ076evnZZs3Or0hoKCRTqVDyJWmPMjMSPhILF7cxFe6gimnFaXZFv3mJzN4EnwnnaG1adShSprQSm1MMGce1UuR7WnDxPdaYVP6PUjU2sL+f9LG86uHR4cPMI8/dkWZXU5AOB5d1v1pL2A2lWoNmo1GQ8bHQ+I3MPETF6zNrE1lbNx2btqliSFqZaNY7mGlFz3j9mx+B7pl16LIxVgVYbx+v5zRLTauj+1+uC4es3bGlGofupOeR908DpxnE1/wyMk8mJc9u5dOzaNmdI6lOwf6Re/2h4Hj5/GbXgNoU6wujX5jcR4ic86s5spFjexB3g3tJXAqq9o3RblQ6C5UjTt9x7pztJq8sXtlyvP39z1hNm8RIjZuHqZ8/rPWU9QV7/G+msl52cc3JW1X55GhOxERLkiIlCYAzQJRRPUAREQBERAEREAoRFpWIBp3TDoImMfrqb9VV0DG11cDQEgEEMBpfkN01vC7KTCg0lIZr/SP9ZhwXkg3DnqeItvvSHa/UrkX+8Yafujdm8eU0gg/rjOV8S1b2/Ji/X2M2XbfBD9PaV6OCTgz4io3gvVoP5zXpP+kHHWrph7f/AF6ar4s6q7nw1HwmqmqePwnc0kPl4YxfZHjPqZVVVTU+1wA3ef64TDZ7m5lG8b/rdKT3ILtCrkYNYMOKtuI4g218xrJvFbPXqxiKJLUSbG/t0n+pUt9zbj3HSQC/rvk50Px5p4qmpN6VZlpVUOqsjnKAw7ib38e+G65JXPDMEmJtvT7ZdLCtTpUaRVWBbOWvmINiDcZrjTjbUacZqYkxdqyJRp0dJ2E3r+Hzg2xNKyvwz29hjyJA38wfKQwXWMz5UtWA+kptolQc7bgTy05iaL0K2x6tikYm1N/o35AMdG8mtryvO0TlajRR+Zvjxf59zRjW5WWMHRCqLIEJ1IG4Md+vGX4ieqVKjQIiJIKEygE9RAEREAREQBERAEREAREQDU9op9LiqrA9hFVdN2cZbjw1+Mt08JephKPJOsbxYlyD8oE3AiYVTColRsQSbhMttLBR2jb4TBLR/Vfd8/e/ZHk4HHOk23WZ8ZRyUytTEM2cr9IOrIQWblZB8TzmsTIxtKqGzVUZDU+kGZSuYOScwvvHfMedxKkZZNtgGVtxnsUja9tJ4vJKlCZ6p1CpDLoQQR4jUShEAQDsvTXDjF7OWuo1VUrL/AyguPlN/sicoJnWvRvihX2eKba5C9Jh+7vA+VgJy3aOENGrUpHejMvjY2B8xY+cpidXE9svNS7lqlSZiFVSzHQBQSSeQA3zs/QrahxGFXNfrKd6dQHfmTS5vxIsfG84xh9onDutVXyOpup0J3W3Hfobec6H6Jq7VhiK7Gpeo/vBQrnUl1tre5IPDx4Rnqhg/uOhRETKaxERAEREAREQBERAEREAREQBETwRrAPQMgOnu0OowNZuLr1a+NTs6eAJPlJ8Cc89IqVcZXTBUMpNJGr1AWCjgqi54gHd++JaCtlJuonNsftKtXy9bUZ8ihFvbRRuGn898xgOcoDBM2GIz8pAF+QPkRcShUHeJlbGxikdVWQPSUFr5sj0xvbI9jcXN8pBFzcWuTJVFwK69TiW5CrUpqlz7Ofq1zqD5RuCjZC4fZhdKlQWVKakszGy391AeLsdABz5SNaSG19q1axCsFREJC0kGWmh3Gw4tzY3JkdAZ0b0OY21SvRJ9pVqD7Jyt/3L8Js22uhFLEVqtcuQ7pZRbsCoFyh24sNF003cbzm3o8xfVY+ieDlqZ+2pA/zZZ3SZ8jcZWjTiSlGmcZ2V6O8jg41wzb+qU6E7+02hYa7gAO8zeqIyWC9kLYADQADcBbdNb6f9HcRjNoU+qqKCiU8oPZCjMS7lue7QA6ATdqWyWv2iAO7U/wC0x6iE5NO7/Y36XJjgmttefc84PbjdaKdVQA3sOLhSd2U3435cxzk5I/H7LSrSNM6fVPFW4H9b7mQdDpDVRTQZVOIQ2u7ZUyi3bNrs519lQSdN17j1inXJ4SattGxYrHpTNmOu/QX0lv8Atala+Y+Fjf8AlNYweBr1Ky1mbE1HXUMy+r4e+oypQuHIGutS+8WJki+zK31b+BE4ms1mtxZJRxw3L/Fv/d8+fHBaKi1ySuC2kKjFbW5X485nyDwuyagIbMFIN+Z85N3mz4dk1M8b/qI0/wBOV6eREkr4KxKAys6BUREQBERAERBgHkyoEqBEAiuk220weHaswufZRd2Zzewvw3Ek8gZwfHY6pWqvWqN23JJI036WH7oGluQn0DtbZdHE0zSrIHQ621BBG4qRqDqdRznPNs+i1tWw1YEfUq6HydRr5geM9sUorqeGWMn0ObxJbaXRrGUL9Zh6gA95RnX5kuB5yKWaE7MzTXUv4GsFJDXyspUkbxfcZmVMRTFyWDFrg5AbnNYEnNusBouupkWYihZ7rVMzM3Mk/E3ngCBM7A7JxFfSjRqVBzVTl823DzMDqWMFiOrq03HuOjfKwP8ASfSE5JsX0Y13IOJdaScVU56hHK47K+Nz4TrYmfLJPoacMWrsgOkezXLLiKJtVp8PrKL8OPHTiCZIbI2imIQOu/cy8Vbl4d8zrTnnTnb1PZtRjhz/AMxWX2NOrQE/3jDix4Dnc9x84RcnSPSc1CO6RsHS/pjQwC2bt1SLrSU69xc+4vf8AZyDbHTbGYlyWqGmp9yj9GLcAzDtN5mQGIxL1HZ3Yu7G7MxuSe+eG03ef4Tp4sEYebOPm1U8nThGZR2ziKbZqeIrKe6o/wCOvnN86J+lCqGWli16xWIAqIv0gJ0GZF0fyAPjOf4LAGp2iy06YOtR7hfBQNXb91QT4b5M4bpBTwgtgqf0lrHE1lBqd/VU9VpD5ieMnJCMuKsjDknB3upfngfQYMoROK9COnlXD1SuJqPVpVGuxYlmpsdMy31K81+Gu/tNGqrqGUhlYAgg3BB1BB4ic7LiljfJ1sOeOVcHoCViJ5HsIiIAi8TzlgHqIiAIiIAiJ5qOFBY6AAk+A1MA596QMWfWECsRkTgSDdjfh3WmpYg9Z7fa/i7R+J1kht7FmrWZzxPwvqB5Cw8pHRZR8ln1On9QffKeoU/qj4n8ZfAlbydz7ldq7F7AEqwFJUUnjkp3HMlitwALknlLe0+keIqVBlr1MqZcnaIuVNw5XdcnWx3Cw4Sm0GNJAn7SqATzWkdw8X3/AMP8UwKNK3jIbLdDtPRrbAxVBamgbc6/Vcb/ACO8dxkrOSdDtsDDV7u+Wmws4sTf6p7ranwuLG860jAgEG4OoI3EHcRBZMrPm3pxiXqY7Es2/rqi/ZRiij5VE+kpwX0tbLNDHM4HYrgVByvbK48cwv8AaE1aV/UzHrYtwT8zSxUt3/rhJHY20jh6qVlVHK3stRcyG4I1Fxz+IEiyJ6ptab/JnMfHKM3E1y5ud/duA3gKPdA5CW93j/KN3jPMueYBnRvRt006gjD12+hJ0J/ZMf8AQT8DrznOZcpPlN/u7u+VnBTW2RaGSWOW6PU+pInPPRf0p61fVarXZRekTvKDeneV4d3hr0OcnJjeOW1ndw5Y5YKURERPM9RERAEREARNY6XbZr4arhilShTov1wqNXBCGoAho0zUDDqs30gz2axA7Jmf0Y6SYfH0etoOGA0ZbgsjfVa33HcRqIBMTWOmm1widUDqbFvDgviT93jMvbPSFKQK0yGfnvVe8nie6c7x+0SxNjckkljvJ7oIbMCpe5vvOsoBKSpMgqDJHZeFUI2IqrelTsAv+LVPsUx3cT3S7sLYVTFeyQACASdQBx3a3tqAdDrrpNy29sILSpikOzRBsvjvfvbn4nvuJo5xi8PUJNaqbvUYlu4nXyHC3DSYpmzY1A6FB5ePCaxBAnQvR3t3MvqtQ6qL0yeK8V8RvHd4Tnsu4fENTZXQ2ZSCD3j+kBHdZq3pF6NevYUhB9NTu9Pv07SfaH3hZL7A2suKorVXQ7mX6rjeP6juIkjeXjJxdomUVONM+UWUqSCCCNCDobju4GCLfrd/vOr+lroZ7WOoL31lH/lA/wC748zOSzpwmpq0cbJjeOW1lyk/CXpiy/Rf48J6pnhJeJdtbX9ec8yoMGWKkhsLaLUK1OoN6MrDyOo8xcec+lgb6z5w2Rszra1KkoOaoyKNb2O9n05Lr3WNxuB+jwLTBrGnR0/h8WlL9CsRExHREREAREQCA6cbDGMwdSlYFx26VwDaqmqb/h9qfP8A0b6T1dm10qtUa+6olT2npZe0pQWItUIK31Fm4Xv9PzhPpj9F9Vqz47BU86vdq1JB2w+9qiKPaDbyBre51BNgMzDdJKe0gxQolfrcQopoCFrJTKsr07k3fI4JX3srEDQiWBOK0GdGurMjIwbQlWVk3MLahgb94nWeiHSFdpDq2IXGgEldFXEgal6Y3LWtqybjqw4iCrRIy7hMM9V1poMzMbAfrcJbKkGxBvutxvytznS+hvR/1dOsqD6Vx8i78vjz+HCQQkSHR/Y6YWlkGrHV24s34DgJJgSoErJLmm9JdjdWetpjsH2gPdJ/0n7poW0qOWoeR1Hnv++87a6Aggi4IsQdxBnNum+wzRs6i6X0PIH3TBVo1GXMNhmqNlQXNiTuACjezMdFUcSdJ5rL1dF8RUDiintMqFye5QPhmJCjiRpfnPSTpfVxQNFB1OHuD1am5cjUNWewNQ34aKOAHGAkd09G/SHZ3XVMLSxXWYhu5hSfICWFEkdsjXXiBcaCdHnyN0S2PjVx2GGGpk4gMlYJe2VAQwaqfcRlPHeGGnaF/roSSxQqCCCLg6EHdacI9JfQw4Or1tIf8vUOn/TbfkPd9U8tOGveZjbSwFOvSejVUMjixB+4jkQdQeBE9cWRwd+B458KyRrxPlciUmw9M+jFXA1nRgzIAXWoFJDUxvY2GhX3uXgRNbw9ZanssDOipJ9GchwkrtGYp0mbs/Z1SqwRabO7aLTF81+ZHAW1vuA+InOhnQ6vjGzKuWj/AIrjs3BHsj3zpw05mdp6O9HKGDTLSW7EWao2rt4ngO4aecpmzqHHieun0rn9T6ED0B6DjBXr1iHxDAjT2aYOpC82PFvIcSd1iJzpScnbOtCCgqQiIlSwiIgCIiAIiIBo3pQ6MUq+FqVaez6WKxAy86dUoGGfK6WZmC3st9/BvZPzVsvZuIrYlaeEp1TWD3VVuHQq2jFhbIVNrtoARfSfZ0x8PgaVN3dKSK9QguyqoZyBYFyBdtOcAwaewaRelWqKGrIq5mGgZwAMzDiQdQfwEloiAIiIBi7S2hSw9M1KrhEFhfUkkmyqqi5ZidAoBJJsBOTdNPTLRRqmFGAqsdzDE3obwCp6uxexBBF8p1BnUtubDw+MpiniKQqKGDLqylXFwGVlIZTqdQeM1DF+h3ZNRixp1Qx1J66oxJ7y5JMA4N0s6ZvtBg1XDUqVRFFOm1A1Uy0wW7BRmZSO0dwU677aSX9FHQF9oYgVKikYWkQajHc5GopKeJPvW3DvInW6foV2UpDAVrjm4YeYZSD5zY6fRPIi06eLxNNFFlVGpoqgcFVEAA8IBN4bZ9Gm71EpIj1MudlVQz5RZcxAubDQXl96gG8geJtNXqdDc2/F4hv4mzSx/wACLwrnzQH+sA2Z9p0BvrUx9tfxlltuYcftV8rn+QkCOhRH7f8A/P8A9pcHRJh+1U/ZI/rJBzjppXp4vbZStVqerjC2p00dqXWB/bF+IzakcerHATQ9h7NpUts0aNMCtS65AVOoKWBqhraEKM3y68Z3Lb3o4pYxQtfK2W+VhmVlvvsRw7jcTC2D6KqWDYvQqMHIsXYqzW5Amn2fK0dCGrNzpbUUAKtOwAAABAAA3AADQS5/afPKPEyC/wCE6vHEMfEk/hL9Do06+8D5f7wCap46/EeUy6bXEjMPs515STpLYSCT3ERAEREARNd20jiqiI9RQVJNnqcDwGbU7h5zGwmfraX0tRkcne9Tkf3tRp93KxOKWs2z2bfFK/Wvciza4kPTNb/CLbtRWZeQItmO7Xj8JUmsP2DHdurnTdfedeJ/V5tJJeJEkVtCKRYED9swINz3kEWt+t2Xh6Fx2wynkKrn77wDLiWPVV5v89T80eqrzf56n5oBfiWPVV5v89T80eqrzf56n5oBfiWPVV5v89T80eqrzf56n5oBfiWPVV5v89T80eqrzf56n5oBfiWPVV5v89T80eqrzf56n5oBfiWPVV5v89T80xsXs9jqlV1I1sWcqf8AMDr4/frKybStKwSESPwVEsLuT4B6gsePvfr7hk+qrzf56n5ojLcrBfiWPVV5v89T80t4miFRmGckAm2eprYE23yW6Vgy4kRhaxdScjnUjSpUA3Kb9og+8fll9QSR9HUAJt/ePp3nWRGSkrQJCJY9VXm/z1PzR6qvN/nqfmlgX4lj1Veb/PU/NK+rjm3zv+MAjttbLeqy1KbgMoIsRoQb3vv5kWImJsvY9brFqVWAy3sosd9+Wg58YiZZaTHLJvd9+vF9yKL39goL2Vr6aipbQKUHu29mw3a2F763f2Eu7K3M3qE3NiNbrrvlImokuUNjKhBUOCP+oeRHLkT+iYp7GW4OVri2+putpcAC19BEQCTzv9QfN/tHWP8AU/zD8IiAekZr6rYc731+EuREAREQBERAEREAREQBERAEt4gMUYKbMQbeNtPvlIkNWqBh4WjXCm7gHMbX7fZsvHTiG+Mv5K1/bS3HsHd3drxiJEY7VQDU6vB1GnFbi/PQiDTrf4ifIfzREsC5TV83aZSvIKQb6cb+PCXo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ISEhUTExIVFRUWGBUYGBgWGBUXFhkVFhcXFhYYFhcYHSghGBolGxcXIjEhJSkrLi8uFx8zODMsNyguLisBCgoKDg0OGxAQGzAlICY1KysxLi03LS4vLy4tLysvLi0tLS0tLS0vLS8vLS0tLS0tLS0tLS0wLS0tLS0tKy0tLf/AABEIAOgA2QMBIgACEQEDEQH/xAAcAAEAAQUBAQAAAAAAAAAAAAAABQEDBAYHAgj/xABGEAACAQIDBAYGBwUGBgMAAAABAgADEQQSIQUxQVEGEyJhcYEHFDJCkZIjUoKh0dLwQ2JyscEVM1OiwuEWJGOys+IINKP/xAAZAQEAAwEBAAAAAAAAAAAAAAAAAQIEBQP/xAAuEQACAgEDAgQFAwUAAAAAAAAAAQIRAwQSITFRQWFx0QUTIpHwgcHxFDJyobH/2gAMAwEAAhEDEQA/AO4xEQBERAEREARE5t6SfSPUwOJo4PDLTNWoAzvVWo6orEqirTpdp3JG4d2mugHSYnJdm+mnD02WljFq3IDdatAUlysLqTS653ykWIO8gg5dZ0vYu2cPi6QrYeqtWmfeU7jyYHVW7iAYBnxE803DAFSCDuINwfAwD1ERAEREAREQBERAEREAREQBERAEREAREQBPJaVJlAIBUSsRAE4D6VtoPs/amIr9XepXo0Wwta1+qdFNGpa/Gxc9zdWZ36QO2yrVF0BKA2JAuC1r2PDcJSc9is9MWNzlR8pVNjY/EM1X1XE1GcliwpVGuTvOizO2NjNqbKc1qSYjD3sGz0mFNhfQOrrlO824i5tafRGBw1VKjsaxqI2Zgjqt0Ym4CMoF1AvowJ3a6WOtdI9v44tiVwlNBTw6nPVc5mZhS60jKezlI7GtzmI5zzhlcnwj1yYYwVtmm0/TztDLlNHDZtLOEqaDicvWWJ8wJ2f0dVMM2AptharVUc1HZnCq/W1HZ6oZEAVCHY9kCwFrXGp+TNqtevVN73qOb6Dex5aTe/RP0zrYNa+GS9quRw5AK0culaobkAfR21bQFVvcXB9zMfTsSF6N4ys6BalJ8qohWuatGqKwI0a9O2pGpOUDXSTUAShlZ5JgC89SgErAEREARE8mAeonkT1AEREAREQBKGViAeQJ6iIAiJibTxnU0y+XNqB8efdAMfG7UA0TU8+A8Oc1nbnrBo1PVmAr2GQtbfmF9WBANr2JBF7SMwe3HbF9QV07RJNt+XMMoA0EmNoY6nQptVquERASSe7gOZ7uMxZHPcrOjhUNj2mW7a33eHPjbQce6coxOzsRtDaGMomu9HCUauZ+qAVqlVlUZbj2m7HG9so03TqgM1bpn0hpbKodamHVmq1T2Vy08zkEtUchTc6b95uJWEnbrqy2SEWlu6I5x6TuheGwVGjUw+cMXKMGbNmGXNm1AsRbhprNi/8AjjsFzWr4xgQip1Kngzsyu9v4Qq/PNLr19o7cxKZaZaxCqEVupohiLs7a23Akk8PAT6c6N7Fp4LDUsNS9mmoF+LNvZ272YknxmyCaXJz8ji5fT0JEC0rES5Q8mVAlYgCIiAIiIAlLSsQBERAEREAGecx5T1EAREQBERAMfaGNShTarUbKiC5Op7hoN5uQJzXpF6SEd2opQc0w6kVVN84Aub02AK9o8zukh6WNqZVp4cHf9I/gNEHmbn7InLP5me0cSlHk8J5nGXB0bCVKeJxNGvTdS4VrqPaKZGGq3upBPHvEn6mHRiGZFJG4kAkeBO6aj0OwL4Soa9ldihQDUqMxUli3HQW85MV8Y7e8B3L+v6ziazW4lOoOzVg1ihD6kTDVFX2mC/rgBIjbNHBVyjVMOK5p5inW3yAta5NMGzeyPav98xf5wJzparI+jr0/P+UeWXWznwuEZp2rVChEIpoNy0wEUDkAs2fonUdqRLszdrTNr8DvInPcftSlSuCbsPdXVh4/V85tWxcY1KgK9FRVp1ACW1DKRoVZeFjcX1mvSxzY5fNyJ7e7v+WeEJvdbNziazR6Wr79Ij+FgfuIEl8DtijV0V+19U6Hyvv8p08eqxZHUZHupxfRmfERNBYREQBERAEREAREQBERAEREAREQBEoZQQDhXTPaJq4us377KP4KfYFuW6/mZA0yARcXFxcXtccRfhMvbaFcRWVhYrUqDXuYyxg8K1VwiC5PwA4k8hNraUeehz3yzfdnkvTQKjKLaJvIHDQSzX2nRRirVFzDeoOYj+ILfKe42kZ0tLUdmU6YqMb4gKTc9pVpVGIPMXcaHkOU1fZ1HJTvbU6nw4frvnC03wvFlXzHJ076evnZZs3Or0hoKCRTqVDyJWmPMjMSPhILF7cxFe6gimnFaXZFv3mJzN4EnwnnaG1adShSprQSm1MMGce1UuR7WnDxPdaYVP6PUjU2sL+f9LG86uHR4cPMI8/dkWZXU5AOB5d1v1pL2A2lWoNmo1GQ8bHQ+I3MPETF6zNrE1lbNx2btqliSFqZaNY7mGlFz3j9mx+B7pl16LIxVgVYbx+v5zRLTauj+1+uC4es3bGlGofupOeR908DpxnE1/wyMk8mJc9u5dOzaNmdI6lOwf6Re/2h4Hj5/GbXgNoU6wujX5jcR4ic86s5spFjexB3g3tJXAqq9o3RblQ6C5UjTt9x7pztJq8sXtlyvP39z1hNm8RIjZuHqZ8/rPWU9QV7/G+msl52cc3JW1X55GhOxERLkiIlCYAzQJRRPUAREQBERAEREAoRFpWIBp3TDoImMfrqb9VV0DG11cDQEgEEMBpfkN01vC7KTCg0lIZr/SP9ZhwXkg3DnqeItvvSHa/UrkX+8Yafujdm8eU0gg/rjOV8S1b2/Ji/X2M2XbfBD9PaV6OCTgz4io3gvVoP5zXpP+kHHWrph7f/AF6ar4s6q7nw1HwmqmqePwnc0kPl4YxfZHjPqZVVVTU+1wA3ef64TDZ7m5lG8b/rdKT3ILtCrkYNYMOKtuI4g218xrJvFbPXqxiKJLUSbG/t0n+pUt9zbj3HSQC/rvk50Px5p4qmpN6VZlpVUOqsjnKAw7ib38e+G65JXPDMEmJtvT7ZdLCtTpUaRVWBbOWvmINiDcZrjTjbUacZqYkxdqyJRp0dJ2E3r+Hzg2xNKyvwz29hjyJA38wfKQwXWMz5UtWA+kptolQc7bgTy05iaL0K2x6tikYm1N/o35AMdG8mtryvO0TlajRR+Zvjxf59zRjW5WWMHRCqLIEJ1IG4Md+vGX4ieqVKjQIiJIKEygE9RAEREAREQBERAEREAREQDU9op9LiqrA9hFVdN2cZbjw1+Mt08JephKPJOsbxYlyD8oE3AiYVTColRsQSbhMttLBR2jb4TBLR/Vfd8/e/ZHk4HHOk23WZ8ZRyUytTEM2cr9IOrIQWblZB8TzmsTIxtKqGzVUZDU+kGZSuYOScwvvHfMedxKkZZNtgGVtxnsUja9tJ4vJKlCZ6p1CpDLoQQR4jUShEAQDsvTXDjF7OWuo1VUrL/AyguPlN/sicoJnWvRvihX2eKba5C9Jh+7vA+VgJy3aOENGrUpHejMvjY2B8xY+cpidXE9svNS7lqlSZiFVSzHQBQSSeQA3zs/QrahxGFXNfrKd6dQHfmTS5vxIsfG84xh9onDutVXyOpup0J3W3Hfobec6H6Jq7VhiK7Gpeo/vBQrnUl1tre5IPDx4Rnqhg/uOhRETKaxERAEREAREQBERAEREAREQBETwRrAPQMgOnu0OowNZuLr1a+NTs6eAJPlJ8Cc89IqVcZXTBUMpNJGr1AWCjgqi54gHd++JaCtlJuonNsftKtXy9bUZ8ihFvbRRuGn898xgOcoDBM2GIz8pAF+QPkRcShUHeJlbGxikdVWQPSUFr5sj0xvbI9jcXN8pBFzcWuTJVFwK69TiW5CrUpqlz7Ofq1zqD5RuCjZC4fZhdKlQWVKakszGy391AeLsdABz5SNaSG19q1axCsFREJC0kGWmh3Gw4tzY3JkdAZ0b0OY21SvRJ9pVqD7Jyt/3L8Js22uhFLEVqtcuQ7pZRbsCoFyh24sNF003cbzm3o8xfVY+ieDlqZ+2pA/zZZ3SZ8jcZWjTiSlGmcZ2V6O8jg41wzb+qU6E7+02hYa7gAO8zeqIyWC9kLYADQADcBbdNb6f9HcRjNoU+qqKCiU8oPZCjMS7lue7QA6ATdqWyWv2iAO7U/wC0x6iE5NO7/Y36XJjgmttefc84PbjdaKdVQA3sOLhSd2U3435cxzk5I/H7LSrSNM6fVPFW4H9b7mQdDpDVRTQZVOIQ2u7ZUyi3bNrs519lQSdN17j1inXJ4SattGxYrHpTNmOu/QX0lv8Atala+Y+Fjf8AlNYweBr1Ky1mbE1HXUMy+r4e+oypQuHIGutS+8WJki+zK31b+BE4ms1mtxZJRxw3L/Fv/d8+fHBaKi1ySuC2kKjFbW5X485nyDwuyagIbMFIN+Z85N3mz4dk1M8b/qI0/wBOV6eREkr4KxKAys6BUREQBERAERBgHkyoEqBEAiuk220weHaswufZRd2Zzewvw3Ek8gZwfHY6pWqvWqN23JJI036WH7oGluQn0DtbZdHE0zSrIHQ621BBG4qRqDqdRznPNs+i1tWw1YEfUq6HydRr5geM9sUorqeGWMn0ObxJbaXRrGUL9Zh6gA95RnX5kuB5yKWaE7MzTXUv4GsFJDXyspUkbxfcZmVMRTFyWDFrg5AbnNYEnNusBouupkWYihZ7rVMzM3Mk/E3ngCBM7A7JxFfSjRqVBzVTl823DzMDqWMFiOrq03HuOjfKwP8ASfSE5JsX0Y13IOJdaScVU56hHK47K+Nz4TrYmfLJPoacMWrsgOkezXLLiKJtVp8PrKL8OPHTiCZIbI2imIQOu/cy8Vbl4d8zrTnnTnb1PZtRjhz/AMxWX2NOrQE/3jDix4Dnc9x84RcnSPSc1CO6RsHS/pjQwC2bt1SLrSU69xc+4vf8AZyDbHTbGYlyWqGmp9yj9GLcAzDtN5mQGIxL1HZ3Yu7G7MxuSe+eG03ef4Tp4sEYebOPm1U8nThGZR2ziKbZqeIrKe6o/wCOvnN86J+lCqGWli16xWIAqIv0gJ0GZF0fyAPjOf4LAGp2iy06YOtR7hfBQNXb91QT4b5M4bpBTwgtgqf0lrHE1lBqd/VU9VpD5ieMnJCMuKsjDknB3upfngfQYMoROK9COnlXD1SuJqPVpVGuxYlmpsdMy31K81+Gu/tNGqrqGUhlYAgg3BB1BB4ic7LiljfJ1sOeOVcHoCViJ5HsIiIAi8TzlgHqIiAIiIAiJ5qOFBY6AAk+A1MA596QMWfWECsRkTgSDdjfh3WmpYg9Z7fa/i7R+J1kht7FmrWZzxPwvqB5Cw8pHRZR8ln1On9QffKeoU/qj4n8ZfAlbydz7ldq7F7AEqwFJUUnjkp3HMlitwALknlLe0+keIqVBlr1MqZcnaIuVNw5XdcnWx3Cw4Sm0GNJAn7SqATzWkdw8X3/AMP8UwKNK3jIbLdDtPRrbAxVBamgbc6/Vcb/ACO8dxkrOSdDtsDDV7u+Wmws4sTf6p7ranwuLG860jAgEG4OoI3EHcRBZMrPm3pxiXqY7Es2/rqi/ZRiij5VE+kpwX0tbLNDHM4HYrgVByvbK48cwv8AaE1aV/UzHrYtwT8zSxUt3/rhJHY20jh6qVlVHK3stRcyG4I1Fxz+IEiyJ6ptab/JnMfHKM3E1y5ud/duA3gKPdA5CW93j/KN3jPMueYBnRvRt006gjD12+hJ0J/ZMf8AQT8DrznOZcpPlN/u7u+VnBTW2RaGSWOW6PU+pInPPRf0p61fVarXZRekTvKDeneV4d3hr0OcnJjeOW1ndw5Y5YKURERPM9RERAEREARNY6XbZr4arhilShTov1wqNXBCGoAho0zUDDqs30gz2axA7Jmf0Y6SYfH0etoOGA0ZbgsjfVa33HcRqIBMTWOmm1widUDqbFvDgviT93jMvbPSFKQK0yGfnvVe8nie6c7x+0SxNjckkljvJ7oIbMCpe5vvOsoBKSpMgqDJHZeFUI2IqrelTsAv+LVPsUx3cT3S7sLYVTFeyQACASdQBx3a3tqAdDrrpNy29sILSpikOzRBsvjvfvbn4nvuJo5xi8PUJNaqbvUYlu4nXyHC3DSYpmzY1A6FB5ePCaxBAnQvR3t3MvqtQ6qL0yeK8V8RvHd4Tnsu4fENTZXQ2ZSCD3j+kBHdZq3pF6NevYUhB9NTu9Pv07SfaH3hZL7A2suKorVXQ7mX6rjeP6juIkjeXjJxdomUVONM+UWUqSCCCNCDobju4GCLfrd/vOr+lroZ7WOoL31lH/lA/wC748zOSzpwmpq0cbJjeOW1lyk/CXpiy/Rf48J6pnhJeJdtbX9ec8yoMGWKkhsLaLUK1OoN6MrDyOo8xcec+lgb6z5w2Rszra1KkoOaoyKNb2O9n05Lr3WNxuB+jwLTBrGnR0/h8WlL9CsRExHREREAREQCA6cbDGMwdSlYFx26VwDaqmqb/h9qfP8A0b6T1dm10qtUa+6olT2npZe0pQWItUIK31Fm4Xv9PzhPpj9F9Vqz47BU86vdq1JB2w+9qiKPaDbyBre51BNgMzDdJKe0gxQolfrcQopoCFrJTKsr07k3fI4JX3srEDQiWBOK0GdGurMjIwbQlWVk3MLahgb94nWeiHSFdpDq2IXGgEldFXEgal6Y3LWtqybjqw4iCrRIy7hMM9V1poMzMbAfrcJbKkGxBvutxvytznS+hvR/1dOsqD6Vx8i78vjz+HCQQkSHR/Y6YWlkGrHV24s34DgJJgSoErJLmm9JdjdWetpjsH2gPdJ/0n7poW0qOWoeR1Hnv++87a6Aggi4IsQdxBnNum+wzRs6i6X0PIH3TBVo1GXMNhmqNlQXNiTuACjezMdFUcSdJ5rL1dF8RUDiintMqFye5QPhmJCjiRpfnPSTpfVxQNFB1OHuD1am5cjUNWewNQ34aKOAHGAkd09G/SHZ3XVMLSxXWYhu5hSfICWFEkdsjXXiBcaCdHnyN0S2PjVx2GGGpk4gMlYJe2VAQwaqfcRlPHeGGnaF/roSSxQqCCCLg6EHdacI9JfQw4Or1tIf8vUOn/TbfkPd9U8tOGveZjbSwFOvSejVUMjixB+4jkQdQeBE9cWRwd+B458KyRrxPlciUmw9M+jFXA1nRgzIAXWoFJDUxvY2GhX3uXgRNbw9ZanssDOipJ9GchwkrtGYp0mbs/Z1SqwRabO7aLTF81+ZHAW1vuA+InOhnQ6vjGzKuWj/AIrjs3BHsj3zpw05mdp6O9HKGDTLSW7EWao2rt4ngO4aecpmzqHHieun0rn9T6ED0B6DjBXr1iHxDAjT2aYOpC82PFvIcSd1iJzpScnbOtCCgqQiIlSwiIgCIiAIiIBo3pQ6MUq+FqVaez6WKxAy86dUoGGfK6WZmC3st9/BvZPzVsvZuIrYlaeEp1TWD3VVuHQq2jFhbIVNrtoARfSfZ0x8PgaVN3dKSK9QguyqoZyBYFyBdtOcAwaewaRelWqKGrIq5mGgZwAMzDiQdQfwEloiAIiIBi7S2hSw9M1KrhEFhfUkkmyqqi5ZidAoBJJsBOTdNPTLRRqmFGAqsdzDE3obwCp6uxexBBF8p1BnUtubDw+MpiniKQqKGDLqylXFwGVlIZTqdQeM1DF+h3ZNRixp1Qx1J66oxJ7y5JMA4N0s6ZvtBg1XDUqVRFFOm1A1Uy0wW7BRmZSO0dwU677aSX9FHQF9oYgVKikYWkQajHc5GopKeJPvW3DvInW6foV2UpDAVrjm4YeYZSD5zY6fRPIi06eLxNNFFlVGpoqgcFVEAA8IBN4bZ9Gm71EpIj1MudlVQz5RZcxAubDQXl96gG8geJtNXqdDc2/F4hv4mzSx/wACLwrnzQH+sA2Z9p0BvrUx9tfxlltuYcftV8rn+QkCOhRH7f8A/P8A9pcHRJh+1U/ZI/rJBzjppXp4vbZStVqerjC2p00dqXWB/bF+IzakcerHATQ9h7NpUts0aNMCtS65AVOoKWBqhraEKM3y68Z3Lb3o4pYxQtfK2W+VhmVlvvsRw7jcTC2D6KqWDYvQqMHIsXYqzW5Amn2fK0dCGrNzpbUUAKtOwAAABAAA3AADQS5/afPKPEyC/wCE6vHEMfEk/hL9Do06+8D5f7wCap46/EeUy6bXEjMPs515STpLYSCT3ERAEREARNd20jiqiI9RQVJNnqcDwGbU7h5zGwmfraX0tRkcne9Tkf3tRp93KxOKWs2z2bfFK/Wvciza4kPTNb/CLbtRWZeQItmO7Xj8JUmsP2DHdurnTdfedeJ/V5tJJeJEkVtCKRYED9swINz3kEWt+t2Xh6Fx2wynkKrn77wDLiWPVV5v89T80eqrzf56n5oBfiWPVV5v89T80eqrzf56n5oBfiWPVV5v89T80eqrzf56n5oBfiWPVV5v89T80eqrzf56n5oBfiWPVV5v89T80eqrzf56n5oBfiWPVV5v89T80xsXs9jqlV1I1sWcqf8AMDr4/frKybStKwSESPwVEsLuT4B6gsePvfr7hk+qrzf56n5ojLcrBfiWPVV5v89T80t4miFRmGckAm2eprYE23yW6Vgy4kRhaxdScjnUjSpUA3Kb9og+8fll9QSR9HUAJt/ePp3nWRGSkrQJCJY9VXm/z1PzR6qvN/nqfmlgX4lj1Veb/PU/NK+rjm3zv+MAjttbLeqy1KbgMoIsRoQb3vv5kWImJsvY9brFqVWAy3sosd9+Wg58YiZZaTHLJvd9+vF9yKL39goL2Vr6aipbQKUHu29mw3a2F763f2Eu7K3M3qE3NiNbrrvlImokuUNjKhBUOCP+oeRHLkT+iYp7GW4OVri2+putpcAC19BEQCTzv9QfN/tHWP8AU/zD8IiAekZr6rYc731+EuREAREQBERAEREAREQBERAEt4gMUYKbMQbeNtPvlIkNWqBh4WjXCm7gHMbX7fZsvHTiG+Mv5K1/bS3HsHd3drxiJEY7VQDU6vB1GnFbi/PQiDTrf4ifIfzREsC5TV83aZSvIKQb6cb+PCXo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ISEhUTExIVFRUWGBUYGBgWGBUXFhkVFhcXFhYYFhcYHSghGBolGxcXIjEhJSkrLi8uFx8zODMsNyguLisBCgoKDg0OGxAQGzAlICY1KysxLi03LS4vLy4tLysvLi0tLS0tLS0vLS8vLS0tLS0tLS0tLS0wLS0tLS0tKy0tLf/AABEIAOgA2QMBIgACEQEDEQH/xAAcAAEAAQUBAQAAAAAAAAAAAAAABQEDBAYHAgj/xABGEAACAQIDBAYGBwUGBgMAAAABAgADEQQSIQUxQVEGEyJhcYEHFDJCkZIjUoKh0dLwQ2JyscEVM1OiwuEWJGOys+IINKP/xAAZAQEAAwEBAAAAAAAAAAAAAAAAAQIEBQP/xAAuEQACAgEDAgQFAwUAAAAAAAAAAQIRAwQSITFRQWFx0QUTIpHwgcHxFDJyobH/2gAMAwEAAhEDEQA/AO4xEQBERAEREARE5t6SfSPUwOJo4PDLTNWoAzvVWo6orEqirTpdp3JG4d2mugHSYnJdm+mnD02WljFq3IDdatAUlysLqTS653ykWIO8gg5dZ0vYu2cPi6QrYeqtWmfeU7jyYHVW7iAYBnxE803DAFSCDuINwfAwD1ERAEREAREQBERAEREAREQBERAEREAREQBPJaVJlAIBUSsRAE4D6VtoPs/amIr9XepXo0Wwta1+qdFNGpa/Gxc9zdWZ36QO2yrVF0BKA2JAuC1r2PDcJSc9is9MWNzlR8pVNjY/EM1X1XE1GcliwpVGuTvOizO2NjNqbKc1qSYjD3sGz0mFNhfQOrrlO824i5tafRGBw1VKjsaxqI2Zgjqt0Ym4CMoF1AvowJ3a6WOtdI9v44tiVwlNBTw6nPVc5mZhS60jKezlI7GtzmI5zzhlcnwj1yYYwVtmm0/TztDLlNHDZtLOEqaDicvWWJ8wJ2f0dVMM2AptharVUc1HZnCq/W1HZ6oZEAVCHY9kCwFrXGp+TNqtevVN73qOb6Dex5aTe/RP0zrYNa+GS9quRw5AK0culaobkAfR21bQFVvcXB9zMfTsSF6N4ys6BalJ8qohWuatGqKwI0a9O2pGpOUDXSTUAShlZ5JgC89SgErAEREARE8mAeonkT1AEREAREQBKGViAeQJ6iIAiJibTxnU0y+XNqB8efdAMfG7UA0TU8+A8Oc1nbnrBo1PVmAr2GQtbfmF9WBANr2JBF7SMwe3HbF9QV07RJNt+XMMoA0EmNoY6nQptVquERASSe7gOZ7uMxZHPcrOjhUNj2mW7a33eHPjbQce6coxOzsRtDaGMomu9HCUauZ+qAVqlVlUZbj2m7HG9so03TqgM1bpn0hpbKodamHVmq1T2Vy08zkEtUchTc6b95uJWEnbrqy2SEWlu6I5x6TuheGwVGjUw+cMXKMGbNmGXNm1AsRbhprNi/8AjjsFzWr4xgQip1Kngzsyu9v4Qq/PNLr19o7cxKZaZaxCqEVupohiLs7a23Akk8PAT6c6N7Fp4LDUsNS9mmoF+LNvZ272YknxmyCaXJz8ji5fT0JEC0rES5Q8mVAlYgCIiAIiIAlLSsQBERAEREAGecx5T1EAREQBERAMfaGNShTarUbKiC5Op7hoN5uQJzXpF6SEd2opQc0w6kVVN84Aub02AK9o8zukh6WNqZVp4cHf9I/gNEHmbn7InLP5me0cSlHk8J5nGXB0bCVKeJxNGvTdS4VrqPaKZGGq3upBPHvEn6mHRiGZFJG4kAkeBO6aj0OwL4Soa9ldihQDUqMxUli3HQW85MV8Y7e8B3L+v6ziazW4lOoOzVg1ihD6kTDVFX2mC/rgBIjbNHBVyjVMOK5p5inW3yAta5NMGzeyPav98xf5wJzparI+jr0/P+UeWXWznwuEZp2rVChEIpoNy0wEUDkAs2fonUdqRLszdrTNr8DvInPcftSlSuCbsPdXVh4/V85tWxcY1KgK9FRVp1ACW1DKRoVZeFjcX1mvSxzY5fNyJ7e7v+WeEJvdbNziazR6Wr79Ij+FgfuIEl8DtijV0V+19U6Hyvv8p08eqxZHUZHupxfRmfERNBYREQBERAEREAREQBERAEREAREQBEoZQQDhXTPaJq4us377KP4KfYFuW6/mZA0yARcXFxcXtccRfhMvbaFcRWVhYrUqDXuYyxg8K1VwiC5PwA4k8hNraUeehz3yzfdnkvTQKjKLaJvIHDQSzX2nRRirVFzDeoOYj+ILfKe42kZ0tLUdmU6YqMb4gKTc9pVpVGIPMXcaHkOU1fZ1HJTvbU6nw4frvnC03wvFlXzHJ076evnZZs3Or0hoKCRTqVDyJWmPMjMSPhILF7cxFe6gimnFaXZFv3mJzN4EnwnnaG1adShSprQSm1MMGce1UuR7WnDxPdaYVP6PUjU2sL+f9LG86uHR4cPMI8/dkWZXU5AOB5d1v1pL2A2lWoNmo1GQ8bHQ+I3MPETF6zNrE1lbNx2btqliSFqZaNY7mGlFz3j9mx+B7pl16LIxVgVYbx+v5zRLTauj+1+uC4es3bGlGofupOeR908DpxnE1/wyMk8mJc9u5dOzaNmdI6lOwf6Re/2h4Hj5/GbXgNoU6wujX5jcR4ic86s5spFjexB3g3tJXAqq9o3RblQ6C5UjTt9x7pztJq8sXtlyvP39z1hNm8RIjZuHqZ8/rPWU9QV7/G+msl52cc3JW1X55GhOxERLkiIlCYAzQJRRPUAREQBERAEREAoRFpWIBp3TDoImMfrqb9VV0DG11cDQEgEEMBpfkN01vC7KTCg0lIZr/SP9ZhwXkg3DnqeItvvSHa/UrkX+8Yafujdm8eU0gg/rjOV8S1b2/Ji/X2M2XbfBD9PaV6OCTgz4io3gvVoP5zXpP+kHHWrph7f/AF6ar4s6q7nw1HwmqmqePwnc0kPl4YxfZHjPqZVVVTU+1wA3ef64TDZ7m5lG8b/rdKT3ILtCrkYNYMOKtuI4g218xrJvFbPXqxiKJLUSbG/t0n+pUt9zbj3HSQC/rvk50Px5p4qmpN6VZlpVUOqsjnKAw7ib38e+G65JXPDMEmJtvT7ZdLCtTpUaRVWBbOWvmINiDcZrjTjbUacZqYkxdqyJRp0dJ2E3r+Hzg2xNKyvwz29hjyJA38wfKQwXWMz5UtWA+kptolQc7bgTy05iaL0K2x6tikYm1N/o35AMdG8mtryvO0TlajRR+Zvjxf59zRjW5WWMHRCqLIEJ1IG4Md+vGX4ieqVKjQIiJIKEygE9RAEREAREQBERAEREAREQDU9op9LiqrA9hFVdN2cZbjw1+Mt08JephKPJOsbxYlyD8oE3AiYVTColRsQSbhMttLBR2jb4TBLR/Vfd8/e/ZHk4HHOk23WZ8ZRyUytTEM2cr9IOrIQWblZB8TzmsTIxtKqGzVUZDU+kGZSuYOScwvvHfMedxKkZZNtgGVtxnsUja9tJ4vJKlCZ6p1CpDLoQQR4jUShEAQDsvTXDjF7OWuo1VUrL/AyguPlN/sicoJnWvRvihX2eKba5C9Jh+7vA+VgJy3aOENGrUpHejMvjY2B8xY+cpidXE9svNS7lqlSZiFVSzHQBQSSeQA3zs/QrahxGFXNfrKd6dQHfmTS5vxIsfG84xh9onDutVXyOpup0J3W3Hfobec6H6Jq7VhiK7Gpeo/vBQrnUl1tre5IPDx4Rnqhg/uOhRETKaxERAEREAREQBERAEREAREQBETwRrAPQMgOnu0OowNZuLr1a+NTs6eAJPlJ8Cc89IqVcZXTBUMpNJGr1AWCjgqi54gHd++JaCtlJuonNsftKtXy9bUZ8ihFvbRRuGn898xgOcoDBM2GIz8pAF+QPkRcShUHeJlbGxikdVWQPSUFr5sj0xvbI9jcXN8pBFzcWuTJVFwK69TiW5CrUpqlz7Ofq1zqD5RuCjZC4fZhdKlQWVKakszGy391AeLsdABz5SNaSG19q1axCsFREJC0kGWmh3Gw4tzY3JkdAZ0b0OY21SvRJ9pVqD7Jyt/3L8Js22uhFLEVqtcuQ7pZRbsCoFyh24sNF003cbzm3o8xfVY+ieDlqZ+2pA/zZZ3SZ8jcZWjTiSlGmcZ2V6O8jg41wzb+qU6E7+02hYa7gAO8zeqIyWC9kLYADQADcBbdNb6f9HcRjNoU+qqKCiU8oPZCjMS7lue7QA6ATdqWyWv2iAO7U/wC0x6iE5NO7/Y36XJjgmttefc84PbjdaKdVQA3sOLhSd2U3435cxzk5I/H7LSrSNM6fVPFW4H9b7mQdDpDVRTQZVOIQ2u7ZUyi3bNrs519lQSdN17j1inXJ4SattGxYrHpTNmOu/QX0lv8Atala+Y+Fjf8AlNYweBr1Ky1mbE1HXUMy+r4e+oypQuHIGutS+8WJki+zK31b+BE4ms1mtxZJRxw3L/Fv/d8+fHBaKi1ySuC2kKjFbW5X485nyDwuyagIbMFIN+Z85N3mz4dk1M8b/qI0/wBOV6eREkr4KxKAys6BUREQBERAERBgHkyoEqBEAiuk220weHaswufZRd2Zzewvw3Ek8gZwfHY6pWqvWqN23JJI036WH7oGluQn0DtbZdHE0zSrIHQ621BBG4qRqDqdRznPNs+i1tWw1YEfUq6HydRr5geM9sUorqeGWMn0ObxJbaXRrGUL9Zh6gA95RnX5kuB5yKWaE7MzTXUv4GsFJDXyspUkbxfcZmVMRTFyWDFrg5AbnNYEnNusBouupkWYihZ7rVMzM3Mk/E3ngCBM7A7JxFfSjRqVBzVTl823DzMDqWMFiOrq03HuOjfKwP8ASfSE5JsX0Y13IOJdaScVU56hHK47K+Nz4TrYmfLJPoacMWrsgOkezXLLiKJtVp8PrKL8OPHTiCZIbI2imIQOu/cy8Vbl4d8zrTnnTnb1PZtRjhz/AMxWX2NOrQE/3jDix4Dnc9x84RcnSPSc1CO6RsHS/pjQwC2bt1SLrSU69xc+4vf8AZyDbHTbGYlyWqGmp9yj9GLcAzDtN5mQGIxL1HZ3Yu7G7MxuSe+eG03ef4Tp4sEYebOPm1U8nThGZR2ziKbZqeIrKe6o/wCOvnN86J+lCqGWli16xWIAqIv0gJ0GZF0fyAPjOf4LAGp2iy06YOtR7hfBQNXb91QT4b5M4bpBTwgtgqf0lrHE1lBqd/VU9VpD5ieMnJCMuKsjDknB3upfngfQYMoROK9COnlXD1SuJqPVpVGuxYlmpsdMy31K81+Gu/tNGqrqGUhlYAgg3BB1BB4ic7LiljfJ1sOeOVcHoCViJ5HsIiIAi8TzlgHqIiAIiIAiJ5qOFBY6AAk+A1MA596QMWfWECsRkTgSDdjfh3WmpYg9Z7fa/i7R+J1kht7FmrWZzxPwvqB5Cw8pHRZR8ln1On9QffKeoU/qj4n8ZfAlbydz7ldq7F7AEqwFJUUnjkp3HMlitwALknlLe0+keIqVBlr1MqZcnaIuVNw5XdcnWx3Cw4Sm0GNJAn7SqATzWkdw8X3/AMP8UwKNK3jIbLdDtPRrbAxVBamgbc6/Vcb/ACO8dxkrOSdDtsDDV7u+Wmws4sTf6p7ranwuLG860jAgEG4OoI3EHcRBZMrPm3pxiXqY7Es2/rqi/ZRiij5VE+kpwX0tbLNDHM4HYrgVByvbK48cwv8AaE1aV/UzHrYtwT8zSxUt3/rhJHY20jh6qVlVHK3stRcyG4I1Fxz+IEiyJ6ptab/JnMfHKM3E1y5ud/duA3gKPdA5CW93j/KN3jPMueYBnRvRt006gjD12+hJ0J/ZMf8AQT8DrznOZcpPlN/u7u+VnBTW2RaGSWOW6PU+pInPPRf0p61fVarXZRekTvKDeneV4d3hr0OcnJjeOW1ndw5Y5YKURERPM9RERAEREARNY6XbZr4arhilShTov1wqNXBCGoAho0zUDDqs30gz2axA7Jmf0Y6SYfH0etoOGA0ZbgsjfVa33HcRqIBMTWOmm1widUDqbFvDgviT93jMvbPSFKQK0yGfnvVe8nie6c7x+0SxNjckkljvJ7oIbMCpe5vvOsoBKSpMgqDJHZeFUI2IqrelTsAv+LVPsUx3cT3S7sLYVTFeyQACASdQBx3a3tqAdDrrpNy29sILSpikOzRBsvjvfvbn4nvuJo5xi8PUJNaqbvUYlu4nXyHC3DSYpmzY1A6FB5ePCaxBAnQvR3t3MvqtQ6qL0yeK8V8RvHd4Tnsu4fENTZXQ2ZSCD3j+kBHdZq3pF6NevYUhB9NTu9Pv07SfaH3hZL7A2suKorVXQ7mX6rjeP6juIkjeXjJxdomUVONM+UWUqSCCCNCDobju4GCLfrd/vOr+lroZ7WOoL31lH/lA/wC748zOSzpwmpq0cbJjeOW1lyk/CXpiy/Rf48J6pnhJeJdtbX9ec8yoMGWKkhsLaLUK1OoN6MrDyOo8xcec+lgb6z5w2Rszra1KkoOaoyKNb2O9n05Lr3WNxuB+jwLTBrGnR0/h8WlL9CsRExHREREAREQCA6cbDGMwdSlYFx26VwDaqmqb/h9qfP8A0b6T1dm10qtUa+6olT2npZe0pQWItUIK31Fm4Xv9PzhPpj9F9Vqz47BU86vdq1JB2w+9qiKPaDbyBre51BNgMzDdJKe0gxQolfrcQopoCFrJTKsr07k3fI4JX3srEDQiWBOK0GdGurMjIwbQlWVk3MLahgb94nWeiHSFdpDq2IXGgEldFXEgal6Y3LWtqybjqw4iCrRIy7hMM9V1poMzMbAfrcJbKkGxBvutxvytznS+hvR/1dOsqD6Vx8i78vjz+HCQQkSHR/Y6YWlkGrHV24s34DgJJgSoErJLmm9JdjdWetpjsH2gPdJ/0n7poW0qOWoeR1Hnv++87a6Aggi4IsQdxBnNum+wzRs6i6X0PIH3TBVo1GXMNhmqNlQXNiTuACjezMdFUcSdJ5rL1dF8RUDiintMqFye5QPhmJCjiRpfnPSTpfVxQNFB1OHuD1am5cjUNWewNQ34aKOAHGAkd09G/SHZ3XVMLSxXWYhu5hSfICWFEkdsjXXiBcaCdHnyN0S2PjVx2GGGpk4gMlYJe2VAQwaqfcRlPHeGGnaF/roSSxQqCCCLg6EHdacI9JfQw4Or1tIf8vUOn/TbfkPd9U8tOGveZjbSwFOvSejVUMjixB+4jkQdQeBE9cWRwd+B458KyRrxPlciUmw9M+jFXA1nRgzIAXWoFJDUxvY2GhX3uXgRNbw9ZanssDOipJ9GchwkrtGYp0mbs/Z1SqwRabO7aLTF81+ZHAW1vuA+InOhnQ6vjGzKuWj/AIrjs3BHsj3zpw05mdp6O9HKGDTLSW7EWao2rt4ngO4aecpmzqHHieun0rn9T6ED0B6DjBXr1iHxDAjT2aYOpC82PFvIcSd1iJzpScnbOtCCgqQiIlSwiIgCIiAIiIBo3pQ6MUq+FqVaez6WKxAy86dUoGGfK6WZmC3st9/BvZPzVsvZuIrYlaeEp1TWD3VVuHQq2jFhbIVNrtoARfSfZ0x8PgaVN3dKSK9QguyqoZyBYFyBdtOcAwaewaRelWqKGrIq5mGgZwAMzDiQdQfwEloiAIiIBi7S2hSw9M1KrhEFhfUkkmyqqi5ZidAoBJJsBOTdNPTLRRqmFGAqsdzDE3obwCp6uxexBBF8p1BnUtubDw+MpiniKQqKGDLqylXFwGVlIZTqdQeM1DF+h3ZNRixp1Qx1J66oxJ7y5JMA4N0s6ZvtBg1XDUqVRFFOm1A1Uy0wW7BRmZSO0dwU677aSX9FHQF9oYgVKikYWkQajHc5GopKeJPvW3DvInW6foV2UpDAVrjm4YeYZSD5zY6fRPIi06eLxNNFFlVGpoqgcFVEAA8IBN4bZ9Gm71EpIj1MudlVQz5RZcxAubDQXl96gG8geJtNXqdDc2/F4hv4mzSx/wACLwrnzQH+sA2Z9p0BvrUx9tfxlltuYcftV8rn+QkCOhRH7f8A/P8A9pcHRJh+1U/ZI/rJBzjppXp4vbZStVqerjC2p00dqXWB/bF+IzakcerHATQ9h7NpUts0aNMCtS65AVOoKWBqhraEKM3y68Z3Lb3o4pYxQtfK2W+VhmVlvvsRw7jcTC2D6KqWDYvQqMHIsXYqzW5Amn2fK0dCGrNzpbUUAKtOwAAABAAA3AADQS5/afPKPEyC/wCE6vHEMfEk/hL9Do06+8D5f7wCap46/EeUy6bXEjMPs515STpLYSCT3ERAEREARNd20jiqiI9RQVJNnqcDwGbU7h5zGwmfraX0tRkcne9Tkf3tRp93KxOKWs2z2bfFK/Wvciza4kPTNb/CLbtRWZeQItmO7Xj8JUmsP2DHdurnTdfedeJ/V5tJJeJEkVtCKRYED9swINz3kEWt+t2Xh6Fx2wynkKrn77wDLiWPVV5v89T80eqrzf56n5oBfiWPVV5v89T80eqrzf56n5oBfiWPVV5v89T80eqrzf56n5oBfiWPVV5v89T80eqrzf56n5oBfiWPVV5v89T80eqrzf56n5oBfiWPVV5v89T80xsXs9jqlV1I1sWcqf8AMDr4/frKybStKwSESPwVEsLuT4B6gsePvfr7hk+qrzf56n5ojLcrBfiWPVV5v89T80t4miFRmGckAm2eprYE23yW6Vgy4kRhaxdScjnUjSpUA3Kb9og+8fll9QSR9HUAJt/ePp3nWRGSkrQJCJY9VXm/z1PzR6qvN/nqfmlgX4lj1Veb/PU/NK+rjm3zv+MAjttbLeqy1KbgMoIsRoQb3vv5kWImJsvY9brFqVWAy3sosd9+Wg58YiZZaTHLJvd9+vF9yKL39goL2Vr6aipbQKUHu29mw3a2F763f2Eu7K3M3qE3NiNbrrvlImokuUNjKhBUOCP+oeRHLkT+iYp7GW4OVri2+putpcAC19BEQCTzv9QfN/tHWP8AU/zD8IiAekZr6rYc731+EuREAREQBERAEREAREQBERAEt4gMUYKbMQbeNtPvlIkNWqBh4WjXCm7gHMbX7fZsvHTiG+Mv5K1/bS3HsHd3drxiJEY7VQDU6vB1GnFbi/PQiDTrf4ifIfzREsC5TV83aZSvIKQb6cb+PCXo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ISEhUTExIVFRUWGBUYGBgWGBUXFhkVFhcXFhYYFhcYHSghGBolGxcXIjEhJSkrLi8uFx8zODMsNyguLisBCgoKDg0OGxAQGzAlICY1KysxLi03LS4vLy4tLysvLi0tLS0tLS0vLS8vLS0tLS0tLS0tLS0wLS0tLS0tKy0tLf/AABEIAOgA2QMBIgACEQEDEQH/xAAcAAEAAQUBAQAAAAAAAAAAAAAABQEDBAYHAgj/xABGEAACAQIDBAYGBwUGBgMAAAABAgADEQQSIQUxQVEGEyJhcYEHFDJCkZIjUoKh0dLwQ2JyscEVM1OiwuEWJGOys+IINKP/xAAZAQEAAwEBAAAAAAAAAAAAAAAAAQIEBQP/xAAuEQACAgEDAgQFAwUAAAAAAAAAAQIRAwQSITFRQWFx0QUTIpHwgcHxFDJyobH/2gAMAwEAAhEDEQA/AO4xEQBERAEREARE5t6SfSPUwOJo4PDLTNWoAzvVWo6orEqirTpdp3JG4d2mugHSYnJdm+mnD02WljFq3IDdatAUlysLqTS653ykWIO8gg5dZ0vYu2cPi6QrYeqtWmfeU7jyYHVW7iAYBnxE803DAFSCDuINwfAwD1ERAEREAREQBERAEREAREQBERAEREAREQBPJaVJlAIBUSsRAE4D6VtoPs/amIr9XepXo0Wwta1+qdFNGpa/Gxc9zdWZ36QO2yrVF0BKA2JAuC1r2PDcJSc9is9MWNzlR8pVNjY/EM1X1XE1GcliwpVGuTvOizO2NjNqbKc1qSYjD3sGz0mFNhfQOrrlO824i5tafRGBw1VKjsaxqI2Zgjqt0Ym4CMoF1AvowJ3a6WOtdI9v44tiVwlNBTw6nPVc5mZhS60jKezlI7GtzmI5zzhlcnwj1yYYwVtmm0/TztDLlNHDZtLOEqaDicvWWJ8wJ2f0dVMM2AptharVUc1HZnCq/W1HZ6oZEAVCHY9kCwFrXGp+TNqtevVN73qOb6Dex5aTe/RP0zrYNa+GS9quRw5AK0culaobkAfR21bQFVvcXB9zMfTsSF6N4ys6BalJ8qohWuatGqKwI0a9O2pGpOUDXSTUAShlZ5JgC89SgErAEREARE8mAeonkT1AEREAREQBKGViAeQJ6iIAiJibTxnU0y+XNqB8efdAMfG7UA0TU8+A8Oc1nbnrBo1PVmAr2GQtbfmF9WBANr2JBF7SMwe3HbF9QV07RJNt+XMMoA0EmNoY6nQptVquERASSe7gOZ7uMxZHPcrOjhUNj2mW7a33eHPjbQce6coxOzsRtDaGMomu9HCUauZ+qAVqlVlUZbj2m7HG9so03TqgM1bpn0hpbKodamHVmq1T2Vy08zkEtUchTc6b95uJWEnbrqy2SEWlu6I5x6TuheGwVGjUw+cMXKMGbNmGXNm1AsRbhprNi/8AjjsFzWr4xgQip1Kngzsyu9v4Qq/PNLr19o7cxKZaZaxCqEVupohiLs7a23Akk8PAT6c6N7Fp4LDUsNS9mmoF+LNvZ272YknxmyCaXJz8ji5fT0JEC0rES5Q8mVAlYgCIiAIiIAlLSsQBERAEREAGecx5T1EAREQBERAMfaGNShTarUbKiC5Op7hoN5uQJzXpF6SEd2opQc0w6kVVN84Aub02AK9o8zukh6WNqZVp4cHf9I/gNEHmbn7InLP5me0cSlHk8J5nGXB0bCVKeJxNGvTdS4VrqPaKZGGq3upBPHvEn6mHRiGZFJG4kAkeBO6aj0OwL4Soa9ldihQDUqMxUli3HQW85MV8Y7e8B3L+v6ziazW4lOoOzVg1ihD6kTDVFX2mC/rgBIjbNHBVyjVMOK5p5inW3yAta5NMGzeyPav98xf5wJzparI+jr0/P+UeWXWznwuEZp2rVChEIpoNy0wEUDkAs2fonUdqRLszdrTNr8DvInPcftSlSuCbsPdXVh4/V85tWxcY1KgK9FRVp1ACW1DKRoVZeFjcX1mvSxzY5fNyJ7e7v+WeEJvdbNziazR6Wr79Ij+FgfuIEl8DtijV0V+19U6Hyvv8p08eqxZHUZHupxfRmfERNBYREQBERAEREAREQBERAEREAREQBEoZQQDhXTPaJq4us377KP4KfYFuW6/mZA0yARcXFxcXtccRfhMvbaFcRWVhYrUqDXuYyxg8K1VwiC5PwA4k8hNraUeehz3yzfdnkvTQKjKLaJvIHDQSzX2nRRirVFzDeoOYj+ILfKe42kZ0tLUdmU6YqMb4gKTc9pVpVGIPMXcaHkOU1fZ1HJTvbU6nw4frvnC03wvFlXzHJ076evnZZs3Or0hoKCRTqVDyJWmPMjMSPhILF7cxFe6gimnFaXZFv3mJzN4EnwnnaG1adShSprQSm1MMGce1UuR7WnDxPdaYVP6PUjU2sL+f9LG86uHR4cPMI8/dkWZXU5AOB5d1v1pL2A2lWoNmo1GQ8bHQ+I3MPETF6zNrE1lbNx2btqliSFqZaNY7mGlFz3j9mx+B7pl16LIxVgVYbx+v5zRLTauj+1+uC4es3bGlGofupOeR908DpxnE1/wyMk8mJc9u5dOzaNmdI6lOwf6Re/2h4Hj5/GbXgNoU6wujX5jcR4ic86s5spFjexB3g3tJXAqq9o3RblQ6C5UjTt9x7pztJq8sXtlyvP39z1hNm8RIjZuHqZ8/rPWU9QV7/G+msl52cc3JW1X55GhOxERLkiIlCYAzQJRRPUAREQBERAEREAoRFpWIBp3TDoImMfrqb9VV0DG11cDQEgEEMBpfkN01vC7KTCg0lIZr/SP9ZhwXkg3DnqeItvvSHa/UrkX+8Yafujdm8eU0gg/rjOV8S1b2/Ji/X2M2XbfBD9PaV6OCTgz4io3gvVoP5zXpP+kHHWrph7f/AF6ar4s6q7nw1HwmqmqePwnc0kPl4YxfZHjPqZVVVTU+1wA3ef64TDZ7m5lG8b/rdKT3ILtCrkYNYMOKtuI4g218xrJvFbPXqxiKJLUSbG/t0n+pUt9zbj3HSQC/rvk50Px5p4qmpN6VZlpVUOqsjnKAw7ib38e+G65JXPDMEmJtvT7ZdLCtTpUaRVWBbOWvmINiDcZrjTjbUacZqYkxdqyJRp0dJ2E3r+Hzg2xNKyvwz29hjyJA38wfKQwXWMz5UtWA+kptolQc7bgTy05iaL0K2x6tikYm1N/o35AMdG8mtryvO0TlajRR+Zvjxf59zRjW5WWMHRCqLIEJ1IG4Md+vGX4ieqVKjQIiJIKEygE9RAEREAREQBERAEREAREQDU9op9LiqrA9hFVdN2cZbjw1+Mt08JephKPJOsbxYlyD8oE3AiYVTColRsQSbhMttLBR2jb4TBLR/Vfd8/e/ZHk4HHOk23WZ8ZRyUytTEM2cr9IOrIQWblZB8TzmsTIxtKqGzVUZDU+kGZSuYOScwvvHfMedxKkZZNtgGVtxnsUja9tJ4vJKlCZ6p1CpDLoQQR4jUShEAQDsvTXDjF7OWuo1VUrL/AyguPlN/sicoJnWvRvihX2eKba5C9Jh+7vA+VgJy3aOENGrUpHejMvjY2B8xY+cpidXE9svNS7lqlSZiFVSzHQBQSSeQA3zs/QrahxGFXNfrKd6dQHfmTS5vxIsfG84xh9onDutVXyOpup0J3W3Hfobec6H6Jq7VhiK7Gpeo/vBQrnUl1tre5IPDx4Rnqhg/uOhRETKaxERAEREAREQBERAEREAREQBETwRrAPQMgOnu0OowNZuLr1a+NTs6eAJPlJ8Cc89IqVcZXTBUMpNJGr1AWCjgqi54gHd++JaCtlJuonNsftKtXy9bUZ8ihFvbRRuGn898xgOcoDBM2GIz8pAF+QPkRcShUHeJlbGxikdVWQPSUFr5sj0xvbI9jcXN8pBFzcWuTJVFwK69TiW5CrUpqlz7Ofq1zqD5RuCjZC4fZhdKlQWVKakszGy391AeLsdABz5SNaSG19q1axCsFREJC0kGWmh3Gw4tzY3JkdAZ0b0OY21SvRJ9pVqD7Jyt/3L8Js22uhFLEVqtcuQ7pZRbsCoFyh24sNF003cbzm3o8xfVY+ieDlqZ+2pA/zZZ3SZ8jcZWjTiSlGmcZ2V6O8jg41wzb+qU6E7+02hYa7gAO8zeqIyWC9kLYADQADcBbdNb6f9HcRjNoU+qqKCiU8oPZCjMS7lue7QA6ATdqWyWv2iAO7U/wC0x6iE5NO7/Y36XJjgmttefc84PbjdaKdVQA3sOLhSd2U3435cxzk5I/H7LSrSNM6fVPFW4H9b7mQdDpDVRTQZVOIQ2u7ZUyi3bNrs519lQSdN17j1inXJ4SattGxYrHpTNmOu/QX0lv8Atala+Y+Fjf8AlNYweBr1Ky1mbE1HXUMy+r4e+oypQuHIGutS+8WJki+zK31b+BE4ms1mtxZJRxw3L/Fv/d8+fHBaKi1ySuC2kKjFbW5X485nyDwuyagIbMFIN+Z85N3mz4dk1M8b/qI0/wBOV6eREkr4KxKAys6BUREQBERAERBgHkyoEqBEAiuk220weHaswufZRd2Zzewvw3Ek8gZwfHY6pWqvWqN23JJI036WH7oGluQn0DtbZdHE0zSrIHQ621BBG4qRqDqdRznPNs+i1tWw1YEfUq6HydRr5geM9sUorqeGWMn0ObxJbaXRrGUL9Zh6gA95RnX5kuB5yKWaE7MzTXUv4GsFJDXyspUkbxfcZmVMRTFyWDFrg5AbnNYEnNusBouupkWYihZ7rVMzM3Mk/E3ngCBM7A7JxFfSjRqVBzVTl823DzMDqWMFiOrq03HuOjfKwP8ASfSE5JsX0Y13IOJdaScVU56hHK47K+Nz4TrYmfLJPoacMWrsgOkezXLLiKJtVp8PrKL8OPHTiCZIbI2imIQOu/cy8Vbl4d8zrTnnTnb1PZtRjhz/AMxWX2NOrQE/3jDix4Dnc9x84RcnSPSc1CO6RsHS/pjQwC2bt1SLrSU69xc+4vf8AZyDbHTbGYlyWqGmp9yj9GLcAzDtN5mQGIxL1HZ3Yu7G7MxuSe+eG03ef4Tp4sEYebOPm1U8nThGZR2ziKbZqeIrKe6o/wCOvnN86J+lCqGWli16xWIAqIv0gJ0GZF0fyAPjOf4LAGp2iy06YOtR7hfBQNXb91QT4b5M4bpBTwgtgqf0lrHE1lBqd/VU9VpD5ieMnJCMuKsjDknB3upfngfQYMoROK9COnlXD1SuJqPVpVGuxYlmpsdMy31K81+Gu/tNGqrqGUhlYAgg3BB1BB4ic7LiljfJ1sOeOVcHoCViJ5HsIiIAi8TzlgHqIiAIiIAiJ5qOFBY6AAk+A1MA596QMWfWECsRkTgSDdjfh3WmpYg9Z7fa/i7R+J1kht7FmrWZzxPwvqB5Cw8pHRZR8ln1On9QffKeoU/qj4n8ZfAlbydz7ldq7F7AEqwFJUUnjkp3HMlitwALknlLe0+keIqVBlr1MqZcnaIuVNw5XdcnWx3Cw4Sm0GNJAn7SqATzWkdw8X3/AMP8UwKNK3jIbLdDtPRrbAxVBamgbc6/Vcb/ACO8dxkrOSdDtsDDV7u+Wmws4sTf6p7ranwuLG860jAgEG4OoI3EHcRBZMrPm3pxiXqY7Es2/rqi/ZRiij5VE+kpwX0tbLNDHM4HYrgVByvbK48cwv8AaE1aV/UzHrYtwT8zSxUt3/rhJHY20jh6qVlVHK3stRcyG4I1Fxz+IEiyJ6ptab/JnMfHKM3E1y5ud/duA3gKPdA5CW93j/KN3jPMueYBnRvRt006gjD12+hJ0J/ZMf8AQT8DrznOZcpPlN/u7u+VnBTW2RaGSWOW6PU+pInPPRf0p61fVarXZRekTvKDeneV4d3hr0OcnJjeOW1ndw5Y5YKURERPM9RERAEREARNY6XbZr4arhilShTov1wqNXBCGoAho0zUDDqs30gz2axA7Jmf0Y6SYfH0etoOGA0ZbgsjfVa33HcRqIBMTWOmm1widUDqbFvDgviT93jMvbPSFKQK0yGfnvVe8nie6c7x+0SxNjckkljvJ7oIbMCpe5vvOsoBKSpMgqDJHZeFUI2IqrelTsAv+LVPsUx3cT3S7sLYVTFeyQACASdQBx3a3tqAdDrrpNy29sILSpikOzRBsvjvfvbn4nvuJo5xi8PUJNaqbvUYlu4nXyHC3DSYpmzY1A6FB5ePCaxBAnQvR3t3MvqtQ6qL0yeK8V8RvHd4Tnsu4fENTZXQ2ZSCD3j+kBHdZq3pF6NevYUhB9NTu9Pv07SfaH3hZL7A2suKorVXQ7mX6rjeP6juIkjeXjJxdomUVONM+UWUqSCCCNCDobju4GCLfrd/vOr+lroZ7WOoL31lH/lA/wC748zOSzpwmpq0cbJjeOW1lyk/CXpiy/Rf48J6pnhJeJdtbX9ec8yoMGWKkhsLaLUK1OoN6MrDyOo8xcec+lgb6z5w2Rszra1KkoOaoyKNb2O9n05Lr3WNxuB+jwLTBrGnR0/h8WlL9CsRExHREREAREQCA6cbDGMwdSlYFx26VwDaqmqb/h9qfP8A0b6T1dm10qtUa+6olT2npZe0pQWItUIK31Fm4Xv9PzhPpj9F9Vqz47BU86vdq1JB2w+9qiKPaDbyBre51BNgMzDdJKe0gxQolfrcQopoCFrJTKsr07k3fI4JX3srEDQiWBOK0GdGurMjIwbQlWVk3MLahgb94nWeiHSFdpDq2IXGgEldFXEgal6Y3LWtqybjqw4iCrRIy7hMM9V1poMzMbAfrcJbKkGxBvutxvytznS+hvR/1dOsqD6Vx8i78vjz+HCQQkSHR/Y6YWlkGrHV24s34DgJJgSoErJLmm9JdjdWetpjsH2gPdJ/0n7poW0qOWoeR1Hnv++87a6Aggi4IsQdxBnNum+wzRs6i6X0PIH3TBVo1GXMNhmqNlQXNiTuACjezMdFUcSdJ5rL1dF8RUDiintMqFye5QPhmJCjiRpfnPSTpfVxQNFB1OHuD1am5cjUNWewNQ34aKOAHGAkd09G/SHZ3XVMLSxXWYhu5hSfICWFEkdsjXXiBcaCdHnyN0S2PjVx2GGGpk4gMlYJe2VAQwaqfcRlPHeGGnaF/roSSxQqCCCLg6EHdacI9JfQw4Or1tIf8vUOn/TbfkPd9U8tOGveZjbSwFOvSejVUMjixB+4jkQdQeBE9cWRwd+B458KyRrxPlciUmw9M+jFXA1nRgzIAXWoFJDUxvY2GhX3uXgRNbw9ZanssDOipJ9GchwkrtGYp0mbs/Z1SqwRabO7aLTF81+ZHAW1vuA+InOhnQ6vjGzKuWj/AIrjs3BHsj3zpw05mdp6O9HKGDTLSW7EWao2rt4ngO4aecpmzqHHieun0rn9T6ED0B6DjBXr1iHxDAjT2aYOpC82PFvIcSd1iJzpScnbOtCCgqQiIlSwiIgCIiAIiIBo3pQ6MUq+FqVaez6WKxAy86dUoGGfK6WZmC3st9/BvZPzVsvZuIrYlaeEp1TWD3VVuHQq2jFhbIVNrtoARfSfZ0x8PgaVN3dKSK9QguyqoZyBYFyBdtOcAwaewaRelWqKGrIq5mGgZwAMzDiQdQfwEloiAIiIBi7S2hSw9M1KrhEFhfUkkmyqqi5ZidAoBJJsBOTdNPTLRRqmFGAqsdzDE3obwCp6uxexBBF8p1BnUtubDw+MpiniKQqKGDLqylXFwGVlIZTqdQeM1DF+h3ZNRixp1Qx1J66oxJ7y5JMA4N0s6ZvtBg1XDUqVRFFOm1A1Uy0wW7BRmZSO0dwU677aSX9FHQF9oYgVKikYWkQajHc5GopKeJPvW3DvInW6foV2UpDAVrjm4YeYZSD5zY6fRPIi06eLxNNFFlVGpoqgcFVEAA8IBN4bZ9Gm71EpIj1MudlVQz5RZcxAubDQXl96gG8geJtNXqdDc2/F4hv4mzSx/wACLwrnzQH+sA2Z9p0BvrUx9tfxlltuYcftV8rn+QkCOhRH7f8A/P8A9pcHRJh+1U/ZI/rJBzjppXp4vbZStVqerjC2p00dqXWB/bF+IzakcerHATQ9h7NpUts0aNMCtS65AVOoKWBqhraEKM3y68Z3Lb3o4pYxQtfK2W+VhmVlvvsRw7jcTC2D6KqWDYvQqMHIsXYqzW5Amn2fK0dCGrNzpbUUAKtOwAAABAAA3AADQS5/afPKPEyC/wCE6vHEMfEk/hL9Do06+8D5f7wCap46/EeUy6bXEjMPs515STpLYSCT3ERAEREARNd20jiqiI9RQVJNnqcDwGbU7h5zGwmfraX0tRkcne9Tkf3tRp93KxOKWs2z2bfFK/Wvciza4kPTNb/CLbtRWZeQItmO7Xj8JUmsP2DHdurnTdfedeJ/V5tJJeJEkVtCKRYED9swINz3kEWt+t2Xh6Fx2wynkKrn77wDLiWPVV5v89T80eqrzf56n5oBfiWPVV5v89T80eqrzf56n5oBfiWPVV5v89T80eqrzf56n5oBfiWPVV5v89T80eqrzf56n5oBfiWPVV5v89T80eqrzf56n5oBfiWPVV5v89T80xsXs9jqlV1I1sWcqf8AMDr4/frKybStKwSESPwVEsLuT4B6gsePvfr7hk+qrzf56n5ojLcrBfiWPVV5v89T80t4miFRmGckAm2eprYE23yW6Vgy4kRhaxdScjnUjSpUA3Kb9og+8fll9QSR9HUAJt/ePp3nWRGSkrQJCJY9VXm/z1PzR6qvN/nqfmlgX4lj1Veb/PU/NK+rjm3zv+MAjttbLeqy1KbgMoIsRoQb3vv5kWImJsvY9brFqVWAy3sosd9+Wg58YiZZaTHLJvd9+vF9yKL39goL2Vr6aipbQKUHu29mw3a2F763f2Eu7K3M3qE3NiNbrrvlImokuUNjKhBUOCP+oeRHLkT+iYp7GW4OVri2+putpcAC19BEQCTzv9QfN/tHWP8AU/zD8IiAekZr6rYc731+EuREAREQBERAEREAREQBERAEt4gMUYKbMQbeNtPvlIkNWqBh4WjXCm7gHMbX7fZsvHTiG+Mv5K1/bS3HsHd3drxiJEY7VQDU6vB1GnFbi/PQiDTrf4ifIfzREsC5TV83aZSvIKQb6cb+PCXo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xISEhUTExIVFRUWGBUYGBgWGBUXFhkVFhcXFhYYFhcYHSghGBolGxcXIjEhJSkrLi8uFx8zODMsNyguLisBCgoKDg0OGxAQGzAlICY1KysxLi03LS4vLy4tLysvLi0tLS0tLS0vLS8vLS0tLS0tLS0tLS0wLS0tLS0tKy0tLf/AABEIAOgA2QMBIgACEQEDEQH/xAAcAAEAAQUBAQAAAAAAAAAAAAAABQEDBAYHAgj/xABGEAACAQIDBAYGBwUGBgMAAAABAgADEQQSIQUxQVEGEyJhcYEHFDJCkZIjUoKh0dLwQ2JyscEVM1OiwuEWJGOys+IINKP/xAAZAQEAAwEBAAAAAAAAAAAAAAAAAQIEBQP/xAAuEQACAgEDAgQFAwUAAAAAAAAAAQIRAwQSITFRQWFx0QUTIpHwgcHxFDJyobH/2gAMAwEAAhEDEQA/AO4xEQBERAEREARE5t6SfSPUwOJo4PDLTNWoAzvVWo6orEqirTpdp3JG4d2mugHSYnJdm+mnD02WljFq3IDdatAUlysLqTS653ykWIO8gg5dZ0vYu2cPi6QrYeqtWmfeU7jyYHVW7iAYBnxE803DAFSCDuINwfAwD1ERAEREAREQBERAEREAREQBERAEREAREQBPJaVJlAIBUSsRAE4D6VtoPs/amIr9XepXo0Wwta1+qdFNGpa/Gxc9zdWZ36QO2yrVF0BKA2JAuC1r2PDcJSc9is9MWNzlR8pVNjY/EM1X1XE1GcliwpVGuTvOizO2NjNqbKc1qSYjD3sGz0mFNhfQOrrlO824i5tafRGBw1VKjsaxqI2Zgjqt0Ym4CMoF1AvowJ3a6WOtdI9v44tiVwlNBTw6nPVc5mZhS60jKezlI7GtzmI5zzhlcnwj1yYYwVtmm0/TztDLlNHDZtLOEqaDicvWWJ8wJ2f0dVMM2AptharVUc1HZnCq/W1HZ6oZEAVCHY9kCwFrXGp+TNqtevVN73qOb6Dex5aTe/RP0zrYNa+GS9quRw5AK0culaobkAfR21bQFVvcXB9zMfTsSF6N4ys6BalJ8qohWuatGqKwI0a9O2pGpOUDXSTUAShlZ5JgC89SgErAEREARE8mAeonkT1AEREAREQBKGViAeQJ6iIAiJibTxnU0y+XNqB8efdAMfG7UA0TU8+A8Oc1nbnrBo1PVmAr2GQtbfmF9WBANr2JBF7SMwe3HbF9QV07RJNt+XMMoA0EmNoY6nQptVquERASSe7gOZ7uMxZHPcrOjhUNj2mW7a33eHPjbQce6coxOzsRtDaGMomu9HCUauZ+qAVqlVlUZbj2m7HG9so03TqgM1bpn0hpbKodamHVmq1T2Vy08zkEtUchTc6b95uJWEnbrqy2SEWlu6I5x6TuheGwVGjUw+cMXKMGbNmGXNm1AsRbhprNi/8AjjsFzWr4xgQip1Kngzsyu9v4Qq/PNLr19o7cxKZaZaxCqEVupohiLs7a23Akk8PAT6c6N7Fp4LDUsNS9mmoF+LNvZ272YknxmyCaXJz8ji5fT0JEC0rES5Q8mVAlYgCIiAIiIAlLSsQBERAEREAGecx5T1EAREQBERAMfaGNShTarUbKiC5Op7hoN5uQJzXpF6SEd2opQc0w6kVVN84Aub02AK9o8zukh6WNqZVp4cHf9I/gNEHmbn7InLP5me0cSlHk8J5nGXB0bCVKeJxNGvTdS4VrqPaKZGGq3upBPHvEn6mHRiGZFJG4kAkeBO6aj0OwL4Soa9ldihQDUqMxUli3HQW85MV8Y7e8B3L+v6ziazW4lOoOzVg1ihD6kTDVFX2mC/rgBIjbNHBVyjVMOK5p5inW3yAta5NMGzeyPav98xf5wJzparI+jr0/P+UeWXWznwuEZp2rVChEIpoNy0wEUDkAs2fonUdqRLszdrTNr8DvInPcftSlSuCbsPdXVh4/V85tWxcY1KgK9FRVp1ACW1DKRoVZeFjcX1mvSxzY5fNyJ7e7v+WeEJvdbNziazR6Wr79Ij+FgfuIEl8DtijV0V+19U6Hyvv8p08eqxZHUZHupxfRmfERNBYREQBERAEREAREQBERAEREAREQBEoZQQDhXTPaJq4us377KP4KfYFuW6/mZA0yARcXFxcXtccRfhMvbaFcRWVhYrUqDXuYyxg8K1VwiC5PwA4k8hNraUeehz3yzfdnkvTQKjKLaJvIHDQSzX2nRRirVFzDeoOYj+ILfKe42kZ0tLUdmU6YqMb4gKTc9pVpVGIPMXcaHkOU1fZ1HJTvbU6nw4frvnC03wvFlXzHJ076evnZZs3Or0hoKCRTqVDyJWmPMjMSPhILF7cxFe6gimnFaXZFv3mJzN4EnwnnaG1adShSprQSm1MMGce1UuR7WnDxPdaYVP6PUjU2sL+f9LG86uHR4cPMI8/dkWZXU5AOB5d1v1pL2A2lWoNmo1GQ8bHQ+I3MPETF6zNrE1lbNx2btqliSFqZaNY7mGlFz3j9mx+B7pl16LIxVgVYbx+v5zRLTauj+1+uC4es3bGlGofupOeR908DpxnE1/wyMk8mJc9u5dOzaNmdI6lOwf6Re/2h4Hj5/GbXgNoU6wujX5jcR4ic86s5spFjexB3g3tJXAqq9o3RblQ6C5UjTt9x7pztJq8sXtlyvP39z1hNm8RIjZuHqZ8/rPWU9QV7/G+msl52cc3JW1X55GhOxERLkiIlCYAzQJRRPUAREQBERAEREAoRFpWIBp3TDoImMfrqb9VV0DG11cDQEgEEMBpfkN01vC7KTCg0lIZr/SP9ZhwXkg3DnqeItvvSHa/UrkX+8Yafujdm8eU0gg/rjOV8S1b2/Ji/X2M2XbfBD9PaV6OCTgz4io3gvVoP5zXpP+kHHWrph7f/AF6ar4s6q7nw1HwmqmqePwnc0kPl4YxfZHjPqZVVVTU+1wA3ef64TDZ7m5lG8b/rdKT3ILtCrkYNYMOKtuI4g218xrJvFbPXqxiKJLUSbG/t0n+pUt9zbj3HSQC/rvk50Px5p4qmpN6VZlpVUOqsjnKAw7ib38e+G65JXPDMEmJtvT7ZdLCtTpUaRVWBbOWvmINiDcZrjTjbUacZqYkxdqyJRp0dJ2E3r+Hzg2xNKyvwz29hjyJA38wfKQwXWMz5UtWA+kptolQc7bgTy05iaL0K2x6tikYm1N/o35AMdG8mtryvO0TlajRR+Zvjxf59zRjW5WWMHRCqLIEJ1IG4Md+vGX4ieqVKjQIiJIKEygE9RAEREAREQBERAEREAREQDU9op9LiqrA9hFVdN2cZbjw1+Mt08JephKPJOsbxYlyD8oE3AiYVTColRsQSbhMttLBR2jb4TBLR/Vfd8/e/ZHk4HHOk23WZ8ZRyUytTEM2cr9IOrIQWblZB8TzmsTIxtKqGzVUZDU+kGZSuYOScwvvHfMedxKkZZNtgGVtxnsUja9tJ4vJKlCZ6p1CpDLoQQR4jUShEAQDsvTXDjF7OWuo1VUrL/AyguPlN/sicoJnWvRvihX2eKba5C9Jh+7vA+VgJy3aOENGrUpHejMvjY2B8xY+cpidXE9svNS7lqlSZiFVSzHQBQSSeQA3zs/QrahxGFXNfrKd6dQHfmTS5vxIsfG84xh9onDutVXyOpup0J3W3Hfobec6H6Jq7VhiK7Gpeo/vBQrnUl1tre5IPDx4Rnqhg/uOhRETKaxERAEREAREQBERAEREAREQBETwRrAPQMgOnu0OowNZuLr1a+NTs6eAJPlJ8Cc89IqVcZXTBUMpNJGr1AWCjgqi54gHd++JaCtlJuonNsftKtXy9bUZ8ihFvbRRuGn898xgOcoDBM2GIz8pAF+QPkRcShUHeJlbGxikdVWQPSUFr5sj0xvbI9jcXN8pBFzcWuTJVFwK69TiW5CrUpqlz7Ofq1zqD5RuCjZC4fZhdKlQWVKakszGy391AeLsdABz5SNaSG19q1axCsFREJC0kGWmh3Gw4tzY3JkdAZ0b0OY21SvRJ9pVqD7Jyt/3L8Js22uhFLEVqtcuQ7pZRbsCoFyh24sNF003cbzm3o8xfVY+ieDlqZ+2pA/zZZ3SZ8jcZWjTiSlGmcZ2V6O8jg41wzb+qU6E7+02hYa7gAO8zeqIyWC9kLYADQADcBbdNb6f9HcRjNoU+qqKCiU8oPZCjMS7lue7QA6ATdqWyWv2iAO7U/wC0x6iE5NO7/Y36XJjgmttefc84PbjdaKdVQA3sOLhSd2U3435cxzk5I/H7LSrSNM6fVPFW4H9b7mQdDpDVRTQZVOIQ2u7ZUyi3bNrs519lQSdN17j1inXJ4SattGxYrHpTNmOu/QX0lv8Atala+Y+Fjf8AlNYweBr1Ky1mbE1HXUMy+r4e+oypQuHIGutS+8WJki+zK31b+BE4ms1mtxZJRxw3L/Fv/d8+fHBaKi1ySuC2kKjFbW5X485nyDwuyagIbMFIN+Z85N3mz4dk1M8b/qI0/wBOV6eREkr4KxKAys6BUREQBERAERBgHkyoEqBEAiuk220weHaswufZRd2Zzewvw3Ek8gZwfHY6pWqvWqN23JJI036WH7oGluQn0DtbZdHE0zSrIHQ621BBG4qRqDqdRznPNs+i1tWw1YEfUq6HydRr5geM9sUorqeGWMn0ObxJbaXRrGUL9Zh6gA95RnX5kuB5yKWaE7MzTXUv4GsFJDXyspUkbxfcZmVMRTFyWDFrg5AbnNYEnNusBouupkWYihZ7rVMzM3Mk/E3ngCBM7A7JxFfSjRqVBzVTl823DzMDqWMFiOrq03HuOjfKwP8ASfSE5JsX0Y13IOJdaScVU56hHK47K+Nz4TrYmfLJPoacMWrsgOkezXLLiKJtVp8PrKL8OPHTiCZIbI2imIQOu/cy8Vbl4d8zrTnnTnb1PZtRjhz/AMxWX2NOrQE/3jDix4Dnc9x84RcnSPSc1CO6RsHS/pjQwC2bt1SLrSU69xc+4vf8AZyDbHTbGYlyWqGmp9yj9GLcAzDtN5mQGIxL1HZ3Yu7G7MxuSe+eG03ef4Tp4sEYebOPm1U8nThGZR2ziKbZqeIrKe6o/wCOvnN86J+lCqGWli16xWIAqIv0gJ0GZF0fyAPjOf4LAGp2iy06YOtR7hfBQNXb91QT4b5M4bpBTwgtgqf0lrHE1lBqd/VU9VpD5ieMnJCMuKsjDknB3upfngfQYMoROK9COnlXD1SuJqPVpVGuxYlmpsdMy31K81+Gu/tNGqrqGUhlYAgg3BB1BB4ic7LiljfJ1sOeOVcHoCViJ5HsIiIAi8TzlgHqIiAIiIAiJ5qOFBY6AAk+A1MA596QMWfWECsRkTgSDdjfh3WmpYg9Z7fa/i7R+J1kht7FmrWZzxPwvqB5Cw8pHRZR8ln1On9QffKeoU/qj4n8ZfAlbydz7ldq7F7AEqwFJUUnjkp3HMlitwALknlLe0+keIqVBlr1MqZcnaIuVNw5XdcnWx3Cw4Sm0GNJAn7SqATzWkdw8X3/AMP8UwKNK3jIbLdDtPRrbAxVBamgbc6/Vcb/ACO8dxkrOSdDtsDDV7u+Wmws4sTf6p7ranwuLG860jAgEG4OoI3EHcRBZMrPm3pxiXqY7Es2/rqi/ZRiij5VE+kpwX0tbLNDHM4HYrgVByvbK48cwv8AaE1aV/UzHrYtwT8zSxUt3/rhJHY20jh6qVlVHK3stRcyG4I1Fxz+IEiyJ6ptab/JnMfHKM3E1y5ud/duA3gKPdA5CW93j/KN3jPMueYBnRvRt006gjD12+hJ0J/ZMf8AQT8DrznOZcpPlN/u7u+VnBTW2RaGSWOW6PU+pInPPRf0p61fVarXZRekTvKDeneV4d3hr0OcnJjeOW1ndw5Y5YKURERPM9RERAEREARNY6XbZr4arhilShTov1wqNXBCGoAho0zUDDqs30gz2axA7Jmf0Y6SYfH0etoOGA0ZbgsjfVa33HcRqIBMTWOmm1widUDqbFvDgviT93jMvbPSFKQK0yGfnvVe8nie6c7x+0SxNjckkljvJ7oIbMCpe5vvOsoBKSpMgqDJHZeFUI2IqrelTsAv+LVPsUx3cT3S7sLYVTFeyQACASdQBx3a3tqAdDrrpNy29sILSpikOzRBsvjvfvbn4nvuJo5xi8PUJNaqbvUYlu4nXyHC3DSYpmzY1A6FB5ePCaxBAnQvR3t3MvqtQ6qL0yeK8V8RvHd4Tnsu4fENTZXQ2ZSCD3j+kBHdZq3pF6NevYUhB9NTu9Pv07SfaH3hZL7A2suKorVXQ7mX6rjeP6juIkjeXjJxdomUVONM+UWUqSCCCNCDobju4GCLfrd/vOr+lroZ7WOoL31lH/lA/wC748zOSzpwmpq0cbJjeOW1lyk/CXpiy/Rf48J6pnhJeJdtbX9ec8yoMGWKkhsLaLUK1OoN6MrDyOo8xcec+lgb6z5w2Rszra1KkoOaoyKNb2O9n05Lr3WNxuB+jwLTBrGnR0/h8WlL9CsRExHREREAREQCA6cbDGMwdSlYFx26VwDaqmqb/h9qfP8A0b6T1dm10qtUa+6olT2npZe0pQWItUIK31Fm4Xv9PzhPpj9F9Vqz47BU86vdq1JB2w+9qiKPaDbyBre51BNgMzDdJKe0gxQolfrcQopoCFrJTKsr07k3fI4JX3srEDQiWBOK0GdGurMjIwbQlWVk3MLahgb94nWeiHSFdpDq2IXGgEldFXEgal6Y3LWtqybjqw4iCrRIy7hMM9V1poMzMbAfrcJbKkGxBvutxvytznS+hvR/1dOsqD6Vx8i78vjz+HCQQkSHR/Y6YWlkGrHV24s34DgJJgSoErJLmm9JdjdWetpjsH2gPdJ/0n7poW0qOWoeR1Hnv++87a6Aggi4IsQdxBnNum+wzRs6i6X0PIH3TBVo1GXMNhmqNlQXNiTuACjezMdFUcSdJ5rL1dF8RUDiintMqFye5QPhmJCjiRpfnPSTpfVxQNFB1OHuD1am5cjUNWewNQ34aKOAHGAkd09G/SHZ3XVMLSxXWYhu5hSfICWFEkdsjXXiBcaCdHnyN0S2PjVx2GGGpk4gMlYJe2VAQwaqfcRlPHeGGnaF/roSSxQqCCCLg6EHdacI9JfQw4Or1tIf8vUOn/TbfkPd9U8tOGveZjbSwFOvSejVUMjixB+4jkQdQeBE9cWRwd+B458KyRrxPlciUmw9M+jFXA1nRgzIAXWoFJDUxvY2GhX3uXgRNbw9ZanssDOipJ9GchwkrtGYp0mbs/Z1SqwRabO7aLTF81+ZHAW1vuA+InOhnQ6vjGzKuWj/AIrjs3BHsj3zpw05mdp6O9HKGDTLSW7EWao2rt4ngO4aecpmzqHHieun0rn9T6ED0B6DjBXr1iHxDAjT2aYOpC82PFvIcSd1iJzpScnbOtCCgqQiIlSwiIgCIiAIiIBo3pQ6MUq+FqVaez6WKxAy86dUoGGfK6WZmC3st9/BvZPzVsvZuIrYlaeEp1TWD3VVuHQq2jFhbIVNrtoARfSfZ0x8PgaVN3dKSK9QguyqoZyBYFyBdtOcAwaewaRelWqKGrIq5mGgZwAMzDiQdQfwEloiAIiIBi7S2hSw9M1KrhEFhfUkkmyqqi5ZidAoBJJsBOTdNPTLRRqmFGAqsdzDE3obwCp6uxexBBF8p1BnUtubDw+MpiniKQqKGDLqylXFwGVlIZTqdQeM1DF+h3ZNRixp1Qx1J66oxJ7y5JMA4N0s6ZvtBg1XDUqVRFFOm1A1Uy0wW7BRmZSO0dwU677aSX9FHQF9oYgVKikYWkQajHc5GopKeJPvW3DvInW6foV2UpDAVrjm4YeYZSD5zY6fRPIi06eLxNNFFlVGpoqgcFVEAA8IBN4bZ9Gm71EpIj1MudlVQz5RZcxAubDQXl96gG8geJtNXqdDc2/F4hv4mzSx/wACLwrnzQH+sA2Z9p0BvrUx9tfxlltuYcftV8rn+QkCOhRH7f8A/P8A9pcHRJh+1U/ZI/rJBzjppXp4vbZStVqerjC2p00dqXWB/bF+IzakcerHATQ9h7NpUts0aNMCtS65AVOoKWBqhraEKM3y68Z3Lb3o4pYxQtfK2W+VhmVlvvsRw7jcTC2D6KqWDYvQqMHIsXYqzW5Amn2fK0dCGrNzpbUUAKtOwAAABAAA3AADQS5/afPKPEyC/wCE6vHEMfEk/hL9Do06+8D5f7wCap46/EeUy6bXEjMPs515STpLYSCT3ERAEREARNd20jiqiI9RQVJNnqcDwGbU7h5zGwmfraX0tRkcne9Tkf3tRp93KxOKWs2z2bfFK/Wvciza4kPTNb/CLbtRWZeQItmO7Xj8JUmsP2DHdurnTdfedeJ/V5tJJeJEkVtCKRYED9swINz3kEWt+t2Xh6Fx2wynkKrn77wDLiWPVV5v89T80eqrzf56n5oBfiWPVV5v89T80eqrzf56n5oBfiWPVV5v89T80eqrzf56n5oBfiWPVV5v89T80eqrzf56n5oBfiWPVV5v89T80eqrzf56n5oBfiWPVV5v89T80xsXs9jqlV1I1sWcqf8AMDr4/frKybStKwSESPwVEsLuT4B6gsePvfr7hk+qrzf56n5ojLcrBfiWPVV5v89T80t4miFRmGckAm2eprYE23yW6Vgy4kRhaxdScjnUjSpUA3Kb9og+8fll9QSR9HUAJt/ePp3nWRGSkrQJCJY9VXm/z1PzR6qvN/nqfmlgX4lj1Veb/PU/NK+rjm3zv+MAjttbLeqy1KbgMoIsRoQb3vv5kWImJsvY9brFqVWAy3sosd9+Wg58YiZZaTHLJvd9+vF9yKL39goL2Vr6aipbQKUHu29mw3a2F763f2Eu7K3M3qE3NiNbrrvlImokuUNjKhBUOCP+oeRHLkT+iYp7GW4OVri2+putpcAC19BEQCTzv9QfN/tHWP8AU/zD8IiAekZr6rYc731+EuREAREQBERAEREAREQBERAEt4gMUYKbMQbeNtPvlIkNWqBh4WjXCm7gHMbX7fZsvHTiG+Mv5K1/bS3HsHd3drxiJEY7VQDU6vB1GnFbi/PQiDTrf4ifIfzREsC5TV83aZSvIKQb6cb+PCXo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060848"/>
            <a:ext cx="6229350" cy="295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60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 к</a:t>
            </a:r>
            <a:endParaRPr lang="ru-RU" sz="6000" dirty="0">
              <a:ea typeface="Times New Roman" panose="02020603050405020304" pitchFamily="18" charset="0"/>
            </a:endParaRPr>
          </a:p>
          <a:p>
            <a:r>
              <a:rPr lang="ru-RU" sz="6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6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асса</a:t>
            </a:r>
            <a:r>
              <a:rPr lang="ru-RU" sz="6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жир</a:t>
            </a:r>
            <a:r>
              <a:rPr lang="ru-RU" sz="6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(касса)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1591466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звуковых ассоциаций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Фонетические (звуковые) ассоциации (по схожести звучания).</a:t>
            </a:r>
          </a:p>
          <a:p>
            <a:pPr marL="0" indent="0">
              <a:buNone/>
            </a:pPr>
            <a:r>
              <a:rPr lang="ru-RU" dirty="0" smtClean="0"/>
              <a:t>П</a:t>
            </a:r>
            <a:r>
              <a:rPr lang="ru-RU" dirty="0" smtClean="0">
                <a:solidFill>
                  <a:schemeClr val="accent1"/>
                </a:solidFill>
              </a:rPr>
              <a:t>асса</a:t>
            </a:r>
            <a:r>
              <a:rPr lang="ru-RU" dirty="0" smtClean="0">
                <a:solidFill>
                  <a:srgbClr val="FF0000"/>
                </a:solidFill>
              </a:rPr>
              <a:t>жир</a:t>
            </a:r>
            <a:r>
              <a:rPr lang="ru-RU" dirty="0" smtClean="0"/>
              <a:t> – пассажир берет билет в кассе.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25899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35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звуковых ассоциаций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слове спряталось другое слово</a:t>
            </a:r>
          </a:p>
          <a:p>
            <a:pPr marL="0" indent="0">
              <a:buNone/>
            </a:pPr>
            <a:r>
              <a:rPr lang="ru-RU" dirty="0" smtClean="0"/>
              <a:t>Горизонт – </a:t>
            </a:r>
            <a:r>
              <a:rPr lang="ru-RU" u="sng" dirty="0" smtClean="0"/>
              <a:t>гори</a:t>
            </a:r>
            <a:r>
              <a:rPr lang="ru-RU" dirty="0" smtClean="0"/>
              <a:t>, </a:t>
            </a:r>
            <a:r>
              <a:rPr lang="ru-RU" u="sng" dirty="0" smtClean="0"/>
              <a:t>зонт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 smtClean="0"/>
              <a:t>Соловей – </a:t>
            </a:r>
            <a:r>
              <a:rPr lang="ru-RU" u="sng" dirty="0" smtClean="0"/>
              <a:t>соло</a:t>
            </a:r>
            <a:r>
              <a:rPr lang="ru-RU" dirty="0" smtClean="0"/>
              <a:t>вей поет </a:t>
            </a:r>
            <a:r>
              <a:rPr lang="ru-RU" u="sng" dirty="0" smtClean="0"/>
              <a:t>соло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12777"/>
            <a:ext cx="2987934" cy="2798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877" y="3717032"/>
            <a:ext cx="5321667" cy="28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4840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Графические ассоциации – мнемотехника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Мнемоника (греч.</a:t>
            </a:r>
            <a:r>
              <a:rPr lang="en-US" dirty="0" err="1" smtClean="0"/>
              <a:t>Mnemonika</a:t>
            </a:r>
            <a:r>
              <a:rPr lang="en-US" dirty="0" smtClean="0"/>
              <a:t> – </a:t>
            </a:r>
            <a:r>
              <a:rPr lang="ru-RU" dirty="0" smtClean="0"/>
              <a:t>искусство запоминания)</a:t>
            </a:r>
          </a:p>
          <a:p>
            <a:pPr marL="0" indent="0">
              <a:buNone/>
            </a:pPr>
            <a:r>
              <a:rPr lang="ru-RU" dirty="0" smtClean="0"/>
              <a:t>Суть – увидеть сходство формы буквы и предмета.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0318" y="3717032"/>
            <a:ext cx="3346994" cy="2737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86842"/>
            <a:ext cx="3194581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2470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Тарелка Свадебный пир_t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1571636" cy="156639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Тарелка Свадебный пир_t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642918"/>
            <a:ext cx="1648569" cy="164307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78579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Х       ЗЯЙСТВ </a:t>
            </a:r>
            <a:endParaRPr lang="ru-RU" sz="7200" b="1" dirty="0"/>
          </a:p>
        </p:txBody>
      </p:sp>
      <p:pic>
        <p:nvPicPr>
          <p:cNvPr id="1029" name="Picture 5" descr="C:\Documents and Settings\Admin\Рабочий стол\41696781_su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43050"/>
            <a:ext cx="2714614" cy="271461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57356" y="2500306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В</a:t>
            </a:r>
            <a:r>
              <a:rPr lang="en-US" sz="7200" b="1" dirty="0" smtClean="0"/>
              <a:t> </a:t>
            </a:r>
            <a:r>
              <a:rPr lang="ru-RU" sz="7200" b="1" dirty="0" smtClean="0"/>
              <a:t>       КРУГ</a:t>
            </a:r>
            <a:endParaRPr lang="ru-RU" sz="7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4214818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К         ЛЕСО</a:t>
            </a:r>
            <a:endParaRPr lang="ru-RU" sz="7200" b="1" dirty="0"/>
          </a:p>
        </p:txBody>
      </p:sp>
      <p:pic>
        <p:nvPicPr>
          <p:cNvPr id="1030" name="Picture 6" descr="C:\Documents and Settings\Admin\Рабочий стол\skad_skala-alm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143380"/>
            <a:ext cx="1609782" cy="15668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«ФОНЕТИЧЕСКИЕ АССОЦИАЦИИ»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Методом фонетических ассоциаций дети составляют предложения со словарными словами, которые созвучны по звучанию с другим словом в предложении: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</a:rPr>
              <a:t>КОС</a:t>
            </a:r>
            <a:r>
              <a:rPr lang="ru-RU" dirty="0" err="1" smtClean="0">
                <a:solidFill>
                  <a:srgbClr val="002060"/>
                </a:solidFill>
              </a:rPr>
              <a:t>тя</a:t>
            </a:r>
            <a:r>
              <a:rPr lang="ru-RU" dirty="0" smtClean="0">
                <a:solidFill>
                  <a:srgbClr val="002060"/>
                </a:solidFill>
              </a:rPr>
              <a:t> пришел в </a:t>
            </a:r>
            <a:r>
              <a:rPr lang="ru-RU" b="1" dirty="0" err="1" smtClean="0">
                <a:solidFill>
                  <a:srgbClr val="002060"/>
                </a:solidFill>
              </a:rPr>
              <a:t>КОС</a:t>
            </a:r>
            <a:r>
              <a:rPr lang="ru-RU" dirty="0" err="1" smtClean="0">
                <a:solidFill>
                  <a:srgbClr val="002060"/>
                </a:solidFill>
              </a:rPr>
              <a:t>тюме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</a:rPr>
              <a:t>ПА</a:t>
            </a:r>
            <a:r>
              <a:rPr lang="ru-RU" dirty="0" err="1" smtClean="0">
                <a:solidFill>
                  <a:srgbClr val="002060"/>
                </a:solidFill>
              </a:rPr>
              <a:t>па</a:t>
            </a:r>
            <a:r>
              <a:rPr lang="ru-RU" dirty="0" smtClean="0">
                <a:solidFill>
                  <a:srgbClr val="002060"/>
                </a:solidFill>
              </a:rPr>
              <a:t> носит </a:t>
            </a:r>
            <a:r>
              <a:rPr lang="ru-RU" b="1" dirty="0" err="1" smtClean="0">
                <a:solidFill>
                  <a:srgbClr val="002060"/>
                </a:solidFill>
              </a:rPr>
              <a:t>ПА</a:t>
            </a:r>
            <a:r>
              <a:rPr lang="ru-RU" dirty="0" err="1" smtClean="0">
                <a:solidFill>
                  <a:srgbClr val="002060"/>
                </a:solidFill>
              </a:rPr>
              <a:t>льто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Меб</a:t>
            </a:r>
            <a:r>
              <a:rPr lang="ru-RU" b="1" dirty="0" err="1" smtClean="0">
                <a:solidFill>
                  <a:srgbClr val="002060"/>
                </a:solidFill>
              </a:rPr>
              <a:t>ЕЛ</a:t>
            </a:r>
            <a:r>
              <a:rPr lang="ru-RU" dirty="0" err="1" smtClean="0">
                <a:solidFill>
                  <a:srgbClr val="002060"/>
                </a:solidFill>
              </a:rPr>
              <a:t>ь</a:t>
            </a:r>
            <a:r>
              <a:rPr lang="ru-RU" dirty="0" smtClean="0">
                <a:solidFill>
                  <a:srgbClr val="002060"/>
                </a:solidFill>
              </a:rPr>
              <a:t> из </a:t>
            </a:r>
            <a:r>
              <a:rPr lang="ru-RU" b="1" dirty="0" err="1" smtClean="0">
                <a:solidFill>
                  <a:srgbClr val="002060"/>
                </a:solidFill>
              </a:rPr>
              <a:t>ЕЛ</a:t>
            </a:r>
            <a:r>
              <a:rPr lang="ru-RU" dirty="0" err="1" smtClean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Я вышел на </a:t>
            </a:r>
            <a:r>
              <a:rPr lang="ru-RU" dirty="0" err="1" smtClean="0">
                <a:solidFill>
                  <a:srgbClr val="002060"/>
                </a:solidFill>
              </a:rPr>
              <a:t>у</a:t>
            </a:r>
            <a:r>
              <a:rPr lang="ru-RU" b="1" dirty="0" err="1" smtClean="0">
                <a:solidFill>
                  <a:srgbClr val="002060"/>
                </a:solidFill>
              </a:rPr>
              <a:t>ЛИЦ</a:t>
            </a:r>
            <a:r>
              <a:rPr lang="ru-RU" dirty="0" err="1" smtClean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 и увидел много </a:t>
            </a:r>
            <a:r>
              <a:rPr lang="ru-RU" b="1" dirty="0" smtClean="0">
                <a:solidFill>
                  <a:srgbClr val="002060"/>
                </a:solidFill>
              </a:rPr>
              <a:t>ЛИЦ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ПРАКТИЧЕСКОЕ ЗАДАНИЕ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503920" cy="4572000"/>
          </a:xfrm>
        </p:spPr>
        <p:txBody>
          <a:bodyPr/>
          <a:lstStyle/>
          <a:p>
            <a:r>
              <a:rPr lang="ru-RU" dirty="0" smtClean="0"/>
              <a:t>Придумайте фонетическую ассоциацию к словам:</a:t>
            </a:r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 algn="ctr">
              <a:buFont typeface="Courier New" pitchFamily="49" charset="0"/>
              <a:buChar char="o"/>
            </a:pPr>
            <a:r>
              <a:rPr lang="ru-RU" sz="3600" dirty="0" smtClean="0"/>
              <a:t>зд</a:t>
            </a:r>
            <a:r>
              <a:rPr lang="ru-RU" sz="3600" u="sng" dirty="0" smtClean="0"/>
              <a:t>о</a:t>
            </a:r>
            <a:r>
              <a:rPr lang="ru-RU" sz="3600" dirty="0" smtClean="0"/>
              <a:t>ровье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3600" dirty="0" smtClean="0"/>
              <a:t>уч</a:t>
            </a:r>
            <a:r>
              <a:rPr lang="ru-RU" sz="3600" u="sng" dirty="0" smtClean="0"/>
              <a:t>е</a:t>
            </a:r>
            <a:r>
              <a:rPr lang="ru-RU" sz="3600" dirty="0" smtClean="0"/>
              <a:t>ник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3600" dirty="0" smtClean="0"/>
              <a:t>в</a:t>
            </a:r>
            <a:r>
              <a:rPr lang="ru-RU" sz="3600" u="sng" dirty="0" smtClean="0"/>
              <a:t>а</a:t>
            </a:r>
            <a:r>
              <a:rPr lang="ru-RU" sz="3600" dirty="0" smtClean="0"/>
              <a:t>с</a:t>
            </a:r>
            <a:r>
              <a:rPr lang="ru-RU" sz="3600" u="sng" dirty="0" smtClean="0"/>
              <a:t>и</a:t>
            </a:r>
            <a:r>
              <a:rPr lang="ru-RU" sz="3600" dirty="0" smtClean="0"/>
              <a:t>лёк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3600" dirty="0" smtClean="0"/>
              <a:t>м</a:t>
            </a:r>
            <a:r>
              <a:rPr lang="ru-RU" sz="3600" u="sng" dirty="0" smtClean="0"/>
              <a:t>а</a:t>
            </a:r>
            <a:r>
              <a:rPr lang="ru-RU" sz="3600" dirty="0" smtClean="0"/>
              <a:t>шина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ОТВЕТОВ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571744"/>
            <a:ext cx="8503920" cy="3527304"/>
          </a:xfrm>
        </p:spPr>
        <p:txBody>
          <a:bodyPr/>
          <a:lstStyle/>
          <a:p>
            <a:r>
              <a:rPr lang="ru-RU" dirty="0" smtClean="0"/>
              <a:t>ЗД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РОВЬЕ - ЭТО ЗД</a:t>
            </a:r>
            <a:r>
              <a:rPr lang="en-US" b="1" dirty="0" smtClean="0">
                <a:solidFill>
                  <a:srgbClr val="FF0000"/>
                </a:solidFill>
              </a:rPr>
              <a:t>Ó</a:t>
            </a:r>
            <a:r>
              <a:rPr lang="ru-RU" dirty="0" smtClean="0"/>
              <a:t>РОВО.</a:t>
            </a:r>
          </a:p>
          <a:p>
            <a:r>
              <a:rPr lang="ru-RU" dirty="0" smtClean="0"/>
              <a:t>УЧ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НИК – УЧ</a:t>
            </a:r>
            <a:r>
              <a:rPr lang="en-US" b="1" dirty="0" smtClean="0">
                <a:solidFill>
                  <a:srgbClr val="FF0000"/>
                </a:solidFill>
              </a:rPr>
              <a:t>É</a:t>
            </a:r>
            <a:r>
              <a:rPr lang="ru-RU" dirty="0" smtClean="0"/>
              <a:t>НИЕ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СИЛЁК СОРВАЛИ В</a:t>
            </a:r>
            <a:r>
              <a:rPr lang="en-US" b="1" dirty="0" smtClean="0">
                <a:solidFill>
                  <a:srgbClr val="FF0000"/>
                </a:solidFill>
              </a:rPr>
              <a:t>Á</a:t>
            </a:r>
            <a:r>
              <a:rPr lang="ru-RU" dirty="0" smtClean="0"/>
              <a:t>СЯ И ВАС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ЛИЙ.</a:t>
            </a:r>
          </a:p>
          <a:p>
            <a:r>
              <a:rPr lang="ru-RU" dirty="0" smtClean="0"/>
              <a:t>У М</a:t>
            </a:r>
            <a:r>
              <a:rPr lang="en-US" b="1" dirty="0" smtClean="0">
                <a:solidFill>
                  <a:srgbClr val="FF0000"/>
                </a:solidFill>
              </a:rPr>
              <a:t>Á</a:t>
            </a:r>
            <a:r>
              <a:rPr lang="ru-RU" dirty="0" smtClean="0"/>
              <a:t>ШИ ЕСТЬ М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ШИНА.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Downloads\картинки\Cartoon-Clipart-Free-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2857520" cy="2857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«Маленькие кроссворды»-</a:t>
            </a:r>
            <a:r>
              <a:rPr lang="ru-RU" sz="2800" dirty="0" smtClean="0"/>
              <a:t>использование приёма перекрещивания слов через непроверяемую орфограмму.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14678" y="2571744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</a:t>
            </a:r>
            <a:r>
              <a:rPr lang="ru-RU" sz="3200" b="1" u="sng" dirty="0" smtClean="0">
                <a:solidFill>
                  <a:srgbClr val="0070C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РОЗ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285992"/>
            <a:ext cx="417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</a:t>
            </a:r>
          </a:p>
          <a:p>
            <a:endParaRPr lang="ru-RU" sz="2400" dirty="0"/>
          </a:p>
          <a:p>
            <a:r>
              <a:rPr lang="ru-RU" sz="2400" dirty="0" smtClean="0"/>
              <a:t>Л</a:t>
            </a:r>
          </a:p>
          <a:p>
            <a:r>
              <a:rPr lang="ru-RU" sz="2400" dirty="0"/>
              <a:t>О</a:t>
            </a:r>
            <a:endParaRPr lang="ru-RU" sz="2400" dirty="0" smtClean="0"/>
          </a:p>
          <a:p>
            <a:r>
              <a:rPr lang="ru-RU" sz="2400" dirty="0"/>
              <a:t>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3636" y="1857364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r>
              <a:rPr lang="ru-RU" sz="3200" b="1" u="sng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</a:rPr>
              <a:t>МАТ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643050"/>
            <a:ext cx="4347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</a:t>
            </a:r>
          </a:p>
          <a:p>
            <a:endParaRPr lang="ru-RU" sz="2400" dirty="0"/>
          </a:p>
          <a:p>
            <a:r>
              <a:rPr lang="ru-RU" sz="2400" dirty="0" smtClean="0"/>
              <a:t>Х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/>
              <a:t>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6578" y="1643050"/>
            <a:ext cx="373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Р</a:t>
            </a:r>
          </a:p>
          <a:p>
            <a:pPr algn="ctr"/>
            <a:endParaRPr lang="ru-RU" sz="2200" dirty="0"/>
          </a:p>
          <a:p>
            <a:pPr algn="ctr"/>
            <a:r>
              <a:rPr lang="ru-RU" sz="2200" dirty="0" smtClean="0"/>
              <a:t>З</a:t>
            </a:r>
          </a:p>
          <a:p>
            <a:pPr algn="ctr"/>
            <a:r>
              <a:rPr lang="ru-RU" sz="2200" dirty="0" smtClean="0"/>
              <a:t>А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4714884"/>
            <a:ext cx="187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БАКА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4000504"/>
            <a:ext cx="4026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Х</a:t>
            </a:r>
          </a:p>
          <a:p>
            <a:pPr algn="ctr"/>
            <a:r>
              <a:rPr lang="ru-RU" sz="2400" dirty="0" smtClean="0"/>
              <a:t>В</a:t>
            </a:r>
          </a:p>
          <a:p>
            <a:pPr algn="ctr"/>
            <a:endParaRPr lang="ru-RU" sz="8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С</a:t>
            </a:r>
          </a:p>
          <a:p>
            <a:pPr algn="ctr"/>
            <a:r>
              <a:rPr lang="ru-RU" sz="2400" dirty="0"/>
              <a:t>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51435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Есть волшебная страна,</a:t>
            </a:r>
          </a:p>
          <a:p>
            <a:r>
              <a:rPr lang="ru-RU" sz="2400" i="1" dirty="0" smtClean="0"/>
              <a:t>Что распахнута пред вами,</a:t>
            </a:r>
          </a:p>
          <a:p>
            <a:r>
              <a:rPr lang="ru-RU" sz="2400" i="1" dirty="0" smtClean="0"/>
              <a:t>Та , которая словами,</a:t>
            </a:r>
          </a:p>
          <a:p>
            <a:r>
              <a:rPr lang="ru-RU" sz="2400" i="1" dirty="0" smtClean="0"/>
              <a:t>Как людьми, населена.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	Правит ими государь</a:t>
            </a:r>
          </a:p>
          <a:p>
            <a:r>
              <a:rPr lang="ru-RU" sz="2400" i="1" dirty="0" smtClean="0"/>
              <a:t>	По прозванию Словарь</a:t>
            </a:r>
          </a:p>
          <a:p>
            <a:r>
              <a:rPr lang="ru-RU" sz="2400" i="1" dirty="0" smtClean="0"/>
              <a:t>	И относится он к ним</a:t>
            </a:r>
          </a:p>
          <a:p>
            <a:r>
              <a:rPr lang="ru-RU" sz="2400" i="1" dirty="0" smtClean="0"/>
              <a:t>	Словно к подданным своим.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Утверждать ему не ново,</a:t>
            </a:r>
          </a:p>
          <a:p>
            <a:r>
              <a:rPr lang="ru-RU" sz="2400" i="1" dirty="0" smtClean="0"/>
              <a:t>Как писать какое слово,</a:t>
            </a:r>
          </a:p>
          <a:p>
            <a:r>
              <a:rPr lang="ru-RU" sz="2400" i="1" dirty="0" smtClean="0"/>
              <a:t>Как писать и как читать,</a:t>
            </a:r>
          </a:p>
          <a:p>
            <a:r>
              <a:rPr lang="ru-RU" sz="2400" i="1" dirty="0" smtClean="0"/>
              <a:t>Как с другими сочетать.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Admin\Мои документы\Downloads\1229086443_pervyjj-slovar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14422"/>
            <a:ext cx="3286148" cy="406543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571480"/>
            <a:ext cx="40591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Что за ли? Что за </a:t>
            </a:r>
            <a:r>
              <a:rPr lang="ru-RU" sz="2400" dirty="0" err="1" smtClean="0"/>
              <a:t>мон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В звуках нету смысла…</a:t>
            </a:r>
          </a:p>
          <a:p>
            <a:r>
              <a:rPr lang="ru-RU" sz="2400" dirty="0" smtClean="0"/>
              <a:t>Но едва шепну: «л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мон» - </a:t>
            </a:r>
          </a:p>
          <a:p>
            <a:r>
              <a:rPr lang="ru-RU" sz="2400" dirty="0" smtClean="0"/>
              <a:t>Сразу станет к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сло.</a:t>
            </a:r>
            <a:endParaRPr lang="ru-RU" sz="2400" dirty="0"/>
          </a:p>
        </p:txBody>
      </p:sp>
      <p:pic>
        <p:nvPicPr>
          <p:cNvPr id="5122" name="Picture 2" descr="C:\Documents and Settings\Admin\Мои документы\Downloads\5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332103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2428868"/>
            <a:ext cx="296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CC00"/>
                </a:solidFill>
              </a:rPr>
              <a:t>Л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srgbClr val="00CC00"/>
                </a:solidFill>
              </a:rPr>
              <a:t>МОН</a:t>
            </a:r>
            <a:endParaRPr lang="ru-RU" sz="4800" b="1" dirty="0"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2000240"/>
            <a:ext cx="569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К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Л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ЫЙ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572140"/>
            <a:ext cx="5115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Запомни: </a:t>
            </a:r>
            <a:r>
              <a:rPr lang="ru-RU" sz="2400" b="1" dirty="0" smtClean="0"/>
              <a:t>Л</a:t>
            </a:r>
            <a:r>
              <a:rPr lang="ru-RU" sz="2400" b="1" dirty="0" smtClean="0">
                <a:solidFill>
                  <a:srgbClr val="00CC00"/>
                </a:solidFill>
              </a:rPr>
              <a:t>И</a:t>
            </a:r>
            <a:r>
              <a:rPr lang="ru-RU" sz="2400" b="1" dirty="0" smtClean="0"/>
              <a:t>МОН – К</a:t>
            </a:r>
            <a:r>
              <a:rPr lang="ru-RU" sz="2400" b="1" dirty="0" smtClean="0">
                <a:solidFill>
                  <a:srgbClr val="00CC00"/>
                </a:solidFill>
              </a:rPr>
              <a:t>И</a:t>
            </a:r>
            <a:r>
              <a:rPr lang="ru-RU" sz="2400" b="1" dirty="0" smtClean="0"/>
              <a:t>СЛЫЙ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пишем через 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Ассоциативные зацепки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впереди, сзади, налево, направо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527289"/>
            <a:ext cx="3655318" cy="365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0930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«Чепушина»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горох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огурец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ребята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огород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девочка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58064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Орфография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1694512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Игровой тренинг «Кто больше запомнит»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708920"/>
            <a:ext cx="78867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Пальто</a:t>
            </a:r>
          </a:p>
          <a:p>
            <a:pPr marL="0" indent="0" algn="ctr">
              <a:buNone/>
            </a:pPr>
            <a:r>
              <a:rPr lang="ru-RU" sz="3600" dirty="0"/>
              <a:t>П</a:t>
            </a:r>
            <a:r>
              <a:rPr lang="ru-RU" sz="3600" dirty="0" smtClean="0"/>
              <a:t>латок </a:t>
            </a:r>
          </a:p>
          <a:p>
            <a:pPr marL="0" indent="0" algn="ctr">
              <a:buNone/>
            </a:pPr>
            <a:r>
              <a:rPr lang="ru-RU" sz="3600" dirty="0" smtClean="0"/>
              <a:t>Сапоги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715056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Шифровка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506206"/>
              </p:ext>
            </p:extLst>
          </p:nvPr>
        </p:nvGraphicFramePr>
        <p:xfrm>
          <a:off x="668991" y="1988840"/>
          <a:ext cx="4464495" cy="1435989"/>
        </p:xfrm>
        <a:graphic>
          <a:graphicData uri="http://schemas.openxmlformats.org/drawingml/2006/table">
            <a:tbl>
              <a:tblPr firstRow="1" firstCol="1" bandRow="1"/>
              <a:tblGrid>
                <a:gridCol w="892899"/>
                <a:gridCol w="892899"/>
                <a:gridCol w="892899"/>
                <a:gridCol w="892899"/>
                <a:gridCol w="892899"/>
              </a:tblGrid>
              <a:tr h="85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8445" y="3573016"/>
            <a:ext cx="2866905" cy="28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5834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Рифмовки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471742" cy="3475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</a:t>
            </a:r>
            <a:r>
              <a:rPr lang="ru-RU" sz="2400" dirty="0" smtClean="0"/>
              <a:t>орона, сорока, петух, воробей</a:t>
            </a:r>
          </a:p>
          <a:p>
            <a:pPr marL="0" indent="0">
              <a:buNone/>
            </a:pPr>
            <a:r>
              <a:rPr lang="ru-RU" sz="2400" dirty="0" smtClean="0"/>
              <a:t>корова, собака, медведь, соловей</a:t>
            </a:r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ежурный, тетрадь, карандаш, ученик</a:t>
            </a:r>
          </a:p>
          <a:p>
            <a:pPr marL="0" indent="0">
              <a:buNone/>
            </a:pPr>
            <a:r>
              <a:rPr lang="ru-RU" sz="2400" dirty="0" smtClean="0"/>
              <a:t>язык, телефон, телевизор, дневник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6265" y="3861048"/>
            <a:ext cx="3924127" cy="25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6079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«АССОЦИАТИВНЫЙ МУЛЬТФИЛЬМ»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5007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500" dirty="0" smtClean="0"/>
              <a:t>Этот прием помогает не только работать над правописанием словарных слов, но и над развитием речи и творческих способностей.</a:t>
            </a:r>
            <a:r>
              <a:rPr lang="ru-RU" sz="2500" dirty="0" smtClean="0">
                <a:sym typeface="Wingdings" pitchFamily="2" charset="2"/>
              </a:rPr>
              <a:t> </a:t>
            </a:r>
            <a:endParaRPr lang="ru-RU" sz="2500" dirty="0" smtClean="0"/>
          </a:p>
          <a:p>
            <a:r>
              <a:rPr lang="ru-RU" sz="2400" u="sng" dirty="0" smtClean="0"/>
              <a:t>ЗАДАНИЕ: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Дана цепочка слов:</a:t>
            </a:r>
          </a:p>
          <a:p>
            <a:pPr algn="ctr">
              <a:buNone/>
            </a:pPr>
            <a:r>
              <a:rPr lang="ru-RU" i="1" dirty="0" smtClean="0"/>
              <a:t>	</a:t>
            </a:r>
            <a:r>
              <a:rPr lang="ru-RU" sz="1900" i="1" dirty="0" smtClean="0">
                <a:solidFill>
                  <a:srgbClr val="002060"/>
                </a:solidFill>
              </a:rPr>
              <a:t>УЧИТЕЛЬ</a:t>
            </a:r>
            <a:r>
              <a:rPr lang="ru-RU" sz="1900" i="1" dirty="0" smtClean="0">
                <a:solidFill>
                  <a:srgbClr val="002060"/>
                </a:solidFill>
                <a:sym typeface="Wingdings" pitchFamily="2" charset="2"/>
              </a:rPr>
              <a:t>КЛАССУЧЕНИКИАЛЬБОМ</a:t>
            </a:r>
          </a:p>
          <a:p>
            <a:pPr algn="ctr">
              <a:buNone/>
            </a:pPr>
            <a:r>
              <a:rPr lang="ru-RU" sz="1900" i="1" dirty="0" smtClean="0">
                <a:solidFill>
                  <a:srgbClr val="002060"/>
                </a:solidFill>
              </a:rPr>
              <a:t>	ПЕНАЛ</a:t>
            </a:r>
            <a:r>
              <a:rPr lang="ru-RU" sz="1900" i="1" dirty="0" smtClean="0">
                <a:solidFill>
                  <a:srgbClr val="002060"/>
                </a:solidFill>
                <a:sym typeface="Wingdings" pitchFamily="2" charset="2"/>
              </a:rPr>
              <a:t>КАРАНДАШХОРОШОРЕБЯТА</a:t>
            </a:r>
          </a:p>
          <a:p>
            <a:pPr algn="ctr">
              <a:buNone/>
            </a:pPr>
            <a:r>
              <a:rPr lang="ru-RU" sz="1900" i="1" dirty="0" smtClean="0">
                <a:solidFill>
                  <a:srgbClr val="002060"/>
                </a:solidFill>
                <a:sym typeface="Wingdings" pitchFamily="2" charset="2"/>
              </a:rPr>
              <a:t>	РИСОВАТЬ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ym typeface="Wingdings" pitchFamily="2" charset="2"/>
              </a:rPr>
              <a:t>Необходимо составить связный рассказ, сюжет которого разворачивается от слова к слову, можно с использованием рисунков и аппликаций.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ym typeface="Wingdings" pitchFamily="2" charset="2"/>
              </a:rPr>
              <a:t>Дети на уроке выступают в роли учителя. «Учитель» предлагает озвучить его мультфильм, записать на доске словарные слова, которые встречаются в рассказе, выделяя опасные буквы. Выслушав ученика, «учитель» читает свой вариант.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чем сравнивают облака герои мультфильма? </a:t>
            </a:r>
          </a:p>
        </p:txBody>
      </p:sp>
      <p:pic>
        <p:nvPicPr>
          <p:cNvPr id="3074" name="Picture 2" descr="C:\Documents and Settings\Admin\Мои документы\Downloads\29785723_try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69050"/>
            <a:ext cx="6020172" cy="439593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857892"/>
            <a:ext cx="4435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 вы думаете, почему?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ОБЛАКО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4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Какая гласная под сомнением в этом слове?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Ó</a:t>
            </a:r>
            <a:r>
              <a:rPr lang="ru-RU" sz="4000" b="1" dirty="0" smtClean="0"/>
              <a:t>БЛ</a:t>
            </a:r>
            <a:r>
              <a:rPr lang="ru-RU" sz="4000" b="1" u="sng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КО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07167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легче было запомнить эту «опасную» букву, представим эту букву в виде лошадки, как в мультфильме.</a:t>
            </a:r>
            <a:endParaRPr lang="ru-RU" sz="2400" dirty="0"/>
          </a:p>
        </p:txBody>
      </p:sp>
      <p:pic>
        <p:nvPicPr>
          <p:cNvPr id="4098" name="Picture 2" descr="C:\Documents and Settings\Admin\Мои документы\Downloads\kjif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000372"/>
            <a:ext cx="2381709" cy="321829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4348" y="4643446"/>
            <a:ext cx="7786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chemeClr val="tx2">
                    <a:lumMod val="75000"/>
                  </a:schemeClr>
                </a:solidFill>
              </a:rPr>
              <a:t>ОБЛ        КО</a:t>
            </a:r>
            <a:endParaRPr lang="ru-RU" sz="10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071804" y="4214820"/>
            <a:ext cx="2928956" cy="92869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893340" y="4250539"/>
            <a:ext cx="3000397" cy="785817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29124" y="4929198"/>
            <a:ext cx="100013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39763" y="214313"/>
            <a:ext cx="8504237" cy="4572000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>
                <a:effectLst/>
              </a:rPr>
              <a:t>«Словарная </a:t>
            </a:r>
            <a:r>
              <a:rPr lang="ru-RU" sz="2400" dirty="0">
                <a:effectLst/>
              </a:rPr>
              <a:t>работа – это не эпизод в работе учителя, </a:t>
            </a:r>
            <a:r>
              <a:rPr lang="ru-RU" sz="2400" dirty="0" smtClean="0">
                <a:effectLst/>
              </a:rPr>
              <a:t>а систематическая</a:t>
            </a:r>
            <a:r>
              <a:rPr lang="ru-RU" sz="2400" dirty="0">
                <a:effectLst/>
              </a:rPr>
              <a:t>, хорошо организованная, педагогически целесообразно построенная работа, связанная со всеми разделами курса русского </a:t>
            </a:r>
            <a:r>
              <a:rPr lang="ru-RU" sz="2400" dirty="0" smtClean="0">
                <a:effectLst/>
              </a:rPr>
              <a:t>языка»</a:t>
            </a:r>
          </a:p>
          <a:p>
            <a:pPr algn="r">
              <a:buNone/>
            </a:pPr>
            <a:r>
              <a:rPr lang="ru-RU" dirty="0" smtClean="0">
                <a:effectLst/>
              </a:rPr>
              <a:t>А.В. Текучев</a:t>
            </a:r>
            <a:endParaRPr lang="ru-RU" sz="2000" dirty="0"/>
          </a:p>
        </p:txBody>
      </p:sp>
      <p:pic>
        <p:nvPicPr>
          <p:cNvPr id="6146" name="Picture 2" descr="C:\Documents and Settings\Admin\Мои документы\Downloads\25232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38290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Downloads\картинки\tr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286676" cy="54723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64" y="214290"/>
            <a:ext cx="8715436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300" dirty="0" smtClean="0"/>
              <a:t>Назовите героев мультфильма. </a:t>
            </a:r>
          </a:p>
          <a:p>
            <a:pPr>
              <a:buFont typeface="Wingdings" pitchFamily="2" charset="2"/>
              <a:buChar char="q"/>
            </a:pPr>
            <a:r>
              <a:rPr lang="ru-RU" sz="2300" dirty="0" smtClean="0"/>
              <a:t>Постараемся запомнить правописание</a:t>
            </a:r>
          </a:p>
          <a:p>
            <a:r>
              <a:rPr lang="ru-RU" sz="2300" dirty="0" smtClean="0"/>
              <a:t> словарного слова 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	М</a:t>
            </a:r>
            <a:r>
              <a:rPr lang="ru-RU" sz="2300" b="1" dirty="0" smtClean="0">
                <a:solidFill>
                  <a:srgbClr val="FF0000"/>
                </a:solidFill>
              </a:rPr>
              <a:t>Е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ДВЕДЬ </a:t>
            </a:r>
          </a:p>
          <a:p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М</a:t>
            </a:r>
            <a:r>
              <a:rPr lang="ru-RU" sz="2300" b="1" dirty="0" smtClean="0">
                <a:solidFill>
                  <a:srgbClr val="FF0000"/>
                </a:solidFill>
              </a:rPr>
              <a:t>Е</a:t>
            </a:r>
            <a:r>
              <a:rPr lang="ru-RU" sz="2300" b="1" dirty="0" smtClean="0"/>
              <a:t>ДВ</a:t>
            </a:r>
            <a:r>
              <a:rPr lang="ru-RU" sz="2300" b="1" dirty="0" smtClean="0">
                <a:solidFill>
                  <a:srgbClr val="FF0000"/>
                </a:solidFill>
              </a:rPr>
              <a:t>Е</a:t>
            </a:r>
            <a:r>
              <a:rPr lang="ru-RU" sz="2300" b="1" dirty="0" smtClean="0"/>
              <a:t>ЖОНОК</a:t>
            </a:r>
            <a:endParaRPr lang="en-US" sz="23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300" dirty="0" smtClean="0"/>
              <a:t>Подумаем, почему медведя так назвали.</a:t>
            </a:r>
          </a:p>
          <a:p>
            <a:r>
              <a:rPr lang="ru-RU" sz="2300" dirty="0" smtClean="0"/>
              <a:t>Слово </a:t>
            </a:r>
            <a:r>
              <a:rPr lang="ru-RU" sz="2300" b="1" dirty="0" smtClean="0"/>
              <a:t>медведь</a:t>
            </a:r>
            <a:r>
              <a:rPr lang="ru-RU" sz="2300" dirty="0" smtClean="0"/>
              <a:t> означает «</a:t>
            </a:r>
            <a:r>
              <a:rPr lang="ru-RU" sz="2300" b="1" dirty="0" smtClean="0"/>
              <a:t> медоед</a:t>
            </a:r>
            <a:r>
              <a:rPr lang="ru-RU" sz="2300" dirty="0" smtClean="0"/>
              <a:t>», </a:t>
            </a:r>
          </a:p>
          <a:p>
            <a:r>
              <a:rPr lang="ru-RU" sz="2300" dirty="0" smtClean="0"/>
              <a:t>“</a:t>
            </a:r>
            <a:r>
              <a:rPr lang="ru-RU" sz="2300" b="1" dirty="0" smtClean="0"/>
              <a:t>тот, кто  ведает, где</a:t>
            </a:r>
            <a:r>
              <a:rPr lang="ru-RU" sz="2300" dirty="0" smtClean="0"/>
              <a:t> </a:t>
            </a:r>
            <a:r>
              <a:rPr lang="ru-RU" sz="2300" b="1" dirty="0" smtClean="0"/>
              <a:t>мёд</a:t>
            </a:r>
            <a:r>
              <a:rPr lang="ru-RU" sz="2300" dirty="0" smtClean="0"/>
              <a:t>”.</a:t>
            </a:r>
            <a:r>
              <a:rPr lang="ru-RU" sz="2300" b="1" dirty="0" smtClean="0"/>
              <a:t> </a:t>
            </a:r>
          </a:p>
          <a:p>
            <a:endParaRPr lang="ru-RU" sz="2300" dirty="0" smtClean="0"/>
          </a:p>
          <a:p>
            <a:pPr>
              <a:buFont typeface="Wingdings" pitchFamily="2" charset="2"/>
              <a:buChar char="q"/>
            </a:pPr>
            <a:r>
              <a:rPr lang="ru-RU" sz="2300" dirty="0" smtClean="0"/>
              <a:t>Помогает ли нам запомнить опасную букву  знание значения слова?</a:t>
            </a:r>
            <a:endParaRPr lang="ru-RU" sz="2300" b="1" dirty="0" smtClean="0"/>
          </a:p>
          <a:p>
            <a:endParaRPr lang="ru-RU" sz="2300" b="1" dirty="0" smtClean="0"/>
          </a:p>
          <a:p>
            <a:r>
              <a:rPr lang="ru-RU" sz="2300" b="1" dirty="0" smtClean="0"/>
              <a:t>Запомним: М</a:t>
            </a:r>
            <a:r>
              <a:rPr lang="ru-RU" sz="2300" b="1" dirty="0" smtClean="0">
                <a:solidFill>
                  <a:srgbClr val="FF0000"/>
                </a:solidFill>
              </a:rPr>
              <a:t>е</a:t>
            </a:r>
            <a:r>
              <a:rPr lang="ru-RU" sz="2300" b="1" dirty="0" smtClean="0"/>
              <a:t>дведь и м</a:t>
            </a:r>
            <a:r>
              <a:rPr lang="ru-RU" sz="2300" b="1" dirty="0" smtClean="0">
                <a:solidFill>
                  <a:srgbClr val="FF0000"/>
                </a:solidFill>
              </a:rPr>
              <a:t>е</a:t>
            </a:r>
            <a:r>
              <a:rPr lang="ru-RU" sz="2300" b="1" dirty="0" smtClean="0"/>
              <a:t>дв</a:t>
            </a:r>
            <a:r>
              <a:rPr lang="ru-RU" sz="2300" b="1" dirty="0" smtClean="0">
                <a:solidFill>
                  <a:srgbClr val="FF0000"/>
                </a:solidFill>
              </a:rPr>
              <a:t>е</a:t>
            </a:r>
            <a:r>
              <a:rPr lang="ru-RU" sz="2300" b="1" dirty="0" smtClean="0"/>
              <a:t>жонок  ведают, где мёд.</a:t>
            </a:r>
          </a:p>
          <a:p>
            <a:endParaRPr lang="ru-RU" sz="2300" b="1" dirty="0" smtClean="0"/>
          </a:p>
          <a:p>
            <a:pPr>
              <a:buFont typeface="Wingdings" pitchFamily="2" charset="2"/>
              <a:buChar char="q"/>
            </a:pPr>
            <a:r>
              <a:rPr lang="ru-RU" sz="2300" dirty="0" smtClean="0"/>
              <a:t>Восстановим пословицу: </a:t>
            </a:r>
          </a:p>
          <a:p>
            <a:r>
              <a:rPr lang="ru-RU" sz="2300" dirty="0" smtClean="0"/>
              <a:t> «Два </a:t>
            </a:r>
            <a:r>
              <a:rPr lang="en-US" sz="2300" dirty="0" smtClean="0"/>
              <a:t> </a:t>
            </a:r>
            <a:r>
              <a:rPr lang="ru-RU" sz="2300" dirty="0" smtClean="0"/>
              <a:t>       </a:t>
            </a:r>
            <a:r>
              <a:rPr lang="en-US" sz="2300" dirty="0" smtClean="0"/>
              <a:t> </a:t>
            </a:r>
            <a:r>
              <a:rPr lang="ru-RU" sz="2300" dirty="0" smtClean="0"/>
              <a:t> …         </a:t>
            </a:r>
            <a:r>
              <a:rPr lang="en-US" sz="2300" dirty="0" smtClean="0"/>
              <a:t>  </a:t>
            </a:r>
            <a:r>
              <a:rPr lang="ru-RU" sz="2300" dirty="0" smtClean="0"/>
              <a:t>  в одной           …            не живут».</a:t>
            </a:r>
          </a:p>
          <a:p>
            <a:endParaRPr lang="ru-RU" sz="2300" dirty="0" smtClean="0"/>
          </a:p>
          <a:p>
            <a:pPr>
              <a:buFont typeface="Wingdings" pitchFamily="2" charset="2"/>
              <a:buChar char="q"/>
            </a:pPr>
            <a:r>
              <a:rPr lang="ru-RU" sz="2300" dirty="0" smtClean="0"/>
              <a:t>Когда так говорят: «медвежья услуга»?</a:t>
            </a:r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5143512"/>
            <a:ext cx="198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CC00"/>
                </a:solidFill>
              </a:rPr>
              <a:t>МЕДВЕДЯ</a:t>
            </a:r>
            <a:endParaRPr lang="ru-RU" sz="2400" b="1" dirty="0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15719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CC00"/>
                </a:solidFill>
              </a:rPr>
              <a:t>БЕРЛОГЕ</a:t>
            </a:r>
            <a:endParaRPr lang="ru-RU" sz="2400" b="1" dirty="0">
              <a:solidFill>
                <a:srgbClr val="00CC00"/>
              </a:solidFill>
            </a:endParaRPr>
          </a:p>
        </p:txBody>
      </p:sp>
      <p:pic>
        <p:nvPicPr>
          <p:cNvPr id="1026" name="Рисунок 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01" t="3703" r="32764" b="3487"/>
          <a:stretch>
            <a:fillRect/>
          </a:stretch>
        </p:blipFill>
        <p:spPr bwMode="auto">
          <a:xfrm>
            <a:off x="6929454" y="357166"/>
            <a:ext cx="1793880" cy="206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1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Какие цветы в мультфильме считали медвежонок и ёжик?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57818" y="1214422"/>
            <a:ext cx="277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МАШКИ</a:t>
            </a:r>
            <a:endParaRPr lang="ru-RU" sz="3200" b="1" dirty="0"/>
          </a:p>
        </p:txBody>
      </p:sp>
      <p:pic>
        <p:nvPicPr>
          <p:cNvPr id="6146" name="Picture 2" descr="C:\Documents and Settings\Admin\Мои документы\Downloads\tryam.0-01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095778" cy="307183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2214554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Какой рисунок-образ можем  представить на месте опасной буквы?</a:t>
            </a:r>
          </a:p>
          <a:p>
            <a:pPr algn="ctr"/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286256"/>
            <a:ext cx="8358246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mtClean="0"/>
              <a:t>РРР</a:t>
            </a:r>
            <a:r>
              <a:rPr lang="ru-RU" sz="8800" b="1" smtClean="0">
                <a:solidFill>
                  <a:srgbClr val="FF0000"/>
                </a:solidFill>
              </a:rPr>
              <a:t>      </a:t>
            </a:r>
            <a:r>
              <a:rPr lang="ru-RU" sz="8800" b="1" dirty="0" smtClean="0"/>
              <a:t>МАШКИ</a:t>
            </a:r>
            <a:endParaRPr lang="ru-RU" sz="8800" b="1" dirty="0"/>
          </a:p>
        </p:txBody>
      </p:sp>
      <p:pic>
        <p:nvPicPr>
          <p:cNvPr id="9" name="Picture 4" descr="C:\Documents and Settings\Admin\Рабочий стол\roma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257"/>
            <a:ext cx="1500198" cy="142876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ЗАКЛЮЧЕНИЕ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643050"/>
            <a:ext cx="8503920" cy="44559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Поделившись с Вами некоторыми приемами работы с так называемыми словарными словами, </a:t>
            </a:r>
            <a:r>
              <a:rPr lang="ru-RU" dirty="0"/>
              <a:t>м</a:t>
            </a:r>
            <a:r>
              <a:rPr lang="ru-RU" dirty="0" smtClean="0"/>
              <a:t>ы не ставим точку на этой проблеме,  а ставим многоточие… </a:t>
            </a:r>
          </a:p>
          <a:p>
            <a:r>
              <a:rPr lang="ru-RU" dirty="0" smtClean="0"/>
              <a:t>В рамках поисково-исследовательской деятельности можно организовать групповые и индивидуальные виды работ. Например, к определенной тематической группе слов подбирать загадки, пословицы, стихи, песни, этимологические ссылки, составлять ребусы, подбирать картинки, а также сочинять мини-рассказы. И по накопленному опыту можно издать коллективную работу: «Словарик-справочник».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49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шко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762" y="2276872"/>
            <a:ext cx="4941049" cy="34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опыта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богаче активный словарь человека, тем содержательнее, доходчивее, грамотнее и красивее его устная и письменная речь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 Развивается </a:t>
            </a:r>
            <a:r>
              <a:rPr lang="ru-RU" sz="2000" dirty="0"/>
              <a:t>в каждом ученике </a:t>
            </a:r>
            <a:r>
              <a:rPr lang="ru-RU" sz="2000" dirty="0" smtClean="0"/>
              <a:t>познавательная </a:t>
            </a:r>
            <a:r>
              <a:rPr lang="ru-RU" sz="2000" dirty="0"/>
              <a:t>активность, мыслительные способности, </a:t>
            </a:r>
            <a:r>
              <a:rPr lang="ru-RU" sz="2000" dirty="0" smtClean="0"/>
              <a:t> обогащается </a:t>
            </a:r>
            <a:r>
              <a:rPr lang="ru-RU" sz="2000" dirty="0"/>
              <a:t>активный словарный </a:t>
            </a:r>
            <a:r>
              <a:rPr lang="ru-RU" sz="2000" dirty="0" smtClean="0"/>
              <a:t>запас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Повышается орфографическая грамотность учащихся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068960"/>
            <a:ext cx="3554697" cy="28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9896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Цель</a:t>
            </a:r>
            <a:r>
              <a:rPr lang="ru-RU" i="1" dirty="0" smtClean="0"/>
              <a:t>: поделиться с коллегами педагогическим опытом формирования орфографической грамотности учащихся при работе со словарём.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Задачи</a:t>
            </a:r>
            <a:r>
              <a:rPr lang="ru-RU" i="1" dirty="0" smtClean="0"/>
              <a:t>: сформировать приёмы отработки написания словарных слов через различные виды деятельности, путём применения деятельностного подхода; заинтересовать коллег предложенным видом работы.</a:t>
            </a:r>
          </a:p>
          <a:p>
            <a:pPr marL="0" indent="0">
              <a:buNone/>
            </a:pPr>
            <a:endParaRPr lang="ru-RU" i="1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6083" y="4005064"/>
            <a:ext cx="4438617" cy="239685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Введение словарного слова через исследовательскую деятельность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33569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Русская красавица стоит на поляне,</a:t>
            </a:r>
          </a:p>
          <a:p>
            <a:r>
              <a:rPr lang="ru-RU" dirty="0"/>
              <a:t>В зеленой кофточке, в белом сарафане.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899592" y="519574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б…реза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37231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РАБОТА В ГРУППАХ (по цвету)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1гр. «Морфология»: Какая часть речи, на какие вопросы отвечает, что обозначает, </a:t>
            </a:r>
            <a:r>
              <a:rPr lang="ru-RU" dirty="0" err="1" smtClean="0"/>
              <a:t>одуш.-неодуш</a:t>
            </a:r>
            <a:r>
              <a:rPr lang="ru-RU" dirty="0" smtClean="0"/>
              <a:t>., </a:t>
            </a:r>
            <a:r>
              <a:rPr lang="ru-RU" dirty="0" err="1" smtClean="0"/>
              <a:t>нариц</a:t>
            </a:r>
            <a:r>
              <a:rPr lang="ru-RU" dirty="0" smtClean="0"/>
              <a:t>.- </a:t>
            </a:r>
            <a:r>
              <a:rPr lang="ru-RU" dirty="0" err="1" smtClean="0"/>
              <a:t>собств</a:t>
            </a:r>
            <a:r>
              <a:rPr lang="ru-RU" dirty="0" smtClean="0"/>
              <a:t>, род, число.</a:t>
            </a:r>
          </a:p>
          <a:p>
            <a:r>
              <a:rPr lang="ru-RU" dirty="0" smtClean="0"/>
              <a:t>2гр. «Фонетика». Делают </a:t>
            </a:r>
            <a:r>
              <a:rPr lang="ru-RU" dirty="0" err="1" smtClean="0"/>
              <a:t>звуко</a:t>
            </a:r>
            <a:r>
              <a:rPr lang="ru-RU" dirty="0" smtClean="0"/>
              <a:t>-буквенный разбор слова.</a:t>
            </a:r>
          </a:p>
          <a:p>
            <a:r>
              <a:rPr lang="ru-RU" dirty="0"/>
              <a:t>3гр. «Словообразование» Подбирают однокоренные слова, выделяют части слов(морфемы).</a:t>
            </a:r>
          </a:p>
          <a:p>
            <a:r>
              <a:rPr lang="ru-RU" dirty="0"/>
              <a:t>4гр. «Орфография» Изучает правило правописания по словарю. Подсчитывают количество трудностей, определяют правила проверки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50680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ПРАКТИЧЕСКОЕ ЗАДАНИЕ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 опорой на этимологию слов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357298"/>
            <a:ext cx="6770578" cy="460052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400" dirty="0" smtClean="0"/>
              <a:t>1. Отгадайте загадки:</a:t>
            </a:r>
          </a:p>
          <a:p>
            <a:pPr algn="just">
              <a:buNone/>
            </a:pPr>
            <a:r>
              <a:rPr lang="ru-RU" sz="3400" dirty="0" smtClean="0"/>
              <a:t>	Она весну встречает, сережки надевает. По платьицу в полоску ты узнаешь… </a:t>
            </a:r>
            <a:r>
              <a:rPr lang="ru-RU" sz="3400" b="1" i="1" dirty="0" smtClean="0">
                <a:solidFill>
                  <a:srgbClr val="00B050"/>
                </a:solidFill>
              </a:rPr>
              <a:t>БЕРЕЗКУ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00B050"/>
                </a:solidFill>
              </a:rPr>
              <a:t>	</a:t>
            </a:r>
            <a:r>
              <a:rPr lang="ru-RU" sz="3400" dirty="0" smtClean="0"/>
              <a:t>2. Б</a:t>
            </a:r>
            <a:r>
              <a:rPr lang="ru-RU" sz="3400" b="1" dirty="0" smtClean="0"/>
              <a:t>Е</a:t>
            </a:r>
            <a:r>
              <a:rPr lang="ru-RU" sz="3400" dirty="0" smtClean="0"/>
              <a:t>РЁЗА</a:t>
            </a:r>
          </a:p>
          <a:p>
            <a:pPr algn="just">
              <a:buNone/>
            </a:pPr>
            <a:r>
              <a:rPr lang="ru-RU" sz="3400" dirty="0" smtClean="0"/>
              <a:t>	Как вы думаете, почему дерево так назвали?</a:t>
            </a:r>
          </a:p>
          <a:p>
            <a:pPr algn="just">
              <a:buNone/>
            </a:pPr>
            <a:r>
              <a:rPr lang="ru-RU" sz="3400" b="1" i="1" dirty="0" smtClean="0">
                <a:solidFill>
                  <a:srgbClr val="00B050"/>
                </a:solidFill>
              </a:rPr>
              <a:t>	Это слово восходит к корню, обозначающему белый цвет. Кора берёзы носит название, связанное с тем же корнем: береста.</a:t>
            </a:r>
          </a:p>
          <a:p>
            <a:pPr algn="just">
              <a:buNone/>
            </a:pPr>
            <a:r>
              <a:rPr lang="ru-RU" sz="3400" dirty="0" smtClean="0"/>
              <a:t>	3. Подберем однокоренные слова к слову БЕРЁЗА.</a:t>
            </a:r>
          </a:p>
          <a:p>
            <a:pPr algn="just">
              <a:buNone/>
            </a:pPr>
            <a:r>
              <a:rPr lang="ru-RU" sz="3400" b="1" i="1" dirty="0" smtClean="0">
                <a:solidFill>
                  <a:srgbClr val="00B050"/>
                </a:solidFill>
              </a:rPr>
              <a:t>	Берёзовый, берёзонька, берёзка, подберёзовик, </a:t>
            </a:r>
            <a:r>
              <a:rPr lang="ru-RU" sz="3400" b="1" dirty="0" smtClean="0">
                <a:solidFill>
                  <a:srgbClr val="00B050"/>
                </a:solidFill>
              </a:rPr>
              <a:t>березняк.</a:t>
            </a:r>
          </a:p>
          <a:p>
            <a:pPr algn="just">
              <a:buNone/>
            </a:pPr>
            <a:r>
              <a:rPr lang="ru-RU" sz="3400" dirty="0" smtClean="0"/>
              <a:t>	4. Восстановим пословицу:</a:t>
            </a:r>
          </a:p>
          <a:p>
            <a:pPr algn="just">
              <a:buNone/>
            </a:pPr>
            <a:r>
              <a:rPr lang="ru-RU" sz="3400" dirty="0" smtClean="0"/>
              <a:t>	И у          …         слезки текут, когда с нее     …       дерут.</a:t>
            </a:r>
          </a:p>
          <a:p>
            <a:pPr algn="just">
              <a:buNone/>
            </a:pPr>
            <a:r>
              <a:rPr lang="ru-RU" sz="3400" dirty="0" smtClean="0"/>
              <a:t>	5. Найдем ассоциативный образ к слову береза:</a:t>
            </a:r>
          </a:p>
          <a:p>
            <a:pPr algn="just">
              <a:buNone/>
            </a:pPr>
            <a:r>
              <a:rPr lang="ru-RU" sz="3400" i="1" dirty="0" smtClean="0"/>
              <a:t>	</a:t>
            </a:r>
            <a:r>
              <a:rPr lang="ru-RU" sz="3400" b="1" i="1" u="sng" dirty="0" smtClean="0">
                <a:solidFill>
                  <a:srgbClr val="00B050"/>
                </a:solidFill>
              </a:rPr>
              <a:t>Бе</a:t>
            </a:r>
            <a:r>
              <a:rPr lang="ru-RU" sz="3400" b="1" i="1" dirty="0" smtClean="0">
                <a:solidFill>
                  <a:srgbClr val="00B050"/>
                </a:solidFill>
              </a:rPr>
              <a:t>реза – </a:t>
            </a:r>
            <a:r>
              <a:rPr lang="ru-RU" sz="3400" b="1" i="1" u="sng" dirty="0" smtClean="0">
                <a:solidFill>
                  <a:srgbClr val="00B050"/>
                </a:solidFill>
              </a:rPr>
              <a:t>бе</a:t>
            </a:r>
            <a:r>
              <a:rPr lang="ru-RU" sz="3400" b="1" i="1" dirty="0" smtClean="0">
                <a:solidFill>
                  <a:srgbClr val="00B050"/>
                </a:solidFill>
              </a:rPr>
              <a:t>лая береза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00B050"/>
                </a:solidFill>
              </a:rPr>
              <a:t>            </a:t>
            </a:r>
            <a:endParaRPr lang="ru-RU" sz="3400" b="1" dirty="0">
              <a:solidFill>
                <a:srgbClr val="00B050"/>
              </a:solidFill>
            </a:endParaRPr>
          </a:p>
        </p:txBody>
      </p:sp>
      <p:pic>
        <p:nvPicPr>
          <p:cNvPr id="8195" name="Picture 3" descr="C:\Documents and Settings\Admin\Мои документы\Downloads\22496940_69442_bere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2063428" cy="292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1688" y="4434587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БЕРЁЗКИ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437112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КОРУ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эйдетики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«Эйдос» по-гречески образ</a:t>
            </a:r>
          </a:p>
          <a:p>
            <a:pPr marL="0" indent="0">
              <a:buNone/>
            </a:pPr>
            <a:r>
              <a:rPr lang="ru-RU" dirty="0" smtClean="0"/>
              <a:t>«Оживление» буквы</a:t>
            </a:r>
          </a:p>
          <a:p>
            <a:pPr marL="0" indent="0">
              <a:buNone/>
            </a:pPr>
            <a:r>
              <a:rPr lang="ru-RU" dirty="0" smtClean="0"/>
              <a:t>Создание её «образа»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82874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770</Words>
  <Application>Microsoft Office PowerPoint</Application>
  <PresentationFormat>Экран (4:3)</PresentationFormat>
  <Paragraphs>204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ПРИЕМЫ РАБОТЫ ПРИ ИЗУЧЕНИИ СЛОВАРНЫХ СЛОВ В НАЧАЛЬНОЙ ШКОЛЕ</vt:lpstr>
      <vt:lpstr>Слайд 2</vt:lpstr>
      <vt:lpstr>Слайд 3</vt:lpstr>
      <vt:lpstr>Слайд 4</vt:lpstr>
      <vt:lpstr>Слайд 5</vt:lpstr>
      <vt:lpstr>Введение словарного слова через исследовательскую деятельность</vt:lpstr>
      <vt:lpstr>РАБОТА В ГРУППАХ (по цвету)</vt:lpstr>
      <vt:lpstr>ПРАКТИЧЕСКОЕ ЗАДАНИЕ с опорой на этимологию слов</vt:lpstr>
      <vt:lpstr>Приемы эйдетики </vt:lpstr>
      <vt:lpstr>Слайд 10</vt:lpstr>
      <vt:lpstr>Слайд 11</vt:lpstr>
      <vt:lpstr>Метод звуковых ассоциаций</vt:lpstr>
      <vt:lpstr>Метод звуковых ассоциаций</vt:lpstr>
      <vt:lpstr>Графические ассоциации – мнемотехника</vt:lpstr>
      <vt:lpstr>Слайд 15</vt:lpstr>
      <vt:lpstr>«ФОНЕТИЧЕСКИЕ АССОЦИАЦИИ»</vt:lpstr>
      <vt:lpstr>ПРАКТИЧЕСКОЕ ЗАДАНИЕ</vt:lpstr>
      <vt:lpstr>ВАРИАНТЫ ОТВЕТОВ</vt:lpstr>
      <vt:lpstr>Слайд 19</vt:lpstr>
      <vt:lpstr>Слайд 20</vt:lpstr>
      <vt:lpstr>Ассоциативные зацепки</vt:lpstr>
      <vt:lpstr>«Чепушина»</vt:lpstr>
      <vt:lpstr>Орфография</vt:lpstr>
      <vt:lpstr>Игровой тренинг «Кто больше запомнит»</vt:lpstr>
      <vt:lpstr>Шифровка </vt:lpstr>
      <vt:lpstr>Рифмовки</vt:lpstr>
      <vt:lpstr>«АССОЦИАТИВНЫЙ МУЛЬТФИЛЬМ»</vt:lpstr>
      <vt:lpstr>Слайд 28</vt:lpstr>
      <vt:lpstr>Слайд 29</vt:lpstr>
      <vt:lpstr>Слайд 30</vt:lpstr>
      <vt:lpstr>Слайд 31</vt:lpstr>
      <vt:lpstr>Слайд 32</vt:lpstr>
      <vt:lpstr>ЗАКЛЮЧЕНИЕ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ПРИЕМЫ РАБОТЫ ПРИ ИЗУЧЕНИИ СЛОВАРНЫХ СЛОВ В НАЧАЛЬНОЙ ШКОЛЕ</dc:title>
  <dc:creator>Admin</dc:creator>
  <cp:lastModifiedBy>Class307</cp:lastModifiedBy>
  <cp:revision>231</cp:revision>
  <dcterms:created xsi:type="dcterms:W3CDTF">2011-03-13T13:42:26Z</dcterms:created>
  <dcterms:modified xsi:type="dcterms:W3CDTF">2018-02-22T08:27:55Z</dcterms:modified>
</cp:coreProperties>
</file>