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92" r:id="rId4"/>
    <p:sldId id="282" r:id="rId5"/>
    <p:sldId id="283" r:id="rId6"/>
    <p:sldId id="284" r:id="rId7"/>
    <p:sldId id="286" r:id="rId8"/>
    <p:sldId id="287" r:id="rId9"/>
    <p:sldId id="288" r:id="rId10"/>
    <p:sldId id="295" r:id="rId11"/>
    <p:sldId id="296" r:id="rId12"/>
    <p:sldId id="289" r:id="rId13"/>
    <p:sldId id="290" r:id="rId14"/>
    <p:sldId id="285" r:id="rId15"/>
    <p:sldId id="293" r:id="rId16"/>
    <p:sldId id="257" r:id="rId17"/>
    <p:sldId id="258" r:id="rId18"/>
    <p:sldId id="269" r:id="rId19"/>
    <p:sldId id="272" r:id="rId20"/>
    <p:sldId id="261" r:id="rId21"/>
    <p:sldId id="262" r:id="rId22"/>
    <p:sldId id="263" r:id="rId23"/>
    <p:sldId id="264" r:id="rId24"/>
    <p:sldId id="265" r:id="rId25"/>
    <p:sldId id="267" r:id="rId26"/>
    <p:sldId id="294" r:id="rId27"/>
    <p:sldId id="278" r:id="rId28"/>
    <p:sldId id="279" r:id="rId29"/>
    <p:sldId id="274" r:id="rId30"/>
  </p:sldIdLst>
  <p:sldSz cx="18288000" cy="10287000"/>
  <p:notesSz cx="10287000" cy="1828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7356" autoAdjust="0"/>
  </p:normalViewPr>
  <p:slideViewPr>
    <p:cSldViewPr>
      <p:cViewPr varScale="1">
        <p:scale>
          <a:sx n="75" d="100"/>
          <a:sy n="75" d="100"/>
        </p:scale>
        <p:origin x="-87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3F3C4-159D-4EFF-BDC9-334D0FD539F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3CD08-C701-49E8-B3ED-591A5E93D2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6621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C1910-B46F-4E5B-AD2B-65B4C17055AF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6621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B363-072B-4BDB-B464-6D45CA143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рамках занятия важно уделить внимание региональному компоненту, специфике</a:t>
            </a:r>
            <a:r>
              <a:rPr lang="ru-RU" b="1" baseline="0" dirty="0" smtClean="0"/>
              <a:t> нашего региона ( праздники, традиции, обычаи, герои и др.)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B363-072B-4BDB-B464-6D45CA143B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0284" y="216205"/>
            <a:ext cx="153712" cy="59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20540" y="216205"/>
            <a:ext cx="153712" cy="59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88765" y="216205"/>
            <a:ext cx="153712" cy="591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1739" y="3032886"/>
            <a:ext cx="5642609" cy="587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23629" y="2880182"/>
            <a:ext cx="7188200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0600" y="7109"/>
            <a:ext cx="8153400" cy="1027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7140" y="190436"/>
            <a:ext cx="162083" cy="62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9444" y="190436"/>
            <a:ext cx="162083" cy="62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73792" y="190436"/>
            <a:ext cx="162083" cy="62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1000" y="1181100"/>
            <a:ext cx="0" cy="91059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5231" y="2266874"/>
            <a:ext cx="181789" cy="740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093452" y="2266874"/>
            <a:ext cx="181789" cy="740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19385" y="2266874"/>
            <a:ext cx="181789" cy="740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72800" y="2973355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8758" y="555116"/>
            <a:ext cx="7446009" cy="97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5985" y="1810892"/>
            <a:ext cx="13321665" cy="233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azgovor.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unegova@kipk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Lapteva1970@yandex.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kpro.ru/razgovory-o-vazhnom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1200" y="3238501"/>
            <a:ext cx="86868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РАЗГОВОРЫ О ВАЖНОМ </a:t>
            </a:r>
            <a:endParaRPr sz="4800" b="1" spc="-1764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2629" y="0"/>
            <a:ext cx="557530" cy="7349490"/>
          </a:xfrm>
          <a:custGeom>
            <a:avLst/>
            <a:gdLst/>
            <a:ahLst/>
            <a:cxnLst/>
            <a:rect l="l" t="t" r="r" b="b"/>
            <a:pathLst>
              <a:path w="557529" h="7349490">
                <a:moveTo>
                  <a:pt x="0" y="7349108"/>
                </a:moveTo>
                <a:lnTo>
                  <a:pt x="557022" y="7349108"/>
                </a:lnTo>
                <a:lnTo>
                  <a:pt x="557022" y="0"/>
                </a:lnTo>
                <a:lnTo>
                  <a:pt x="0" y="0"/>
                </a:lnTo>
                <a:lnTo>
                  <a:pt x="0" y="7349108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H="1">
            <a:off x="10037569" y="5067300"/>
            <a:ext cx="45719" cy="391833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76300"/>
            <a:ext cx="15745842" cy="2862322"/>
          </a:xfrm>
        </p:spPr>
        <p:txBody>
          <a:bodyPr/>
          <a:lstStyle/>
          <a:p>
            <a:r>
              <a:rPr lang="ru-RU" dirty="0" smtClean="0"/>
              <a:t>Дневник классного руководителя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24100"/>
            <a:ext cx="5486400" cy="754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5800" y="2400300"/>
            <a:ext cx="5419725" cy="746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00300"/>
            <a:ext cx="5305425" cy="744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15745842" cy="2862322"/>
          </a:xfrm>
        </p:spPr>
        <p:txBody>
          <a:bodyPr/>
          <a:lstStyle/>
          <a:p>
            <a:r>
              <a:rPr lang="ru-RU" dirty="0" smtClean="0"/>
              <a:t>Дневник классного руководителя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33500"/>
            <a:ext cx="6248400" cy="86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1257300"/>
            <a:ext cx="6036590" cy="868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10" y="1714500"/>
            <a:ext cx="16691929" cy="708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5900"/>
            <a:ext cx="9493424" cy="677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1638300"/>
            <a:ext cx="827524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0" y="4914900"/>
            <a:ext cx="8153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57300"/>
            <a:ext cx="10553700" cy="848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876800" y="266700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9400" y="5905500"/>
            <a:ext cx="751874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5200" y="1257300"/>
            <a:ext cx="656019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1066800" y="1181100"/>
            <a:ext cx="59436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ДОКУМЕНТЫ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300" y="206799"/>
            <a:ext cx="10002100" cy="958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696200" y="7505700"/>
            <a:ext cx="9220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72400" y="7962900"/>
            <a:ext cx="396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96200" y="7048500"/>
            <a:ext cx="9220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506200" y="6667500"/>
            <a:ext cx="5257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773"/>
            <a:ext cx="5140477" cy="10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2092" y="216205"/>
            <a:ext cx="153712" cy="591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2348" y="216205"/>
            <a:ext cx="153712" cy="591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573" y="216205"/>
            <a:ext cx="153712" cy="591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4352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4826" y="0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665724"/>
            <a:ext cx="427355" cy="621665"/>
          </a:xfrm>
          <a:custGeom>
            <a:avLst/>
            <a:gdLst/>
            <a:ahLst/>
            <a:cxnLst/>
            <a:rect l="l" t="t" r="r" b="b"/>
            <a:pathLst>
              <a:path w="427355" h="621665">
                <a:moveTo>
                  <a:pt x="426770" y="0"/>
                </a:moveTo>
                <a:lnTo>
                  <a:pt x="0" y="0"/>
                </a:lnTo>
                <a:lnTo>
                  <a:pt x="0" y="621272"/>
                </a:lnTo>
                <a:lnTo>
                  <a:pt x="426770" y="62127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9339" y="2095500"/>
            <a:ext cx="97155" cy="1878330"/>
          </a:xfrm>
          <a:custGeom>
            <a:avLst/>
            <a:gdLst/>
            <a:ahLst/>
            <a:cxnLst/>
            <a:rect l="l" t="t" r="r" b="b"/>
            <a:pathLst>
              <a:path w="97154" h="1878329">
                <a:moveTo>
                  <a:pt x="96777" y="0"/>
                </a:moveTo>
                <a:lnTo>
                  <a:pt x="0" y="0"/>
                </a:lnTo>
                <a:lnTo>
                  <a:pt x="0" y="1877949"/>
                </a:lnTo>
                <a:lnTo>
                  <a:pt x="96777" y="1877949"/>
                </a:lnTo>
                <a:lnTo>
                  <a:pt x="96777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9861" y="9422493"/>
            <a:ext cx="591425" cy="15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9861" y="9652275"/>
            <a:ext cx="591425" cy="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9861" y="9883999"/>
            <a:ext cx="591425" cy="153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9339" y="4329176"/>
            <a:ext cx="97155" cy="1878330"/>
          </a:xfrm>
          <a:custGeom>
            <a:avLst/>
            <a:gdLst/>
            <a:ahLst/>
            <a:cxnLst/>
            <a:rect l="l" t="t" r="r" b="b"/>
            <a:pathLst>
              <a:path w="97154" h="1878329">
                <a:moveTo>
                  <a:pt x="96777" y="0"/>
                </a:moveTo>
                <a:lnTo>
                  <a:pt x="0" y="0"/>
                </a:lnTo>
                <a:lnTo>
                  <a:pt x="0" y="1877949"/>
                </a:lnTo>
                <a:lnTo>
                  <a:pt x="96777" y="1877949"/>
                </a:lnTo>
                <a:lnTo>
                  <a:pt x="96777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0194" y="6562852"/>
            <a:ext cx="106045" cy="1878330"/>
          </a:xfrm>
          <a:custGeom>
            <a:avLst/>
            <a:gdLst/>
            <a:ahLst/>
            <a:cxnLst/>
            <a:rect l="l" t="t" r="r" b="b"/>
            <a:pathLst>
              <a:path w="106045" h="1878329">
                <a:moveTo>
                  <a:pt x="105930" y="0"/>
                </a:moveTo>
                <a:lnTo>
                  <a:pt x="0" y="0"/>
                </a:lnTo>
                <a:lnTo>
                  <a:pt x="0" y="1877949"/>
                </a:lnTo>
                <a:lnTo>
                  <a:pt x="105930" y="1877949"/>
                </a:lnTo>
                <a:lnTo>
                  <a:pt x="105930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165974" y="1"/>
            <a:ext cx="1074102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</a:rPr>
              <a:t>ВНЕУРОЧНАЯ ДЕЯТЕЛЬНОСТЬ </a:t>
            </a:r>
            <a:endParaRPr sz="4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91400" y="2247900"/>
            <a:ext cx="9677400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400" b="1" dirty="0">
                <a:latin typeface="+mj-lt"/>
              </a:rPr>
              <a:t>образовательная деятельность, направленная на достижение планируемых результатов освоения основной образовательной программы (личностных, </a:t>
            </a:r>
            <a:r>
              <a:rPr lang="ru-RU" sz="2400" b="1" dirty="0" err="1">
                <a:latin typeface="+mj-lt"/>
              </a:rPr>
              <a:t>метапредметных</a:t>
            </a:r>
            <a:r>
              <a:rPr lang="ru-RU" sz="2400" b="1" dirty="0">
                <a:latin typeface="+mj-lt"/>
              </a:rPr>
              <a:t> и предметных), осуществляемая в формах, отличных от урочной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43800" y="4838700"/>
            <a:ext cx="94488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400" b="1" dirty="0">
                <a:latin typeface="+mj-lt"/>
              </a:rPr>
              <a:t>является неотъемлемой и обязательной частью основной образовательной программы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20000" y="6819900"/>
            <a:ext cx="9601200" cy="1846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+mj-lt"/>
              </a:rPr>
              <a:t>количество часов на внеурочную деятельность: </a:t>
            </a:r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начальное </a:t>
            </a:r>
            <a:r>
              <a:rPr lang="ru-RU" sz="2400" b="1" dirty="0">
                <a:latin typeface="+mj-lt"/>
              </a:rPr>
              <a:t>общее образование – до 1320 часов </a:t>
            </a:r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основное </a:t>
            </a:r>
            <a:r>
              <a:rPr lang="ru-RU" sz="2400" b="1" dirty="0">
                <a:latin typeface="+mj-lt"/>
              </a:rPr>
              <a:t>общее образование – до 1750 </a:t>
            </a:r>
            <a:r>
              <a:rPr lang="ru-RU" sz="2400" b="1" dirty="0" smtClean="0">
                <a:latin typeface="+mj-lt"/>
              </a:rPr>
              <a:t>часов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среднее общее образование – до 700 часов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" y="20059"/>
            <a:ext cx="3799586" cy="1024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4173" y="216205"/>
            <a:ext cx="153712" cy="591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4430" y="216205"/>
            <a:ext cx="153712" cy="591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2655" y="216205"/>
            <a:ext cx="153712" cy="591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6434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5959" y="0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665724"/>
            <a:ext cx="427355" cy="621665"/>
          </a:xfrm>
          <a:custGeom>
            <a:avLst/>
            <a:gdLst/>
            <a:ahLst/>
            <a:cxnLst/>
            <a:rect l="l" t="t" r="r" b="b"/>
            <a:pathLst>
              <a:path w="427355" h="621665">
                <a:moveTo>
                  <a:pt x="426770" y="0"/>
                </a:moveTo>
                <a:lnTo>
                  <a:pt x="0" y="0"/>
                </a:lnTo>
                <a:lnTo>
                  <a:pt x="0" y="621272"/>
                </a:lnTo>
                <a:lnTo>
                  <a:pt x="426770" y="62127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9861" y="9422493"/>
            <a:ext cx="591425" cy="15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9861" y="9652275"/>
            <a:ext cx="591425" cy="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9861" y="9883999"/>
            <a:ext cx="591425" cy="153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82082" y="412750"/>
            <a:ext cx="110199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</a:rPr>
              <a:t>ВНЕУРОЧНАЯ ДЕЯТЕЛЬНОСТЬ</a:t>
            </a:r>
            <a:endParaRPr sz="4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4870" y="1814830"/>
            <a:ext cx="107492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44870" y="3002407"/>
            <a:ext cx="115112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26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44871" y="4587366"/>
            <a:ext cx="92252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26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44871" y="5380101"/>
            <a:ext cx="99872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26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44870" y="6568820"/>
            <a:ext cx="107492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6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44870" y="7757921"/>
            <a:ext cx="115112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6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</a:p>
        </p:txBody>
      </p:sp>
      <p:sp>
        <p:nvSpPr>
          <p:cNvPr id="26" name="object 26"/>
          <p:cNvSpPr/>
          <p:nvPr/>
        </p:nvSpPr>
        <p:spPr>
          <a:xfrm>
            <a:off x="4977891" y="2889632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19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00" y="4610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5372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6210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00" y="7353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Прямоугольник 30"/>
          <p:cNvSpPr/>
          <p:nvPr/>
        </p:nvSpPr>
        <p:spPr>
          <a:xfrm>
            <a:off x="5867400" y="1638300"/>
            <a:ext cx="1181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400" b="1" dirty="0">
                <a:latin typeface="+mj-lt"/>
              </a:rPr>
              <a:t>«Разговоры о важном» (цикл внеурочных занятий для обучающихся 1-2,3-4,5-7,8-9</a:t>
            </a:r>
            <a:r>
              <a:rPr lang="ru-RU" sz="2400" b="1" dirty="0" smtClean="0">
                <a:latin typeface="+mj-lt"/>
              </a:rPr>
              <a:t>,</a:t>
            </a:r>
          </a:p>
          <a:p>
            <a:pPr algn="just"/>
            <a:r>
              <a:rPr lang="ru-RU" sz="2400" b="1" dirty="0" smtClean="0">
                <a:latin typeface="+mj-lt"/>
              </a:rPr>
              <a:t>10-11 </a:t>
            </a:r>
            <a:r>
              <a:rPr lang="ru-RU" sz="2400" b="1" dirty="0" err="1">
                <a:latin typeface="+mj-lt"/>
              </a:rPr>
              <a:t>кл</a:t>
            </a:r>
            <a:r>
              <a:rPr lang="ru-RU" sz="2400" b="1" dirty="0">
                <a:latin typeface="+mj-lt"/>
              </a:rPr>
              <a:t>.) </a:t>
            </a:r>
            <a:endParaRPr lang="ru-RU" sz="2400" dirty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6000" y="2781300"/>
            <a:ext cx="1158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smtClean="0">
                <a:latin typeface="+mj-lt"/>
              </a:rPr>
              <a:t>Дополнительное </a:t>
            </a:r>
            <a:r>
              <a:rPr lang="ru-RU" sz="2400" b="1" dirty="0">
                <a:latin typeface="+mj-lt"/>
              </a:rPr>
              <a:t>изучение учебных предметов (углубленное изучение учебных предметов, организация учебно-исследовательской и проектной деятельности, модули по краеведению и др.) </a:t>
            </a:r>
            <a:endParaRPr lang="ru-RU" sz="2400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96000" y="4381501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+mj-lt"/>
              </a:rPr>
              <a:t>Формирование функциональной грамотности </a:t>
            </a:r>
            <a:endParaRPr lang="ru-RU" sz="2400" dirty="0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72200" y="5143500"/>
            <a:ext cx="1135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err="1">
                <a:latin typeface="+mj-lt"/>
              </a:rPr>
              <a:t>Профориентационная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работа/ предпринимательство/финансовая </a:t>
            </a:r>
            <a:r>
              <a:rPr lang="ru-RU" sz="2400" b="1" dirty="0">
                <a:latin typeface="+mj-lt"/>
              </a:rPr>
              <a:t>грамотность </a:t>
            </a:r>
            <a:endParaRPr lang="ru-RU" sz="2400" dirty="0"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48400" y="6286500"/>
            <a:ext cx="1135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+mj-lt"/>
              </a:rPr>
              <a:t>Развитие личности и самореализация обучающихся (занятия в хоре, школьном театре, участие в спортивных мероприятиях и др.) </a:t>
            </a:r>
            <a:endParaRPr lang="ru-RU" sz="2400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24600" y="7505699"/>
            <a:ext cx="1127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+mj-lt"/>
              </a:rPr>
              <a:t>Комплекс воспитательных мероприятий, деятельность ученических сообществ, педагогическая поддержка обучающихся и обеспечение их благополучия в пространстве школе </a:t>
            </a:r>
            <a:endParaRPr lang="ru-RU" sz="2400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34200" y="10287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10 часов в неделю </a:t>
            </a:r>
          </a:p>
        </p:txBody>
      </p:sp>
      <p:sp>
        <p:nvSpPr>
          <p:cNvPr id="35" name="object 10"/>
          <p:cNvSpPr/>
          <p:nvPr/>
        </p:nvSpPr>
        <p:spPr>
          <a:xfrm>
            <a:off x="17526000" y="9639300"/>
            <a:ext cx="591425" cy="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17696575" y="9410700"/>
            <a:ext cx="591425" cy="15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1" y="1517522"/>
            <a:ext cx="5744909" cy="876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4742" y="571501"/>
            <a:ext cx="11930063" cy="18658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b="1" spc="8" dirty="0">
                <a:solidFill>
                  <a:srgbClr val="0000FF"/>
                </a:solidFill>
              </a:rPr>
              <a:t>РАЗГОВОРЫ </a:t>
            </a:r>
            <a:r>
              <a:rPr sz="5400" b="1" dirty="0">
                <a:solidFill>
                  <a:srgbClr val="0000FF"/>
                </a:solidFill>
              </a:rPr>
              <a:t>О</a:t>
            </a:r>
            <a:r>
              <a:rPr sz="5400" b="1" spc="-15" dirty="0">
                <a:solidFill>
                  <a:srgbClr val="0000FF"/>
                </a:solidFill>
              </a:rPr>
              <a:t> </a:t>
            </a:r>
            <a:r>
              <a:rPr sz="5400" b="1" spc="-8" dirty="0">
                <a:solidFill>
                  <a:srgbClr val="0000FF"/>
                </a:solidFill>
              </a:rPr>
              <a:t>ВАЖНОМ</a:t>
            </a:r>
            <a:endParaRPr sz="5400" b="1" dirty="0">
              <a:solidFill>
                <a:srgbClr val="0000FF"/>
              </a:solidFill>
            </a:endParaRPr>
          </a:p>
          <a:p>
            <a:pPr marL="34290" algn="ctr">
              <a:spcBef>
                <a:spcPts val="38"/>
              </a:spcBef>
              <a:tabLst>
                <a:tab pos="7209473" algn="l"/>
              </a:tabLst>
            </a:pPr>
            <a:r>
              <a:rPr sz="3600" spc="38" dirty="0">
                <a:solidFill>
                  <a:srgbClr val="FF0000"/>
                </a:solidFill>
              </a:rPr>
              <a:t>ЦИКЛ</a:t>
            </a:r>
            <a:r>
              <a:rPr sz="3600" dirty="0">
                <a:solidFill>
                  <a:srgbClr val="FF0000"/>
                </a:solidFill>
              </a:rPr>
              <a:t> ВНЕУРОЧНЫХ</a:t>
            </a:r>
            <a:r>
              <a:rPr sz="3600" spc="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ЗАНЯТИЙ	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sz="4500" baseline="4166" dirty="0" smtClean="0">
                <a:solidFill>
                  <a:srgbClr val="FF0000"/>
                </a:solidFill>
              </a:rPr>
              <a:t>2022-2023 </a:t>
            </a:r>
            <a:r>
              <a:rPr sz="4500" spc="11" baseline="4166" dirty="0">
                <a:solidFill>
                  <a:srgbClr val="FF0000"/>
                </a:solidFill>
              </a:rPr>
              <a:t>УЧЕБНЫЙ</a:t>
            </a:r>
            <a:r>
              <a:rPr sz="4500" spc="-225" baseline="4166" dirty="0">
                <a:solidFill>
                  <a:srgbClr val="FF0000"/>
                </a:solidFill>
              </a:rPr>
              <a:t> </a:t>
            </a:r>
            <a:r>
              <a:rPr sz="4500" spc="33" baseline="4166" dirty="0">
                <a:solidFill>
                  <a:srgbClr val="FF0000"/>
                </a:solidFill>
              </a:rPr>
              <a:t>ГОД</a:t>
            </a:r>
            <a:endParaRPr sz="4500" baseline="4166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8161" y="3619500"/>
            <a:ext cx="266795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  <a:tabLst>
                <a:tab pos="1949768" algn="l"/>
              </a:tabLst>
            </a:pPr>
            <a:r>
              <a:rPr sz="2700" b="1" spc="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700" b="1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38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700" b="1" spc="-143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700" b="1" spc="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700" b="1" spc="-15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15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700" b="1" spc="8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2700" b="1" spc="1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700" b="1" spc="-98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endParaRPr sz="2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6384" y="3467101"/>
            <a:ext cx="5494973" cy="126573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2700" dirty="0">
                <a:latin typeface="Arial"/>
                <a:cs typeface="Arial"/>
              </a:rPr>
              <a:t>1 </a:t>
            </a:r>
            <a:r>
              <a:rPr sz="2700" spc="-15" dirty="0">
                <a:latin typeface="Arial"/>
                <a:cs typeface="Arial"/>
              </a:rPr>
              <a:t>раз </a:t>
            </a:r>
            <a:r>
              <a:rPr sz="2700" spc="-8" dirty="0">
                <a:latin typeface="Arial"/>
                <a:cs typeface="Arial"/>
              </a:rPr>
              <a:t>в </a:t>
            </a:r>
            <a:r>
              <a:rPr sz="2700" spc="-15" dirty="0">
                <a:latin typeface="Arial"/>
                <a:cs typeface="Arial"/>
              </a:rPr>
              <a:t>неделю </a:t>
            </a:r>
            <a:r>
              <a:rPr sz="2700" spc="-8" dirty="0">
                <a:latin typeface="Arial"/>
                <a:cs typeface="Arial"/>
              </a:rPr>
              <a:t>по </a:t>
            </a:r>
            <a:r>
              <a:rPr sz="2700" spc="-15" dirty="0">
                <a:latin typeface="Arial"/>
                <a:cs typeface="Arial"/>
              </a:rPr>
              <a:t>понедельникам  </a:t>
            </a:r>
            <a:r>
              <a:rPr sz="2700" b="1" spc="-8" dirty="0">
                <a:solidFill>
                  <a:srgbClr val="FF0000"/>
                </a:solidFill>
                <a:latin typeface="Arial"/>
                <a:cs typeface="Arial"/>
              </a:rPr>
              <a:t>старт </a:t>
            </a:r>
            <a:r>
              <a:rPr sz="2700" b="1" spc="-158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700" b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8" dirty="0">
                <a:solidFill>
                  <a:srgbClr val="FF0000"/>
                </a:solidFill>
                <a:latin typeface="Arial"/>
                <a:cs typeface="Arial"/>
              </a:rPr>
              <a:t>сентября</a:t>
            </a:r>
            <a:endParaRPr sz="27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9050"/>
            <a:r>
              <a:rPr sz="2700" dirty="0">
                <a:latin typeface="Arial"/>
                <a:cs typeface="Arial"/>
              </a:rPr>
              <a:t>1 час </a:t>
            </a:r>
            <a:r>
              <a:rPr sz="2700" spc="-8" dirty="0">
                <a:latin typeface="Arial"/>
                <a:cs typeface="Arial"/>
              </a:rPr>
              <a:t>внеурочной</a:t>
            </a:r>
            <a:r>
              <a:rPr sz="2700" spc="-23" dirty="0">
                <a:latin typeface="Arial"/>
                <a:cs typeface="Arial"/>
              </a:rPr>
              <a:t> </a:t>
            </a:r>
            <a:r>
              <a:rPr sz="2700" spc="-8" dirty="0">
                <a:latin typeface="Arial"/>
                <a:cs typeface="Arial"/>
              </a:rPr>
              <a:t>деятельности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0173" y="5067300"/>
            <a:ext cx="10587038" cy="249074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2400" spc="-8" dirty="0">
                <a:solidFill>
                  <a:srgbClr val="0000FF"/>
                </a:solidFill>
                <a:latin typeface="Arial"/>
                <a:cs typeface="Arial"/>
              </a:rPr>
              <a:t>ТЕМЫ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sz="2400" spc="-8" dirty="0">
                <a:solidFill>
                  <a:srgbClr val="0000FF"/>
                </a:solidFill>
                <a:latin typeface="Arial"/>
                <a:cs typeface="Arial"/>
              </a:rPr>
              <a:t>СОДЕРЖАНИЕ ВНЕУРОЧНЫХ ЗАНЯТИЙ</a:t>
            </a:r>
            <a:r>
              <a:rPr sz="2400" spc="3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8" dirty="0">
                <a:solidFill>
                  <a:srgbClr val="0000FF"/>
                </a:solidFill>
                <a:latin typeface="Arial"/>
                <a:cs typeface="Arial"/>
              </a:rPr>
              <a:t>РАЗРАБАТЫВАЮТСЯ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9050"/>
            <a:r>
              <a:rPr sz="2400" spc="-8" dirty="0">
                <a:solidFill>
                  <a:srgbClr val="0000FF"/>
                </a:solidFill>
                <a:latin typeface="Arial"/>
                <a:cs typeface="Arial"/>
              </a:rPr>
              <a:t>НА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ФЕДЕРАЛЬНОМ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8" dirty="0">
                <a:solidFill>
                  <a:srgbClr val="0000FF"/>
                </a:solidFill>
                <a:latin typeface="Arial"/>
                <a:cs typeface="Arial"/>
              </a:rPr>
              <a:t>УРОВНЕ: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662939" indent="-433388">
              <a:spcBef>
                <a:spcPts val="1110"/>
              </a:spcBef>
              <a:buChar char="•"/>
              <a:tabLst>
                <a:tab pos="662939" algn="l"/>
                <a:tab pos="663893" algn="l"/>
              </a:tabLst>
            </a:pPr>
            <a:r>
              <a:rPr sz="2300" spc="-8" dirty="0">
                <a:latin typeface="Arial"/>
                <a:cs typeface="Arial"/>
              </a:rPr>
              <a:t>РАЗРАБОТКА СЦЕНАРИЕВ ВНЕУРОЧНЫХ</a:t>
            </a:r>
            <a:r>
              <a:rPr sz="2300" spc="83" dirty="0">
                <a:latin typeface="Arial"/>
                <a:cs typeface="Arial"/>
              </a:rPr>
              <a:t> </a:t>
            </a:r>
            <a:r>
              <a:rPr sz="2300" spc="-8" dirty="0">
                <a:latin typeface="Arial"/>
                <a:cs typeface="Arial"/>
              </a:rPr>
              <a:t>ЗАНЯТИЙ</a:t>
            </a:r>
            <a:endParaRPr sz="2300" dirty="0">
              <a:latin typeface="Arial"/>
              <a:cs typeface="Arial"/>
            </a:endParaRPr>
          </a:p>
          <a:p>
            <a:pPr marL="1118235">
              <a:spcBef>
                <a:spcPts val="1395"/>
              </a:spcBef>
            </a:pPr>
            <a:r>
              <a:rPr sz="2100" dirty="0">
                <a:solidFill>
                  <a:srgbClr val="FF0000"/>
                </a:solidFill>
                <a:latin typeface="Arial"/>
                <a:cs typeface="Arial"/>
              </a:rPr>
              <a:t>1-2</a:t>
            </a:r>
            <a:r>
              <a:rPr sz="21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8" dirty="0">
                <a:solidFill>
                  <a:srgbClr val="FF0000"/>
                </a:solidFill>
                <a:latin typeface="Arial"/>
                <a:cs typeface="Arial"/>
              </a:rPr>
              <a:t>КЛАССЫ</a:t>
            </a:r>
            <a:endParaRPr sz="2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18235">
              <a:spcBef>
                <a:spcPts val="338"/>
              </a:spcBef>
            </a:pPr>
            <a:r>
              <a:rPr sz="2100" dirty="0">
                <a:solidFill>
                  <a:srgbClr val="FF0000"/>
                </a:solidFill>
                <a:latin typeface="Arial"/>
                <a:cs typeface="Arial"/>
              </a:rPr>
              <a:t>3-4</a:t>
            </a:r>
            <a:r>
              <a:rPr sz="21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8" dirty="0">
                <a:solidFill>
                  <a:srgbClr val="FF0000"/>
                </a:solidFill>
                <a:latin typeface="Arial"/>
                <a:cs typeface="Arial"/>
              </a:rPr>
              <a:t>КЛАССЫ</a:t>
            </a:r>
            <a:endParaRPr sz="2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18235">
              <a:spcBef>
                <a:spcPts val="360"/>
              </a:spcBef>
            </a:pPr>
            <a:r>
              <a:rPr sz="2100" dirty="0">
                <a:solidFill>
                  <a:srgbClr val="FF0000"/>
                </a:solidFill>
                <a:latin typeface="Arial"/>
                <a:cs typeface="Arial"/>
              </a:rPr>
              <a:t>5-7</a:t>
            </a:r>
            <a:r>
              <a:rPr sz="21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8" dirty="0">
                <a:solidFill>
                  <a:srgbClr val="FF0000"/>
                </a:solidFill>
                <a:latin typeface="Arial"/>
                <a:cs typeface="Arial"/>
              </a:rPr>
              <a:t>КЛАССЫ</a:t>
            </a:r>
            <a:endParaRPr sz="2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390" y="7581900"/>
            <a:ext cx="6095809" cy="1541832"/>
          </a:xfrm>
          <a:prstGeom prst="rect">
            <a:avLst/>
          </a:prstGeom>
        </p:spPr>
        <p:txBody>
          <a:bodyPr vert="horz" wrap="square" lIns="0" tIns="64770" rIns="0" bIns="0" rtlCol="0">
            <a:spAutoFit/>
          </a:bodyPr>
          <a:lstStyle/>
          <a:p>
            <a:pPr marL="905828">
              <a:spcBef>
                <a:spcPts val="510"/>
              </a:spcBef>
            </a:pPr>
            <a:r>
              <a:rPr sz="2100" dirty="0">
                <a:solidFill>
                  <a:srgbClr val="FF0000"/>
                </a:solidFill>
                <a:latin typeface="Arial"/>
                <a:cs typeface="Arial"/>
              </a:rPr>
              <a:t>8-9</a:t>
            </a:r>
            <a:r>
              <a:rPr sz="2100"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8" dirty="0">
                <a:solidFill>
                  <a:srgbClr val="FF0000"/>
                </a:solidFill>
                <a:latin typeface="Arial"/>
                <a:cs typeface="Arial"/>
              </a:rPr>
              <a:t>КЛАССЫ</a:t>
            </a:r>
            <a:endParaRPr sz="2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5828" marR="2470784">
              <a:lnSpc>
                <a:spcPct val="114300"/>
              </a:lnSpc>
            </a:pPr>
            <a:r>
              <a:rPr sz="2100" spc="-8" dirty="0">
                <a:solidFill>
                  <a:srgbClr val="FF0000"/>
                </a:solidFill>
                <a:latin typeface="Arial"/>
                <a:cs typeface="Arial"/>
              </a:rPr>
              <a:t>10-11</a:t>
            </a:r>
            <a:r>
              <a:rPr sz="21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8" dirty="0" smtClean="0">
                <a:solidFill>
                  <a:srgbClr val="FF0000"/>
                </a:solidFill>
                <a:latin typeface="Arial"/>
                <a:cs typeface="Arial"/>
              </a:rPr>
              <a:t>КЛАССЫ</a:t>
            </a:r>
            <a:endParaRPr sz="2100" dirty="0">
              <a:latin typeface="Arial"/>
              <a:cs typeface="Arial"/>
            </a:endParaRPr>
          </a:p>
          <a:p>
            <a:pPr marL="450533" indent="-432435">
              <a:spcBef>
                <a:spcPts val="614"/>
              </a:spcBef>
              <a:buChar char="•"/>
              <a:tabLst>
                <a:tab pos="450533" algn="l"/>
                <a:tab pos="451485" algn="l"/>
              </a:tabLst>
            </a:pPr>
            <a:r>
              <a:rPr sz="2300" dirty="0">
                <a:latin typeface="Arial"/>
                <a:cs typeface="Arial"/>
              </a:rPr>
              <a:t>ВИЗУАЛИЗИРОВАННЫЙ</a:t>
            </a:r>
            <a:r>
              <a:rPr sz="2300" spc="-38" dirty="0">
                <a:latin typeface="Arial"/>
                <a:cs typeface="Arial"/>
              </a:rPr>
              <a:t> </a:t>
            </a:r>
            <a:r>
              <a:rPr sz="2300" spc="-8" dirty="0">
                <a:latin typeface="Arial"/>
                <a:cs typeface="Arial"/>
              </a:rPr>
              <a:t>КОНТЕНТ</a:t>
            </a:r>
            <a:endParaRPr sz="2300" dirty="0">
              <a:latin typeface="Arial"/>
              <a:cs typeface="Arial"/>
            </a:endParaRPr>
          </a:p>
          <a:p>
            <a:pPr marL="450533" indent="-432435">
              <a:buChar char="•"/>
              <a:tabLst>
                <a:tab pos="450533" algn="l"/>
                <a:tab pos="451485" algn="l"/>
              </a:tabLst>
            </a:pPr>
            <a:r>
              <a:rPr sz="2300" spc="-8" dirty="0">
                <a:latin typeface="Arial"/>
                <a:cs typeface="Arial"/>
              </a:rPr>
              <a:t>ИНТЕРАКТИВНЫЕ</a:t>
            </a:r>
            <a:r>
              <a:rPr sz="2300" spc="53" dirty="0">
                <a:latin typeface="Arial"/>
                <a:cs typeface="Arial"/>
              </a:rPr>
              <a:t> </a:t>
            </a:r>
            <a:r>
              <a:rPr sz="2300" spc="-8" dirty="0">
                <a:latin typeface="Arial"/>
                <a:cs typeface="Arial"/>
              </a:rPr>
              <a:t>ЗАДАНИЯ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79120" y="4229101"/>
            <a:ext cx="3024188" cy="533400"/>
          </a:xfrm>
          <a:custGeom>
            <a:avLst/>
            <a:gdLst/>
            <a:ahLst/>
            <a:cxnLst/>
            <a:rect l="l" t="t" r="r" b="b"/>
            <a:pathLst>
              <a:path w="2016125" h="209550">
                <a:moveTo>
                  <a:pt x="34925" y="69850"/>
                </a:moveTo>
                <a:lnTo>
                  <a:pt x="21324" y="72592"/>
                </a:lnTo>
                <a:lnTo>
                  <a:pt x="10223" y="80073"/>
                </a:lnTo>
                <a:lnTo>
                  <a:pt x="2742" y="91174"/>
                </a:lnTo>
                <a:lnTo>
                  <a:pt x="0" y="104775"/>
                </a:lnTo>
                <a:lnTo>
                  <a:pt x="2742" y="118375"/>
                </a:lnTo>
                <a:lnTo>
                  <a:pt x="10223" y="129476"/>
                </a:lnTo>
                <a:lnTo>
                  <a:pt x="21324" y="136957"/>
                </a:lnTo>
                <a:lnTo>
                  <a:pt x="34925" y="139700"/>
                </a:lnTo>
                <a:lnTo>
                  <a:pt x="48525" y="136957"/>
                </a:lnTo>
                <a:lnTo>
                  <a:pt x="59626" y="129476"/>
                </a:lnTo>
                <a:lnTo>
                  <a:pt x="67107" y="118375"/>
                </a:lnTo>
                <a:lnTo>
                  <a:pt x="69850" y="104775"/>
                </a:lnTo>
                <a:lnTo>
                  <a:pt x="67107" y="91174"/>
                </a:lnTo>
                <a:lnTo>
                  <a:pt x="59626" y="80073"/>
                </a:lnTo>
                <a:lnTo>
                  <a:pt x="48525" y="72592"/>
                </a:lnTo>
                <a:lnTo>
                  <a:pt x="34925" y="69850"/>
                </a:lnTo>
                <a:close/>
              </a:path>
              <a:path w="2016125" h="209550">
                <a:moveTo>
                  <a:pt x="174751" y="69850"/>
                </a:moveTo>
                <a:lnTo>
                  <a:pt x="161077" y="72592"/>
                </a:lnTo>
                <a:lnTo>
                  <a:pt x="149971" y="80073"/>
                </a:lnTo>
                <a:lnTo>
                  <a:pt x="142460" y="91174"/>
                </a:lnTo>
                <a:lnTo>
                  <a:pt x="139700" y="104775"/>
                </a:lnTo>
                <a:lnTo>
                  <a:pt x="142460" y="118375"/>
                </a:lnTo>
                <a:lnTo>
                  <a:pt x="149971" y="129476"/>
                </a:lnTo>
                <a:lnTo>
                  <a:pt x="161077" y="136957"/>
                </a:lnTo>
                <a:lnTo>
                  <a:pt x="174625" y="139700"/>
                </a:lnTo>
                <a:lnTo>
                  <a:pt x="188352" y="136957"/>
                </a:lnTo>
                <a:lnTo>
                  <a:pt x="199453" y="129476"/>
                </a:lnTo>
                <a:lnTo>
                  <a:pt x="206934" y="118375"/>
                </a:lnTo>
                <a:lnTo>
                  <a:pt x="209676" y="104775"/>
                </a:lnTo>
                <a:lnTo>
                  <a:pt x="206934" y="91174"/>
                </a:lnTo>
                <a:lnTo>
                  <a:pt x="199453" y="80073"/>
                </a:lnTo>
                <a:lnTo>
                  <a:pt x="188352" y="72592"/>
                </a:lnTo>
                <a:lnTo>
                  <a:pt x="174751" y="69850"/>
                </a:lnTo>
                <a:close/>
              </a:path>
              <a:path w="2016125" h="209550">
                <a:moveTo>
                  <a:pt x="314451" y="69850"/>
                </a:moveTo>
                <a:lnTo>
                  <a:pt x="300851" y="72592"/>
                </a:lnTo>
                <a:lnTo>
                  <a:pt x="289750" y="80073"/>
                </a:lnTo>
                <a:lnTo>
                  <a:pt x="282269" y="91174"/>
                </a:lnTo>
                <a:lnTo>
                  <a:pt x="279526" y="104775"/>
                </a:lnTo>
                <a:lnTo>
                  <a:pt x="282269" y="118375"/>
                </a:lnTo>
                <a:lnTo>
                  <a:pt x="289750" y="129476"/>
                </a:lnTo>
                <a:lnTo>
                  <a:pt x="300851" y="136957"/>
                </a:lnTo>
                <a:lnTo>
                  <a:pt x="314451" y="139700"/>
                </a:lnTo>
                <a:lnTo>
                  <a:pt x="328052" y="136957"/>
                </a:lnTo>
                <a:lnTo>
                  <a:pt x="339153" y="129476"/>
                </a:lnTo>
                <a:lnTo>
                  <a:pt x="346634" y="118375"/>
                </a:lnTo>
                <a:lnTo>
                  <a:pt x="349376" y="104775"/>
                </a:lnTo>
                <a:lnTo>
                  <a:pt x="346634" y="91174"/>
                </a:lnTo>
                <a:lnTo>
                  <a:pt x="339153" y="80073"/>
                </a:lnTo>
                <a:lnTo>
                  <a:pt x="328052" y="72592"/>
                </a:lnTo>
                <a:lnTo>
                  <a:pt x="314451" y="69850"/>
                </a:lnTo>
                <a:close/>
              </a:path>
              <a:path w="2016125" h="209550">
                <a:moveTo>
                  <a:pt x="454278" y="69850"/>
                </a:moveTo>
                <a:lnTo>
                  <a:pt x="440604" y="72592"/>
                </a:lnTo>
                <a:lnTo>
                  <a:pt x="429498" y="80073"/>
                </a:lnTo>
                <a:lnTo>
                  <a:pt x="421987" y="91174"/>
                </a:lnTo>
                <a:lnTo>
                  <a:pt x="419226" y="104775"/>
                </a:lnTo>
                <a:lnTo>
                  <a:pt x="421987" y="118375"/>
                </a:lnTo>
                <a:lnTo>
                  <a:pt x="429498" y="129476"/>
                </a:lnTo>
                <a:lnTo>
                  <a:pt x="440604" y="136957"/>
                </a:lnTo>
                <a:lnTo>
                  <a:pt x="454151" y="139700"/>
                </a:lnTo>
                <a:lnTo>
                  <a:pt x="467879" y="136957"/>
                </a:lnTo>
                <a:lnTo>
                  <a:pt x="478980" y="129476"/>
                </a:lnTo>
                <a:lnTo>
                  <a:pt x="486461" y="118375"/>
                </a:lnTo>
                <a:lnTo>
                  <a:pt x="489203" y="104775"/>
                </a:lnTo>
                <a:lnTo>
                  <a:pt x="486461" y="91174"/>
                </a:lnTo>
                <a:lnTo>
                  <a:pt x="478980" y="80073"/>
                </a:lnTo>
                <a:lnTo>
                  <a:pt x="467879" y="72592"/>
                </a:lnTo>
                <a:lnTo>
                  <a:pt x="454278" y="69850"/>
                </a:lnTo>
                <a:close/>
              </a:path>
              <a:path w="2016125" h="209550">
                <a:moveTo>
                  <a:pt x="594105" y="69850"/>
                </a:moveTo>
                <a:lnTo>
                  <a:pt x="580378" y="72592"/>
                </a:lnTo>
                <a:lnTo>
                  <a:pt x="569277" y="80073"/>
                </a:lnTo>
                <a:lnTo>
                  <a:pt x="561796" y="91174"/>
                </a:lnTo>
                <a:lnTo>
                  <a:pt x="559053" y="104775"/>
                </a:lnTo>
                <a:lnTo>
                  <a:pt x="561796" y="118375"/>
                </a:lnTo>
                <a:lnTo>
                  <a:pt x="569277" y="129476"/>
                </a:lnTo>
                <a:lnTo>
                  <a:pt x="580378" y="136957"/>
                </a:lnTo>
                <a:lnTo>
                  <a:pt x="593978" y="139700"/>
                </a:lnTo>
                <a:lnTo>
                  <a:pt x="607653" y="136957"/>
                </a:lnTo>
                <a:lnTo>
                  <a:pt x="618759" y="129476"/>
                </a:lnTo>
                <a:lnTo>
                  <a:pt x="626270" y="118375"/>
                </a:lnTo>
                <a:lnTo>
                  <a:pt x="629030" y="104775"/>
                </a:lnTo>
                <a:lnTo>
                  <a:pt x="626270" y="91174"/>
                </a:lnTo>
                <a:lnTo>
                  <a:pt x="618759" y="80073"/>
                </a:lnTo>
                <a:lnTo>
                  <a:pt x="607653" y="72592"/>
                </a:lnTo>
                <a:lnTo>
                  <a:pt x="594105" y="69850"/>
                </a:lnTo>
                <a:close/>
              </a:path>
              <a:path w="2016125" h="209550">
                <a:moveTo>
                  <a:pt x="733805" y="69850"/>
                </a:moveTo>
                <a:lnTo>
                  <a:pt x="720205" y="72592"/>
                </a:lnTo>
                <a:lnTo>
                  <a:pt x="709104" y="80073"/>
                </a:lnTo>
                <a:lnTo>
                  <a:pt x="701623" y="91174"/>
                </a:lnTo>
                <a:lnTo>
                  <a:pt x="698880" y="104775"/>
                </a:lnTo>
                <a:lnTo>
                  <a:pt x="701623" y="118375"/>
                </a:lnTo>
                <a:lnTo>
                  <a:pt x="709104" y="129476"/>
                </a:lnTo>
                <a:lnTo>
                  <a:pt x="720205" y="136957"/>
                </a:lnTo>
                <a:lnTo>
                  <a:pt x="733805" y="139700"/>
                </a:lnTo>
                <a:lnTo>
                  <a:pt x="747406" y="136957"/>
                </a:lnTo>
                <a:lnTo>
                  <a:pt x="758507" y="129476"/>
                </a:lnTo>
                <a:lnTo>
                  <a:pt x="765988" y="118375"/>
                </a:lnTo>
                <a:lnTo>
                  <a:pt x="768730" y="104775"/>
                </a:lnTo>
                <a:lnTo>
                  <a:pt x="765988" y="91174"/>
                </a:lnTo>
                <a:lnTo>
                  <a:pt x="758507" y="80073"/>
                </a:lnTo>
                <a:lnTo>
                  <a:pt x="747406" y="72592"/>
                </a:lnTo>
                <a:lnTo>
                  <a:pt x="733805" y="69850"/>
                </a:lnTo>
                <a:close/>
              </a:path>
              <a:path w="2016125" h="209550">
                <a:moveTo>
                  <a:pt x="873632" y="69850"/>
                </a:moveTo>
                <a:lnTo>
                  <a:pt x="859905" y="72592"/>
                </a:lnTo>
                <a:lnTo>
                  <a:pt x="848804" y="80073"/>
                </a:lnTo>
                <a:lnTo>
                  <a:pt x="841323" y="91174"/>
                </a:lnTo>
                <a:lnTo>
                  <a:pt x="838580" y="104775"/>
                </a:lnTo>
                <a:lnTo>
                  <a:pt x="841323" y="118375"/>
                </a:lnTo>
                <a:lnTo>
                  <a:pt x="848804" y="129476"/>
                </a:lnTo>
                <a:lnTo>
                  <a:pt x="859905" y="136957"/>
                </a:lnTo>
                <a:lnTo>
                  <a:pt x="873505" y="139700"/>
                </a:lnTo>
                <a:lnTo>
                  <a:pt x="887233" y="136957"/>
                </a:lnTo>
                <a:lnTo>
                  <a:pt x="898334" y="129476"/>
                </a:lnTo>
                <a:lnTo>
                  <a:pt x="905815" y="118375"/>
                </a:lnTo>
                <a:lnTo>
                  <a:pt x="908557" y="104775"/>
                </a:lnTo>
                <a:lnTo>
                  <a:pt x="905815" y="91174"/>
                </a:lnTo>
                <a:lnTo>
                  <a:pt x="898334" y="80073"/>
                </a:lnTo>
                <a:lnTo>
                  <a:pt x="887233" y="72592"/>
                </a:lnTo>
                <a:lnTo>
                  <a:pt x="873632" y="69850"/>
                </a:lnTo>
                <a:close/>
              </a:path>
              <a:path w="2016125" h="209550">
                <a:moveTo>
                  <a:pt x="1013332" y="69850"/>
                </a:moveTo>
                <a:lnTo>
                  <a:pt x="999732" y="72592"/>
                </a:lnTo>
                <a:lnTo>
                  <a:pt x="988631" y="80073"/>
                </a:lnTo>
                <a:lnTo>
                  <a:pt x="981150" y="91174"/>
                </a:lnTo>
                <a:lnTo>
                  <a:pt x="978407" y="104775"/>
                </a:lnTo>
                <a:lnTo>
                  <a:pt x="981150" y="118375"/>
                </a:lnTo>
                <a:lnTo>
                  <a:pt x="988631" y="129476"/>
                </a:lnTo>
                <a:lnTo>
                  <a:pt x="999732" y="136957"/>
                </a:lnTo>
                <a:lnTo>
                  <a:pt x="1013332" y="139700"/>
                </a:lnTo>
                <a:lnTo>
                  <a:pt x="1026933" y="136957"/>
                </a:lnTo>
                <a:lnTo>
                  <a:pt x="1038034" y="129476"/>
                </a:lnTo>
                <a:lnTo>
                  <a:pt x="1045515" y="118375"/>
                </a:lnTo>
                <a:lnTo>
                  <a:pt x="1048257" y="104775"/>
                </a:lnTo>
                <a:lnTo>
                  <a:pt x="1045515" y="91174"/>
                </a:lnTo>
                <a:lnTo>
                  <a:pt x="1038034" y="80073"/>
                </a:lnTo>
                <a:lnTo>
                  <a:pt x="1026933" y="72592"/>
                </a:lnTo>
                <a:lnTo>
                  <a:pt x="1013332" y="69850"/>
                </a:lnTo>
                <a:close/>
              </a:path>
              <a:path w="2016125" h="209550">
                <a:moveTo>
                  <a:pt x="1153160" y="69850"/>
                </a:moveTo>
                <a:lnTo>
                  <a:pt x="1153032" y="69850"/>
                </a:lnTo>
                <a:lnTo>
                  <a:pt x="1139432" y="72592"/>
                </a:lnTo>
                <a:lnTo>
                  <a:pt x="1128331" y="80073"/>
                </a:lnTo>
                <a:lnTo>
                  <a:pt x="1120850" y="91174"/>
                </a:lnTo>
                <a:lnTo>
                  <a:pt x="1118107" y="104775"/>
                </a:lnTo>
                <a:lnTo>
                  <a:pt x="1120850" y="118375"/>
                </a:lnTo>
                <a:lnTo>
                  <a:pt x="1128331" y="129476"/>
                </a:lnTo>
                <a:lnTo>
                  <a:pt x="1139432" y="136957"/>
                </a:lnTo>
                <a:lnTo>
                  <a:pt x="1153032" y="139700"/>
                </a:lnTo>
                <a:lnTo>
                  <a:pt x="1153160" y="139700"/>
                </a:lnTo>
                <a:lnTo>
                  <a:pt x="1166760" y="136957"/>
                </a:lnTo>
                <a:lnTo>
                  <a:pt x="1177861" y="129476"/>
                </a:lnTo>
                <a:lnTo>
                  <a:pt x="1185342" y="118375"/>
                </a:lnTo>
                <a:lnTo>
                  <a:pt x="1188085" y="104775"/>
                </a:lnTo>
                <a:lnTo>
                  <a:pt x="1185342" y="91174"/>
                </a:lnTo>
                <a:lnTo>
                  <a:pt x="1177861" y="80073"/>
                </a:lnTo>
                <a:lnTo>
                  <a:pt x="1166760" y="72592"/>
                </a:lnTo>
                <a:lnTo>
                  <a:pt x="1153160" y="69850"/>
                </a:lnTo>
                <a:close/>
              </a:path>
              <a:path w="2016125" h="209550">
                <a:moveTo>
                  <a:pt x="1292860" y="69850"/>
                </a:moveTo>
                <a:lnTo>
                  <a:pt x="1279259" y="72592"/>
                </a:lnTo>
                <a:lnTo>
                  <a:pt x="1268158" y="80073"/>
                </a:lnTo>
                <a:lnTo>
                  <a:pt x="1260677" y="91174"/>
                </a:lnTo>
                <a:lnTo>
                  <a:pt x="1257935" y="104775"/>
                </a:lnTo>
                <a:lnTo>
                  <a:pt x="1260677" y="118375"/>
                </a:lnTo>
                <a:lnTo>
                  <a:pt x="1268158" y="129476"/>
                </a:lnTo>
                <a:lnTo>
                  <a:pt x="1279259" y="136957"/>
                </a:lnTo>
                <a:lnTo>
                  <a:pt x="1292860" y="139700"/>
                </a:lnTo>
                <a:lnTo>
                  <a:pt x="1306460" y="136957"/>
                </a:lnTo>
                <a:lnTo>
                  <a:pt x="1317561" y="129476"/>
                </a:lnTo>
                <a:lnTo>
                  <a:pt x="1325042" y="118375"/>
                </a:lnTo>
                <a:lnTo>
                  <a:pt x="1327785" y="104775"/>
                </a:lnTo>
                <a:lnTo>
                  <a:pt x="1325042" y="91174"/>
                </a:lnTo>
                <a:lnTo>
                  <a:pt x="1317561" y="80073"/>
                </a:lnTo>
                <a:lnTo>
                  <a:pt x="1306460" y="72592"/>
                </a:lnTo>
                <a:lnTo>
                  <a:pt x="1292860" y="69850"/>
                </a:lnTo>
                <a:close/>
              </a:path>
              <a:path w="2016125" h="209550">
                <a:moveTo>
                  <a:pt x="1432687" y="69850"/>
                </a:moveTo>
                <a:lnTo>
                  <a:pt x="1418959" y="72592"/>
                </a:lnTo>
                <a:lnTo>
                  <a:pt x="1407858" y="80073"/>
                </a:lnTo>
                <a:lnTo>
                  <a:pt x="1400377" y="91174"/>
                </a:lnTo>
                <a:lnTo>
                  <a:pt x="1397635" y="104775"/>
                </a:lnTo>
                <a:lnTo>
                  <a:pt x="1400377" y="118375"/>
                </a:lnTo>
                <a:lnTo>
                  <a:pt x="1407858" y="129476"/>
                </a:lnTo>
                <a:lnTo>
                  <a:pt x="1418959" y="136957"/>
                </a:lnTo>
                <a:lnTo>
                  <a:pt x="1432560" y="139700"/>
                </a:lnTo>
                <a:lnTo>
                  <a:pt x="1446287" y="136957"/>
                </a:lnTo>
                <a:lnTo>
                  <a:pt x="1457388" y="129476"/>
                </a:lnTo>
                <a:lnTo>
                  <a:pt x="1464869" y="118375"/>
                </a:lnTo>
                <a:lnTo>
                  <a:pt x="1467612" y="104775"/>
                </a:lnTo>
                <a:lnTo>
                  <a:pt x="1464869" y="91174"/>
                </a:lnTo>
                <a:lnTo>
                  <a:pt x="1457388" y="80073"/>
                </a:lnTo>
                <a:lnTo>
                  <a:pt x="1446287" y="72592"/>
                </a:lnTo>
                <a:lnTo>
                  <a:pt x="1432687" y="69850"/>
                </a:lnTo>
                <a:close/>
              </a:path>
              <a:path w="2016125" h="209550">
                <a:moveTo>
                  <a:pt x="1572387" y="69850"/>
                </a:moveTo>
                <a:lnTo>
                  <a:pt x="1558786" y="72592"/>
                </a:lnTo>
                <a:lnTo>
                  <a:pt x="1547685" y="80073"/>
                </a:lnTo>
                <a:lnTo>
                  <a:pt x="1540204" y="91174"/>
                </a:lnTo>
                <a:lnTo>
                  <a:pt x="1537462" y="104775"/>
                </a:lnTo>
                <a:lnTo>
                  <a:pt x="1540204" y="118375"/>
                </a:lnTo>
                <a:lnTo>
                  <a:pt x="1547685" y="129476"/>
                </a:lnTo>
                <a:lnTo>
                  <a:pt x="1558786" y="136957"/>
                </a:lnTo>
                <a:lnTo>
                  <a:pt x="1572387" y="139700"/>
                </a:lnTo>
                <a:lnTo>
                  <a:pt x="1585987" y="136957"/>
                </a:lnTo>
                <a:lnTo>
                  <a:pt x="1597088" y="129476"/>
                </a:lnTo>
                <a:lnTo>
                  <a:pt x="1604569" y="118375"/>
                </a:lnTo>
                <a:lnTo>
                  <a:pt x="1607312" y="104775"/>
                </a:lnTo>
                <a:lnTo>
                  <a:pt x="1604569" y="91174"/>
                </a:lnTo>
                <a:lnTo>
                  <a:pt x="1597088" y="80073"/>
                </a:lnTo>
                <a:lnTo>
                  <a:pt x="1585987" y="72592"/>
                </a:lnTo>
                <a:lnTo>
                  <a:pt x="1572387" y="69850"/>
                </a:lnTo>
                <a:close/>
              </a:path>
              <a:path w="2016125" h="209550">
                <a:moveTo>
                  <a:pt x="1712214" y="69850"/>
                </a:moveTo>
                <a:lnTo>
                  <a:pt x="1698539" y="72592"/>
                </a:lnTo>
                <a:lnTo>
                  <a:pt x="1687433" y="80073"/>
                </a:lnTo>
                <a:lnTo>
                  <a:pt x="1679922" y="91174"/>
                </a:lnTo>
                <a:lnTo>
                  <a:pt x="1677162" y="104775"/>
                </a:lnTo>
                <a:lnTo>
                  <a:pt x="1679922" y="118375"/>
                </a:lnTo>
                <a:lnTo>
                  <a:pt x="1687433" y="129476"/>
                </a:lnTo>
                <a:lnTo>
                  <a:pt x="1698539" y="136957"/>
                </a:lnTo>
                <a:lnTo>
                  <a:pt x="1712087" y="139700"/>
                </a:lnTo>
                <a:lnTo>
                  <a:pt x="1725814" y="136957"/>
                </a:lnTo>
                <a:lnTo>
                  <a:pt x="1736915" y="129476"/>
                </a:lnTo>
                <a:lnTo>
                  <a:pt x="1744396" y="118375"/>
                </a:lnTo>
                <a:lnTo>
                  <a:pt x="1747139" y="104775"/>
                </a:lnTo>
                <a:lnTo>
                  <a:pt x="1744396" y="91174"/>
                </a:lnTo>
                <a:lnTo>
                  <a:pt x="1736915" y="80073"/>
                </a:lnTo>
                <a:lnTo>
                  <a:pt x="1725814" y="72592"/>
                </a:lnTo>
                <a:lnTo>
                  <a:pt x="1712214" y="69850"/>
                </a:lnTo>
                <a:close/>
              </a:path>
              <a:path w="2016125" h="209550">
                <a:moveTo>
                  <a:pt x="1806575" y="0"/>
                </a:moveTo>
                <a:lnTo>
                  <a:pt x="1806575" y="209550"/>
                </a:lnTo>
                <a:lnTo>
                  <a:pt x="2016125" y="104775"/>
                </a:lnTo>
                <a:lnTo>
                  <a:pt x="1806575" y="0"/>
                </a:lnTo>
                <a:close/>
              </a:path>
            </a:pathLst>
          </a:custGeom>
          <a:solidFill>
            <a:srgbClr val="CF9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801600" y="5676900"/>
            <a:ext cx="5530025" cy="4653724"/>
            <a:chOff x="8827643" y="4250563"/>
            <a:chExt cx="3393440" cy="2636520"/>
          </a:xfrm>
        </p:grpSpPr>
        <p:sp>
          <p:nvSpPr>
            <p:cNvPr id="10" name="object 10"/>
            <p:cNvSpPr/>
            <p:nvPr/>
          </p:nvSpPr>
          <p:spPr>
            <a:xfrm>
              <a:off x="9091930" y="4492752"/>
              <a:ext cx="2998470" cy="2365375"/>
            </a:xfrm>
            <a:custGeom>
              <a:avLst/>
              <a:gdLst/>
              <a:ahLst/>
              <a:cxnLst/>
              <a:rect l="l" t="t" r="r" b="b"/>
              <a:pathLst>
                <a:path w="2998470" h="2365375">
                  <a:moveTo>
                    <a:pt x="1499108" y="0"/>
                  </a:moveTo>
                  <a:lnTo>
                    <a:pt x="1450591" y="770"/>
                  </a:lnTo>
                  <a:lnTo>
                    <a:pt x="1402460" y="3065"/>
                  </a:lnTo>
                  <a:lnTo>
                    <a:pt x="1354737" y="6861"/>
                  </a:lnTo>
                  <a:lnTo>
                    <a:pt x="1307445" y="12136"/>
                  </a:lnTo>
                  <a:lnTo>
                    <a:pt x="1260607" y="18865"/>
                  </a:lnTo>
                  <a:lnTo>
                    <a:pt x="1214248" y="27027"/>
                  </a:lnTo>
                  <a:lnTo>
                    <a:pt x="1168390" y="36596"/>
                  </a:lnTo>
                  <a:lnTo>
                    <a:pt x="1123056" y="47552"/>
                  </a:lnTo>
                  <a:lnTo>
                    <a:pt x="1078269" y="59869"/>
                  </a:lnTo>
                  <a:lnTo>
                    <a:pt x="1034054" y="73524"/>
                  </a:lnTo>
                  <a:lnTo>
                    <a:pt x="990433" y="88495"/>
                  </a:lnTo>
                  <a:lnTo>
                    <a:pt x="947430" y="104759"/>
                  </a:lnTo>
                  <a:lnTo>
                    <a:pt x="905067" y="122291"/>
                  </a:lnTo>
                  <a:lnTo>
                    <a:pt x="863368" y="141069"/>
                  </a:lnTo>
                  <a:lnTo>
                    <a:pt x="822356" y="161069"/>
                  </a:lnTo>
                  <a:lnTo>
                    <a:pt x="782056" y="182269"/>
                  </a:lnTo>
                  <a:lnTo>
                    <a:pt x="742489" y="204644"/>
                  </a:lnTo>
                  <a:lnTo>
                    <a:pt x="703679" y="228172"/>
                  </a:lnTo>
                  <a:lnTo>
                    <a:pt x="665649" y="252829"/>
                  </a:lnTo>
                  <a:lnTo>
                    <a:pt x="628423" y="278593"/>
                  </a:lnTo>
                  <a:lnTo>
                    <a:pt x="592024" y="305439"/>
                  </a:lnTo>
                  <a:lnTo>
                    <a:pt x="556475" y="333345"/>
                  </a:lnTo>
                  <a:lnTo>
                    <a:pt x="521800" y="362287"/>
                  </a:lnTo>
                  <a:lnTo>
                    <a:pt x="488022" y="392243"/>
                  </a:lnTo>
                  <a:lnTo>
                    <a:pt x="455163" y="423188"/>
                  </a:lnTo>
                  <a:lnTo>
                    <a:pt x="423248" y="455099"/>
                  </a:lnTo>
                  <a:lnTo>
                    <a:pt x="392299" y="487954"/>
                  </a:lnTo>
                  <a:lnTo>
                    <a:pt x="362340" y="521729"/>
                  </a:lnTo>
                  <a:lnTo>
                    <a:pt x="333395" y="556401"/>
                  </a:lnTo>
                  <a:lnTo>
                    <a:pt x="305485" y="591947"/>
                  </a:lnTo>
                  <a:lnTo>
                    <a:pt x="278635" y="628342"/>
                  </a:lnTo>
                  <a:lnTo>
                    <a:pt x="252868" y="665565"/>
                  </a:lnTo>
                  <a:lnTo>
                    <a:pt x="228208" y="703591"/>
                  </a:lnTo>
                  <a:lnTo>
                    <a:pt x="204676" y="742398"/>
                  </a:lnTo>
                  <a:lnTo>
                    <a:pt x="182298" y="781962"/>
                  </a:lnTo>
                  <a:lnTo>
                    <a:pt x="161095" y="822260"/>
                  </a:lnTo>
                  <a:lnTo>
                    <a:pt x="141092" y="863269"/>
                  </a:lnTo>
                  <a:lnTo>
                    <a:pt x="122311" y="904966"/>
                  </a:lnTo>
                  <a:lnTo>
                    <a:pt x="104776" y="947326"/>
                  </a:lnTo>
                  <a:lnTo>
                    <a:pt x="88510" y="990327"/>
                  </a:lnTo>
                  <a:lnTo>
                    <a:pt x="73537" y="1033947"/>
                  </a:lnTo>
                  <a:lnTo>
                    <a:pt x="59879" y="1078160"/>
                  </a:lnTo>
                  <a:lnTo>
                    <a:pt x="47560" y="1122945"/>
                  </a:lnTo>
                  <a:lnTo>
                    <a:pt x="36603" y="1168277"/>
                  </a:lnTo>
                  <a:lnTo>
                    <a:pt x="27031" y="1214135"/>
                  </a:lnTo>
                  <a:lnTo>
                    <a:pt x="18869" y="1260493"/>
                  </a:lnTo>
                  <a:lnTo>
                    <a:pt x="12138" y="1307330"/>
                  </a:lnTo>
                  <a:lnTo>
                    <a:pt x="6862" y="1354622"/>
                  </a:lnTo>
                  <a:lnTo>
                    <a:pt x="3065" y="1402345"/>
                  </a:lnTo>
                  <a:lnTo>
                    <a:pt x="770" y="1450476"/>
                  </a:lnTo>
                  <a:lnTo>
                    <a:pt x="0" y="1498993"/>
                  </a:lnTo>
                  <a:lnTo>
                    <a:pt x="770" y="1547507"/>
                  </a:lnTo>
                  <a:lnTo>
                    <a:pt x="3065" y="1595637"/>
                  </a:lnTo>
                  <a:lnTo>
                    <a:pt x="6862" y="1643358"/>
                  </a:lnTo>
                  <a:lnTo>
                    <a:pt x="12138" y="1690648"/>
                  </a:lnTo>
                  <a:lnTo>
                    <a:pt x="18869" y="1737483"/>
                  </a:lnTo>
                  <a:lnTo>
                    <a:pt x="27031" y="1783840"/>
                  </a:lnTo>
                  <a:lnTo>
                    <a:pt x="36603" y="1829696"/>
                  </a:lnTo>
                  <a:lnTo>
                    <a:pt x="47560" y="1875028"/>
                  </a:lnTo>
                  <a:lnTo>
                    <a:pt x="59879" y="1919811"/>
                  </a:lnTo>
                  <a:lnTo>
                    <a:pt x="73537" y="1964024"/>
                  </a:lnTo>
                  <a:lnTo>
                    <a:pt x="88510" y="2007643"/>
                  </a:lnTo>
                  <a:lnTo>
                    <a:pt x="104776" y="2050644"/>
                  </a:lnTo>
                  <a:lnTo>
                    <a:pt x="122311" y="2093004"/>
                  </a:lnTo>
                  <a:lnTo>
                    <a:pt x="141092" y="2134700"/>
                  </a:lnTo>
                  <a:lnTo>
                    <a:pt x="161095" y="2175709"/>
                  </a:lnTo>
                  <a:lnTo>
                    <a:pt x="182298" y="2216007"/>
                  </a:lnTo>
                  <a:lnTo>
                    <a:pt x="204676" y="2255572"/>
                  </a:lnTo>
                  <a:lnTo>
                    <a:pt x="228208" y="2294379"/>
                  </a:lnTo>
                  <a:lnTo>
                    <a:pt x="252868" y="2332406"/>
                  </a:lnTo>
                  <a:lnTo>
                    <a:pt x="275600" y="2365244"/>
                  </a:lnTo>
                  <a:lnTo>
                    <a:pt x="2722495" y="2365244"/>
                  </a:lnTo>
                  <a:lnTo>
                    <a:pt x="2745226" y="2332406"/>
                  </a:lnTo>
                  <a:lnTo>
                    <a:pt x="2769886" y="2294379"/>
                  </a:lnTo>
                  <a:lnTo>
                    <a:pt x="2793416" y="2255572"/>
                  </a:lnTo>
                  <a:lnTo>
                    <a:pt x="2815794" y="2216007"/>
                  </a:lnTo>
                  <a:lnTo>
                    <a:pt x="2836996" y="2175709"/>
                  </a:lnTo>
                  <a:lnTo>
                    <a:pt x="2856999" y="2134700"/>
                  </a:lnTo>
                  <a:lnTo>
                    <a:pt x="2875779" y="2093004"/>
                  </a:lnTo>
                  <a:lnTo>
                    <a:pt x="2893313" y="2050644"/>
                  </a:lnTo>
                  <a:lnTo>
                    <a:pt x="2909579" y="2007643"/>
                  </a:lnTo>
                  <a:lnTo>
                    <a:pt x="2924552" y="1964024"/>
                  </a:lnTo>
                  <a:lnTo>
                    <a:pt x="2938210" y="1919811"/>
                  </a:lnTo>
                  <a:lnTo>
                    <a:pt x="2950529" y="1875028"/>
                  </a:lnTo>
                  <a:lnTo>
                    <a:pt x="2961485" y="1829696"/>
                  </a:lnTo>
                  <a:lnTo>
                    <a:pt x="2971057" y="1783840"/>
                  </a:lnTo>
                  <a:lnTo>
                    <a:pt x="2979219" y="1737483"/>
                  </a:lnTo>
                  <a:lnTo>
                    <a:pt x="2985950" y="1690648"/>
                  </a:lnTo>
                  <a:lnTo>
                    <a:pt x="2991226" y="1643358"/>
                  </a:lnTo>
                  <a:lnTo>
                    <a:pt x="2995023" y="1595637"/>
                  </a:lnTo>
                  <a:lnTo>
                    <a:pt x="2997318" y="1547507"/>
                  </a:lnTo>
                  <a:lnTo>
                    <a:pt x="2998089" y="1498993"/>
                  </a:lnTo>
                  <a:lnTo>
                    <a:pt x="2997318" y="1450476"/>
                  </a:lnTo>
                  <a:lnTo>
                    <a:pt x="2995023" y="1402345"/>
                  </a:lnTo>
                  <a:lnTo>
                    <a:pt x="2991226" y="1354622"/>
                  </a:lnTo>
                  <a:lnTo>
                    <a:pt x="2985950" y="1307330"/>
                  </a:lnTo>
                  <a:lnTo>
                    <a:pt x="2979219" y="1260493"/>
                  </a:lnTo>
                  <a:lnTo>
                    <a:pt x="2971057" y="1214135"/>
                  </a:lnTo>
                  <a:lnTo>
                    <a:pt x="2961485" y="1168277"/>
                  </a:lnTo>
                  <a:lnTo>
                    <a:pt x="2950529" y="1122945"/>
                  </a:lnTo>
                  <a:lnTo>
                    <a:pt x="2938210" y="1078160"/>
                  </a:lnTo>
                  <a:lnTo>
                    <a:pt x="2924552" y="1033947"/>
                  </a:lnTo>
                  <a:lnTo>
                    <a:pt x="2909579" y="990327"/>
                  </a:lnTo>
                  <a:lnTo>
                    <a:pt x="2893313" y="947326"/>
                  </a:lnTo>
                  <a:lnTo>
                    <a:pt x="2875779" y="904966"/>
                  </a:lnTo>
                  <a:lnTo>
                    <a:pt x="2856999" y="863269"/>
                  </a:lnTo>
                  <a:lnTo>
                    <a:pt x="2836996" y="822260"/>
                  </a:lnTo>
                  <a:lnTo>
                    <a:pt x="2815794" y="781962"/>
                  </a:lnTo>
                  <a:lnTo>
                    <a:pt x="2793416" y="742398"/>
                  </a:lnTo>
                  <a:lnTo>
                    <a:pt x="2769886" y="703591"/>
                  </a:lnTo>
                  <a:lnTo>
                    <a:pt x="2745226" y="665565"/>
                  </a:lnTo>
                  <a:lnTo>
                    <a:pt x="2719460" y="628342"/>
                  </a:lnTo>
                  <a:lnTo>
                    <a:pt x="2692612" y="591947"/>
                  </a:lnTo>
                  <a:lnTo>
                    <a:pt x="2664704" y="556401"/>
                  </a:lnTo>
                  <a:lnTo>
                    <a:pt x="2635759" y="521729"/>
                  </a:lnTo>
                  <a:lnTo>
                    <a:pt x="2605802" y="487954"/>
                  </a:lnTo>
                  <a:lnTo>
                    <a:pt x="2574855" y="455099"/>
                  </a:lnTo>
                  <a:lnTo>
                    <a:pt x="2542942" y="423188"/>
                  </a:lnTo>
                  <a:lnTo>
                    <a:pt x="2510085" y="392243"/>
                  </a:lnTo>
                  <a:lnTo>
                    <a:pt x="2476309" y="362287"/>
                  </a:lnTo>
                  <a:lnTo>
                    <a:pt x="2441636" y="333345"/>
                  </a:lnTo>
                  <a:lnTo>
                    <a:pt x="2406090" y="305439"/>
                  </a:lnTo>
                  <a:lnTo>
                    <a:pt x="2369693" y="278593"/>
                  </a:lnTo>
                  <a:lnTo>
                    <a:pt x="2332470" y="252829"/>
                  </a:lnTo>
                  <a:lnTo>
                    <a:pt x="2294444" y="228172"/>
                  </a:lnTo>
                  <a:lnTo>
                    <a:pt x="2255637" y="204644"/>
                  </a:lnTo>
                  <a:lnTo>
                    <a:pt x="2216073" y="182269"/>
                  </a:lnTo>
                  <a:lnTo>
                    <a:pt x="2175776" y="161069"/>
                  </a:lnTo>
                  <a:lnTo>
                    <a:pt x="2134769" y="141069"/>
                  </a:lnTo>
                  <a:lnTo>
                    <a:pt x="2093074" y="122291"/>
                  </a:lnTo>
                  <a:lnTo>
                    <a:pt x="2050715" y="104759"/>
                  </a:lnTo>
                  <a:lnTo>
                    <a:pt x="2007716" y="88495"/>
                  </a:lnTo>
                  <a:lnTo>
                    <a:pt x="1964100" y="73524"/>
                  </a:lnTo>
                  <a:lnTo>
                    <a:pt x="1919889" y="59869"/>
                  </a:lnTo>
                  <a:lnTo>
                    <a:pt x="1875108" y="47552"/>
                  </a:lnTo>
                  <a:lnTo>
                    <a:pt x="1829780" y="36596"/>
                  </a:lnTo>
                  <a:lnTo>
                    <a:pt x="1783927" y="27027"/>
                  </a:lnTo>
                  <a:lnTo>
                    <a:pt x="1737574" y="18865"/>
                  </a:lnTo>
                  <a:lnTo>
                    <a:pt x="1690743" y="12136"/>
                  </a:lnTo>
                  <a:lnTo>
                    <a:pt x="1643457" y="6861"/>
                  </a:lnTo>
                  <a:lnTo>
                    <a:pt x="1595741" y="3065"/>
                  </a:lnTo>
                  <a:lnTo>
                    <a:pt x="1547616" y="770"/>
                  </a:lnTo>
                  <a:lnTo>
                    <a:pt x="1499108" y="0"/>
                  </a:lnTo>
                  <a:close/>
                </a:path>
              </a:pathLst>
            </a:custGeom>
            <a:solidFill>
              <a:srgbClr val="425796"/>
            </a:solidFill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56218" y="4279138"/>
              <a:ext cx="3336290" cy="2579370"/>
            </a:xfrm>
            <a:custGeom>
              <a:avLst/>
              <a:gdLst/>
              <a:ahLst/>
              <a:cxnLst/>
              <a:rect l="l" t="t" r="r" b="b"/>
              <a:pathLst>
                <a:path w="3336290" h="2579370">
                  <a:moveTo>
                    <a:pt x="0" y="1739696"/>
                  </a:moveTo>
                  <a:lnTo>
                    <a:pt x="646" y="1691810"/>
                  </a:lnTo>
                  <a:lnTo>
                    <a:pt x="2574" y="1644244"/>
                  </a:lnTo>
                  <a:lnTo>
                    <a:pt x="5767" y="1597014"/>
                  </a:lnTo>
                  <a:lnTo>
                    <a:pt x="10208" y="1550138"/>
                  </a:lnTo>
                  <a:lnTo>
                    <a:pt x="15881" y="1503630"/>
                  </a:lnTo>
                  <a:lnTo>
                    <a:pt x="22769" y="1457509"/>
                  </a:lnTo>
                  <a:lnTo>
                    <a:pt x="30856" y="1411790"/>
                  </a:lnTo>
                  <a:lnTo>
                    <a:pt x="40125" y="1366491"/>
                  </a:lnTo>
                  <a:lnTo>
                    <a:pt x="50560" y="1321628"/>
                  </a:lnTo>
                  <a:lnTo>
                    <a:pt x="62143" y="1277217"/>
                  </a:lnTo>
                  <a:lnTo>
                    <a:pt x="74859" y="1233275"/>
                  </a:lnTo>
                  <a:lnTo>
                    <a:pt x="88690" y="1189818"/>
                  </a:lnTo>
                  <a:lnTo>
                    <a:pt x="103621" y="1146864"/>
                  </a:lnTo>
                  <a:lnTo>
                    <a:pt x="119634" y="1104429"/>
                  </a:lnTo>
                  <a:lnTo>
                    <a:pt x="136713" y="1062529"/>
                  </a:lnTo>
                  <a:lnTo>
                    <a:pt x="154842" y="1021181"/>
                  </a:lnTo>
                  <a:lnTo>
                    <a:pt x="174003" y="980401"/>
                  </a:lnTo>
                  <a:lnTo>
                    <a:pt x="194180" y="940206"/>
                  </a:lnTo>
                  <a:lnTo>
                    <a:pt x="215358" y="900614"/>
                  </a:lnTo>
                  <a:lnTo>
                    <a:pt x="237518" y="861639"/>
                  </a:lnTo>
                  <a:lnTo>
                    <a:pt x="260644" y="823299"/>
                  </a:lnTo>
                  <a:lnTo>
                    <a:pt x="284721" y="785611"/>
                  </a:lnTo>
                  <a:lnTo>
                    <a:pt x="309731" y="748591"/>
                  </a:lnTo>
                  <a:lnTo>
                    <a:pt x="335657" y="712255"/>
                  </a:lnTo>
                  <a:lnTo>
                    <a:pt x="362484" y="676620"/>
                  </a:lnTo>
                  <a:lnTo>
                    <a:pt x="390194" y="641704"/>
                  </a:lnTo>
                  <a:lnTo>
                    <a:pt x="418772" y="607521"/>
                  </a:lnTo>
                  <a:lnTo>
                    <a:pt x="448199" y="574090"/>
                  </a:lnTo>
                  <a:lnTo>
                    <a:pt x="478461" y="541426"/>
                  </a:lnTo>
                  <a:lnTo>
                    <a:pt x="509539" y="509546"/>
                  </a:lnTo>
                  <a:lnTo>
                    <a:pt x="541419" y="478466"/>
                  </a:lnTo>
                  <a:lnTo>
                    <a:pt x="574082" y="448204"/>
                  </a:lnTo>
                  <a:lnTo>
                    <a:pt x="607513" y="418776"/>
                  </a:lnTo>
                  <a:lnTo>
                    <a:pt x="641694" y="390199"/>
                  </a:lnTo>
                  <a:lnTo>
                    <a:pt x="676610" y="362488"/>
                  </a:lnTo>
                  <a:lnTo>
                    <a:pt x="712244" y="335661"/>
                  </a:lnTo>
                  <a:lnTo>
                    <a:pt x="748579" y="309734"/>
                  </a:lnTo>
                  <a:lnTo>
                    <a:pt x="785598" y="284723"/>
                  </a:lnTo>
                  <a:lnTo>
                    <a:pt x="823285" y="260647"/>
                  </a:lnTo>
                  <a:lnTo>
                    <a:pt x="861624" y="237520"/>
                  </a:lnTo>
                  <a:lnTo>
                    <a:pt x="900597" y="215359"/>
                  </a:lnTo>
                  <a:lnTo>
                    <a:pt x="940189" y="194182"/>
                  </a:lnTo>
                  <a:lnTo>
                    <a:pt x="980382" y="174004"/>
                  </a:lnTo>
                  <a:lnTo>
                    <a:pt x="1021161" y="154842"/>
                  </a:lnTo>
                  <a:lnTo>
                    <a:pt x="1062507" y="136714"/>
                  </a:lnTo>
                  <a:lnTo>
                    <a:pt x="1104406" y="119635"/>
                  </a:lnTo>
                  <a:lnTo>
                    <a:pt x="1146840" y="103621"/>
                  </a:lnTo>
                  <a:lnTo>
                    <a:pt x="1189792" y="88691"/>
                  </a:lnTo>
                  <a:lnTo>
                    <a:pt x="1233247" y="74859"/>
                  </a:lnTo>
                  <a:lnTo>
                    <a:pt x="1277187" y="62143"/>
                  </a:lnTo>
                  <a:lnTo>
                    <a:pt x="1321597" y="50560"/>
                  </a:lnTo>
                  <a:lnTo>
                    <a:pt x="1366458" y="40125"/>
                  </a:lnTo>
                  <a:lnTo>
                    <a:pt x="1411755" y="30856"/>
                  </a:lnTo>
                  <a:lnTo>
                    <a:pt x="1457472" y="22769"/>
                  </a:lnTo>
                  <a:lnTo>
                    <a:pt x="1503591" y="15881"/>
                  </a:lnTo>
                  <a:lnTo>
                    <a:pt x="1550096" y="10208"/>
                  </a:lnTo>
                  <a:lnTo>
                    <a:pt x="1596971" y="5767"/>
                  </a:lnTo>
                  <a:lnTo>
                    <a:pt x="1644198" y="2574"/>
                  </a:lnTo>
                  <a:lnTo>
                    <a:pt x="1691762" y="646"/>
                  </a:lnTo>
                  <a:lnTo>
                    <a:pt x="1739646" y="0"/>
                  </a:lnTo>
                  <a:lnTo>
                    <a:pt x="1787529" y="646"/>
                  </a:lnTo>
                  <a:lnTo>
                    <a:pt x="1835093" y="2574"/>
                  </a:lnTo>
                  <a:lnTo>
                    <a:pt x="1882320" y="5767"/>
                  </a:lnTo>
                  <a:lnTo>
                    <a:pt x="1929195" y="10208"/>
                  </a:lnTo>
                  <a:lnTo>
                    <a:pt x="1975700" y="15881"/>
                  </a:lnTo>
                  <a:lnTo>
                    <a:pt x="2021819" y="22769"/>
                  </a:lnTo>
                  <a:lnTo>
                    <a:pt x="2067536" y="30856"/>
                  </a:lnTo>
                  <a:lnTo>
                    <a:pt x="2112833" y="40125"/>
                  </a:lnTo>
                  <a:lnTo>
                    <a:pt x="2157694" y="50560"/>
                  </a:lnTo>
                  <a:lnTo>
                    <a:pt x="2202104" y="62143"/>
                  </a:lnTo>
                  <a:lnTo>
                    <a:pt x="2246044" y="74859"/>
                  </a:lnTo>
                  <a:lnTo>
                    <a:pt x="2289499" y="88691"/>
                  </a:lnTo>
                  <a:lnTo>
                    <a:pt x="2332451" y="103621"/>
                  </a:lnTo>
                  <a:lnTo>
                    <a:pt x="2374885" y="119635"/>
                  </a:lnTo>
                  <a:lnTo>
                    <a:pt x="2416784" y="136714"/>
                  </a:lnTo>
                  <a:lnTo>
                    <a:pt x="2458130" y="154842"/>
                  </a:lnTo>
                  <a:lnTo>
                    <a:pt x="2498909" y="174004"/>
                  </a:lnTo>
                  <a:lnTo>
                    <a:pt x="2539102" y="194182"/>
                  </a:lnTo>
                  <a:lnTo>
                    <a:pt x="2578694" y="215359"/>
                  </a:lnTo>
                  <a:lnTo>
                    <a:pt x="2617667" y="237520"/>
                  </a:lnTo>
                  <a:lnTo>
                    <a:pt x="2656006" y="260647"/>
                  </a:lnTo>
                  <a:lnTo>
                    <a:pt x="2693693" y="284723"/>
                  </a:lnTo>
                  <a:lnTo>
                    <a:pt x="2730712" y="309734"/>
                  </a:lnTo>
                  <a:lnTo>
                    <a:pt x="2767047" y="335661"/>
                  </a:lnTo>
                  <a:lnTo>
                    <a:pt x="2802681" y="362488"/>
                  </a:lnTo>
                  <a:lnTo>
                    <a:pt x="2837597" y="390199"/>
                  </a:lnTo>
                  <a:lnTo>
                    <a:pt x="2871778" y="418776"/>
                  </a:lnTo>
                  <a:lnTo>
                    <a:pt x="2905209" y="448204"/>
                  </a:lnTo>
                  <a:lnTo>
                    <a:pt x="2937872" y="478466"/>
                  </a:lnTo>
                  <a:lnTo>
                    <a:pt x="2969752" y="509546"/>
                  </a:lnTo>
                  <a:lnTo>
                    <a:pt x="3000830" y="541426"/>
                  </a:lnTo>
                  <a:lnTo>
                    <a:pt x="3031092" y="574090"/>
                  </a:lnTo>
                  <a:lnTo>
                    <a:pt x="3060519" y="607521"/>
                  </a:lnTo>
                  <a:lnTo>
                    <a:pt x="3089097" y="641704"/>
                  </a:lnTo>
                  <a:lnTo>
                    <a:pt x="3116807" y="676620"/>
                  </a:lnTo>
                  <a:lnTo>
                    <a:pt x="3143634" y="712255"/>
                  </a:lnTo>
                  <a:lnTo>
                    <a:pt x="3169560" y="748591"/>
                  </a:lnTo>
                  <a:lnTo>
                    <a:pt x="3194570" y="785611"/>
                  </a:lnTo>
                  <a:lnTo>
                    <a:pt x="3218647" y="823299"/>
                  </a:lnTo>
                  <a:lnTo>
                    <a:pt x="3241773" y="861639"/>
                  </a:lnTo>
                  <a:lnTo>
                    <a:pt x="3263933" y="900614"/>
                  </a:lnTo>
                  <a:lnTo>
                    <a:pt x="3285111" y="940206"/>
                  </a:lnTo>
                  <a:lnTo>
                    <a:pt x="3305288" y="980401"/>
                  </a:lnTo>
                  <a:lnTo>
                    <a:pt x="3324449" y="1021181"/>
                  </a:lnTo>
                  <a:lnTo>
                    <a:pt x="3335781" y="1047027"/>
                  </a:lnTo>
                </a:path>
                <a:path w="3336290" h="2579370">
                  <a:moveTo>
                    <a:pt x="3335781" y="2432342"/>
                  </a:moveTo>
                  <a:lnTo>
                    <a:pt x="3324449" y="2458187"/>
                  </a:lnTo>
                  <a:lnTo>
                    <a:pt x="3305288" y="2498965"/>
                  </a:lnTo>
                  <a:lnTo>
                    <a:pt x="3285111" y="2539158"/>
                  </a:lnTo>
                  <a:lnTo>
                    <a:pt x="3263933" y="2578750"/>
                  </a:lnTo>
                </a:path>
                <a:path w="3336290" h="2579370">
                  <a:moveTo>
                    <a:pt x="215419" y="2578858"/>
                  </a:moveTo>
                  <a:lnTo>
                    <a:pt x="194180" y="2539158"/>
                  </a:lnTo>
                  <a:lnTo>
                    <a:pt x="174003" y="2498965"/>
                  </a:lnTo>
                  <a:lnTo>
                    <a:pt x="154842" y="2458187"/>
                  </a:lnTo>
                  <a:lnTo>
                    <a:pt x="136713" y="2416841"/>
                  </a:lnTo>
                  <a:lnTo>
                    <a:pt x="119634" y="2374942"/>
                  </a:lnTo>
                  <a:lnTo>
                    <a:pt x="103621" y="2332508"/>
                  </a:lnTo>
                  <a:lnTo>
                    <a:pt x="88690" y="2289555"/>
                  </a:lnTo>
                  <a:lnTo>
                    <a:pt x="74859" y="2246101"/>
                  </a:lnTo>
                  <a:lnTo>
                    <a:pt x="62143" y="2202160"/>
                  </a:lnTo>
                  <a:lnTo>
                    <a:pt x="50560" y="2157751"/>
                  </a:lnTo>
                  <a:lnTo>
                    <a:pt x="40125" y="2112889"/>
                  </a:lnTo>
                  <a:lnTo>
                    <a:pt x="30856" y="2067591"/>
                  </a:lnTo>
                  <a:lnTo>
                    <a:pt x="22769" y="2021874"/>
                  </a:lnTo>
                  <a:lnTo>
                    <a:pt x="15881" y="1975754"/>
                  </a:lnTo>
                  <a:lnTo>
                    <a:pt x="10208" y="1929249"/>
                  </a:lnTo>
                  <a:lnTo>
                    <a:pt x="5767" y="1882373"/>
                  </a:lnTo>
                  <a:lnTo>
                    <a:pt x="2574" y="1835145"/>
                  </a:lnTo>
                  <a:lnTo>
                    <a:pt x="646" y="1787581"/>
                  </a:lnTo>
                  <a:lnTo>
                    <a:pt x="0" y="1739696"/>
                  </a:lnTo>
                </a:path>
              </a:pathLst>
            </a:custGeom>
            <a:ln w="57150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296833" y="7903844"/>
            <a:ext cx="3221355" cy="168122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ОТВЕТСТВЕННЫЙ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r>
              <a:rPr sz="27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8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700" spc="8" dirty="0">
                <a:solidFill>
                  <a:srgbClr val="FFFFFF"/>
                </a:solidFill>
                <a:latin typeface="Arial"/>
                <a:cs typeface="Arial"/>
              </a:rPr>
              <a:t>КЛАСCНЫЙ</a:t>
            </a:r>
            <a:endParaRPr sz="2700" dirty="0">
              <a:latin typeface="Arial"/>
              <a:cs typeface="Arial"/>
            </a:endParaRPr>
          </a:p>
          <a:p>
            <a:pPr marL="19050"/>
            <a:r>
              <a:rPr sz="2700" spc="8" dirty="0" smtClean="0">
                <a:solidFill>
                  <a:srgbClr val="FFFFFF"/>
                </a:solidFill>
                <a:latin typeface="Arial"/>
                <a:cs typeface="Arial"/>
              </a:rPr>
              <a:t>РУКОВОДИТЕЛЬ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419100"/>
            <a:ext cx="9677400" cy="758862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spc="-203" dirty="0">
                <a:solidFill>
                  <a:srgbClr val="0000FF"/>
                </a:solidFill>
              </a:rPr>
              <a:t>ТЕМАТИКА</a:t>
            </a:r>
            <a:r>
              <a:rPr sz="4800" spc="-510" dirty="0">
                <a:solidFill>
                  <a:srgbClr val="0000FF"/>
                </a:solidFill>
              </a:rPr>
              <a:t> </a:t>
            </a:r>
            <a:r>
              <a:rPr sz="4800" spc="-195" dirty="0">
                <a:solidFill>
                  <a:srgbClr val="0000FF"/>
                </a:solidFill>
              </a:rPr>
              <a:t>ЗАНЯТИЙ</a:t>
            </a:r>
            <a:endParaRPr sz="4800" dirty="0">
              <a:solidFill>
                <a:srgbClr val="0000F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1944" y="2264352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2" y="1397000"/>
                </a:lnTo>
                <a:lnTo>
                  <a:pt x="3436112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546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6645" y="2441287"/>
            <a:ext cx="4730115" cy="185146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700" b="1" spc="-60" dirty="0">
                <a:latin typeface="Arial"/>
                <a:cs typeface="Arial"/>
              </a:rPr>
              <a:t>Дружба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знаний/Россия-страна</a:t>
            </a:r>
            <a:r>
              <a:rPr sz="1700" spc="-53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возможностей</a:t>
            </a:r>
          </a:p>
          <a:p>
            <a:pPr marL="19050" marR="1590675" indent="152400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Наша страна-Россия (СВО)  </a:t>
            </a:r>
            <a:r>
              <a:rPr sz="1700" b="1" spc="-53" dirty="0">
                <a:latin typeface="Arial"/>
                <a:cs typeface="Arial"/>
              </a:rPr>
              <a:t>Развитие,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самореализация</a:t>
            </a:r>
            <a:endParaRPr sz="1700" dirty="0">
              <a:latin typeface="Arial"/>
              <a:cs typeface="Arial"/>
            </a:endParaRPr>
          </a:p>
          <a:p>
            <a:pPr marL="19050" marR="7620" indent="152400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165 лет </a:t>
            </a:r>
            <a:r>
              <a:rPr sz="1700" dirty="0">
                <a:latin typeface="Arial"/>
                <a:cs typeface="Arial"/>
              </a:rPr>
              <a:t>со дня </a:t>
            </a:r>
            <a:r>
              <a:rPr sz="1700" spc="-8" dirty="0">
                <a:latin typeface="Arial"/>
                <a:cs typeface="Arial"/>
              </a:rPr>
              <a:t>рождения </a:t>
            </a:r>
            <a:r>
              <a:rPr sz="1700" dirty="0">
                <a:latin typeface="Arial"/>
                <a:cs typeface="Arial"/>
              </a:rPr>
              <a:t>К.Э. </a:t>
            </a:r>
            <a:r>
              <a:rPr sz="1700" spc="-8" dirty="0">
                <a:latin typeface="Arial"/>
                <a:cs typeface="Arial"/>
              </a:rPr>
              <a:t>Циолковского  </a:t>
            </a:r>
            <a:r>
              <a:rPr sz="1700" b="1" spc="-83" dirty="0">
                <a:latin typeface="Arial"/>
                <a:cs typeface="Arial"/>
              </a:rPr>
              <a:t>Традиционные </a:t>
            </a:r>
            <a:r>
              <a:rPr sz="1700" b="1" spc="-75" dirty="0">
                <a:latin typeface="Arial"/>
                <a:cs typeface="Arial"/>
              </a:rPr>
              <a:t>семейные</a:t>
            </a:r>
            <a:r>
              <a:rPr sz="1700" b="1" spc="-53" dirty="0">
                <a:latin typeface="Arial"/>
                <a:cs typeface="Arial"/>
              </a:rPr>
              <a:t> </a:t>
            </a:r>
            <a:r>
              <a:rPr sz="1700" b="1" spc="-75" dirty="0">
                <a:latin typeface="Arial"/>
                <a:cs typeface="Arial"/>
              </a:rPr>
              <a:t>ценности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пожилого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человека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1944" y="4783905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2" y="1397000"/>
                </a:lnTo>
                <a:lnTo>
                  <a:pt x="3436112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CF9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6645" y="5041308"/>
            <a:ext cx="4063365" cy="185146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700" b="1" spc="-68" dirty="0">
                <a:latin typeface="Arial"/>
                <a:cs typeface="Arial"/>
              </a:rPr>
              <a:t>Социальное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служение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добровольца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Героев</a:t>
            </a:r>
            <a:r>
              <a:rPr sz="1700" spc="-8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Отечества</a:t>
            </a: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Конституции</a:t>
            </a:r>
          </a:p>
          <a:p>
            <a:pPr marL="19050"/>
            <a:r>
              <a:rPr sz="1700" b="1" spc="-60" dirty="0">
                <a:latin typeface="Arial"/>
                <a:cs typeface="Arial"/>
              </a:rPr>
              <a:t>Приоритет </a:t>
            </a:r>
            <a:r>
              <a:rPr sz="1700" b="1" spc="-90" dirty="0">
                <a:latin typeface="Arial"/>
                <a:cs typeface="Arial"/>
              </a:rPr>
              <a:t>духовного </a:t>
            </a:r>
            <a:r>
              <a:rPr sz="1700" b="1" spc="-53" dirty="0">
                <a:latin typeface="Arial"/>
                <a:cs typeface="Arial"/>
              </a:rPr>
              <a:t>над</a:t>
            </a:r>
            <a:r>
              <a:rPr sz="1700" b="1" spc="-98" dirty="0">
                <a:latin typeface="Arial"/>
                <a:cs typeface="Arial"/>
              </a:rPr>
              <a:t> </a:t>
            </a:r>
            <a:r>
              <a:rPr sz="1700" b="1" spc="-83" dirty="0">
                <a:latin typeface="Arial"/>
                <a:cs typeface="Arial"/>
              </a:rPr>
              <a:t>материальным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Рождество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944" y="7387392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6999"/>
                </a:moveTo>
                <a:lnTo>
                  <a:pt x="3436112" y="1396999"/>
                </a:lnTo>
                <a:lnTo>
                  <a:pt x="3436112" y="0"/>
                </a:lnTo>
                <a:lnTo>
                  <a:pt x="0" y="0"/>
                </a:lnTo>
                <a:lnTo>
                  <a:pt x="0" y="1396999"/>
                </a:lnTo>
                <a:close/>
              </a:path>
            </a:pathLst>
          </a:custGeom>
          <a:ln w="12700">
            <a:solidFill>
              <a:srgbClr val="546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6645" y="7514389"/>
            <a:ext cx="4726305" cy="16966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700" b="1" spc="-60" dirty="0">
                <a:latin typeface="Arial"/>
                <a:cs typeface="Arial"/>
              </a:rPr>
              <a:t>Жизнь, </a:t>
            </a:r>
            <a:r>
              <a:rPr sz="1700" b="1" spc="-83" dirty="0">
                <a:latin typeface="Arial"/>
                <a:cs typeface="Arial"/>
              </a:rPr>
              <a:t>достоинство, </a:t>
            </a:r>
            <a:r>
              <a:rPr sz="1700" b="1" spc="-60" dirty="0">
                <a:latin typeface="Arial"/>
                <a:cs typeface="Arial"/>
              </a:rPr>
              <a:t>права </a:t>
            </a:r>
            <a:r>
              <a:rPr sz="1700" b="1" spc="-90" dirty="0">
                <a:latin typeface="Arial"/>
                <a:cs typeface="Arial"/>
              </a:rPr>
              <a:t>и </a:t>
            </a:r>
            <a:r>
              <a:rPr sz="1700" b="1" spc="-113" dirty="0">
                <a:latin typeface="Arial"/>
                <a:cs typeface="Arial"/>
              </a:rPr>
              <a:t>свободы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человека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500" spc="-8" dirty="0">
                <a:latin typeface="Arial"/>
                <a:cs typeface="Arial"/>
              </a:rPr>
              <a:t>Международный женский</a:t>
            </a:r>
            <a:r>
              <a:rPr sz="1500" spc="38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день</a:t>
            </a:r>
            <a:endParaRPr sz="1500" dirty="0">
              <a:latin typeface="Arial"/>
              <a:cs typeface="Arial"/>
            </a:endParaRPr>
          </a:p>
          <a:p>
            <a:pPr marL="427673" marR="320993" indent="-256223">
              <a:buChar char="•"/>
              <a:tabLst>
                <a:tab pos="428625" algn="l"/>
              </a:tabLst>
            </a:pPr>
            <a:r>
              <a:rPr sz="1500" spc="-15" dirty="0">
                <a:latin typeface="Arial"/>
                <a:cs typeface="Arial"/>
              </a:rPr>
              <a:t>110 лет </a:t>
            </a:r>
            <a:r>
              <a:rPr sz="1500" spc="-8" dirty="0">
                <a:latin typeface="Arial"/>
                <a:cs typeface="Arial"/>
              </a:rPr>
              <a:t>советского </a:t>
            </a:r>
            <a:r>
              <a:rPr sz="1500" spc="-15" dirty="0">
                <a:latin typeface="Arial"/>
                <a:cs typeface="Arial"/>
              </a:rPr>
              <a:t>писателя </a:t>
            </a:r>
            <a:r>
              <a:rPr sz="1500" spc="-8" dirty="0">
                <a:latin typeface="Arial"/>
                <a:cs typeface="Arial"/>
              </a:rPr>
              <a:t>и поэта, </a:t>
            </a:r>
            <a:r>
              <a:rPr sz="1500" spc="-15" dirty="0">
                <a:latin typeface="Arial"/>
                <a:cs typeface="Arial"/>
              </a:rPr>
              <a:t>автора  слов </a:t>
            </a:r>
            <a:r>
              <a:rPr sz="1500" spc="-8" dirty="0">
                <a:latin typeface="Arial"/>
                <a:cs typeface="Arial"/>
              </a:rPr>
              <a:t>гимнов </a:t>
            </a:r>
            <a:r>
              <a:rPr sz="1500" spc="-15" dirty="0">
                <a:latin typeface="Arial"/>
                <a:cs typeface="Arial"/>
              </a:rPr>
              <a:t>РФ </a:t>
            </a:r>
            <a:r>
              <a:rPr sz="1500" spc="-8" dirty="0">
                <a:latin typeface="Arial"/>
                <a:cs typeface="Arial"/>
              </a:rPr>
              <a:t>и </a:t>
            </a:r>
            <a:r>
              <a:rPr sz="1500" spc="-15" dirty="0">
                <a:latin typeface="Arial"/>
                <a:cs typeface="Arial"/>
              </a:rPr>
              <a:t>СССР С.В.</a:t>
            </a:r>
            <a:r>
              <a:rPr sz="1500" spc="53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Михалкова</a:t>
            </a:r>
            <a:endParaRPr sz="15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500" spc="-8" dirty="0">
                <a:latin typeface="Arial"/>
                <a:cs typeface="Arial"/>
              </a:rPr>
              <a:t>День воссоединения </a:t>
            </a:r>
            <a:r>
              <a:rPr sz="1500" spc="-15" dirty="0">
                <a:latin typeface="Arial"/>
                <a:cs typeface="Arial"/>
              </a:rPr>
              <a:t>Крыма </a:t>
            </a:r>
            <a:r>
              <a:rPr sz="1500" spc="-8" dirty="0">
                <a:latin typeface="Arial"/>
                <a:cs typeface="Arial"/>
              </a:rPr>
              <a:t>с</a:t>
            </a:r>
            <a:r>
              <a:rPr sz="1500" spc="23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Россией</a:t>
            </a:r>
            <a:endParaRPr sz="1500" dirty="0">
              <a:latin typeface="Arial"/>
              <a:cs typeface="Arial"/>
            </a:endParaRPr>
          </a:p>
          <a:p>
            <a:pPr marL="427673" indent="-257175"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500" spc="-15" dirty="0">
                <a:latin typeface="Arial"/>
                <a:cs typeface="Arial"/>
              </a:rPr>
              <a:t>Всемирный день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театра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17435" y="2250444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2" y="1397000"/>
                </a:lnTo>
                <a:lnTo>
                  <a:pt x="3436112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CF9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98805" y="2531279"/>
            <a:ext cx="3746183" cy="185146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700" b="1" spc="-53" dirty="0">
                <a:latin typeface="Arial"/>
                <a:cs typeface="Arial"/>
              </a:rPr>
              <a:t>Развитие,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самореализация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музыки</a:t>
            </a:r>
            <a:endParaRPr sz="1700" dirty="0">
              <a:latin typeface="Arial"/>
              <a:cs typeface="Arial"/>
            </a:endParaRPr>
          </a:p>
          <a:p>
            <a:pPr marL="19050"/>
            <a:r>
              <a:rPr sz="1700" b="1" spc="-83" dirty="0">
                <a:latin typeface="Arial"/>
                <a:cs typeface="Arial"/>
              </a:rPr>
              <a:t>Традиционные </a:t>
            </a:r>
            <a:r>
              <a:rPr sz="1700" b="1" spc="-68" dirty="0">
                <a:latin typeface="Arial"/>
                <a:cs typeface="Arial"/>
              </a:rPr>
              <a:t>семейные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ценности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учителя</a:t>
            </a: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отца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Региональная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тематика/каникулы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7435" y="4769998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2" y="1397000"/>
                </a:lnTo>
                <a:lnTo>
                  <a:pt x="3436112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546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83184" y="4857517"/>
            <a:ext cx="4663440" cy="1954061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700" b="1" spc="-68" dirty="0">
                <a:latin typeface="Arial"/>
                <a:cs typeface="Arial"/>
              </a:rPr>
              <a:t>Мечты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500" spc="-15" dirty="0">
                <a:latin typeface="Arial"/>
                <a:cs typeface="Arial"/>
              </a:rPr>
              <a:t>Тема </a:t>
            </a:r>
            <a:r>
              <a:rPr sz="1500" dirty="0">
                <a:latin typeface="Arial"/>
                <a:cs typeface="Arial"/>
              </a:rPr>
              <a:t>нового </a:t>
            </a:r>
            <a:r>
              <a:rPr sz="1500" spc="-8" dirty="0">
                <a:latin typeface="Arial"/>
                <a:cs typeface="Arial"/>
              </a:rPr>
              <a:t>года. </a:t>
            </a:r>
            <a:r>
              <a:rPr sz="1500" spc="-15" dirty="0">
                <a:latin typeface="Arial"/>
                <a:cs typeface="Arial"/>
              </a:rPr>
              <a:t>Семейные </a:t>
            </a:r>
            <a:r>
              <a:rPr sz="1500" spc="-8" dirty="0">
                <a:latin typeface="Arial"/>
                <a:cs typeface="Arial"/>
              </a:rPr>
              <a:t>праздник и</a:t>
            </a:r>
            <a:r>
              <a:rPr sz="1500" spc="23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мечты</a:t>
            </a:r>
            <a:endParaRPr sz="15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500" spc="-8" dirty="0">
                <a:latin typeface="Arial"/>
                <a:cs typeface="Arial"/>
              </a:rPr>
              <a:t>Ответственность</a:t>
            </a:r>
            <a:endParaRPr sz="1500" dirty="0">
              <a:latin typeface="Arial"/>
              <a:cs typeface="Arial"/>
            </a:endParaRPr>
          </a:p>
          <a:p>
            <a:pPr marL="427673" indent="-257175">
              <a:lnSpc>
                <a:spcPts val="1800"/>
              </a:lnSpc>
              <a:buChar char="•"/>
              <a:tabLst>
                <a:tab pos="428625" algn="l"/>
              </a:tabLst>
            </a:pPr>
            <a:r>
              <a:rPr sz="1500" spc="-15" dirty="0">
                <a:latin typeface="Arial"/>
                <a:cs typeface="Arial"/>
              </a:rPr>
              <a:t>Цифровая </a:t>
            </a:r>
            <a:r>
              <a:rPr sz="1500" spc="-8" dirty="0">
                <a:latin typeface="Arial"/>
                <a:cs typeface="Arial"/>
              </a:rPr>
              <a:t>безопасность и </a:t>
            </a:r>
            <a:r>
              <a:rPr sz="1500" dirty="0">
                <a:latin typeface="Arial"/>
                <a:cs typeface="Arial"/>
              </a:rPr>
              <a:t>гигиена</a:t>
            </a:r>
            <a:r>
              <a:rPr sz="1500" spc="23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школьников</a:t>
            </a:r>
            <a:endParaRPr sz="1500" dirty="0">
              <a:latin typeface="Arial"/>
              <a:cs typeface="Arial"/>
            </a:endParaRPr>
          </a:p>
          <a:p>
            <a:pPr marL="19050">
              <a:lnSpc>
                <a:spcPts val="1980"/>
              </a:lnSpc>
            </a:pPr>
            <a:r>
              <a:rPr sz="1700" b="1" spc="-68" dirty="0">
                <a:latin typeface="Arial"/>
                <a:cs typeface="Arial"/>
              </a:rPr>
              <a:t>Милосердие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lnSpc>
                <a:spcPts val="1800"/>
              </a:lnSpc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500" spc="-8" dirty="0">
                <a:latin typeface="Arial"/>
                <a:cs typeface="Arial"/>
              </a:rPr>
              <a:t>День снятия </a:t>
            </a:r>
            <a:r>
              <a:rPr sz="1500" spc="-15" dirty="0">
                <a:latin typeface="Arial"/>
                <a:cs typeface="Arial"/>
              </a:rPr>
              <a:t>блокады</a:t>
            </a:r>
            <a:r>
              <a:rPr sz="1500" spc="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Ленинграда</a:t>
            </a:r>
          </a:p>
          <a:p>
            <a:pPr marL="19050"/>
            <a:r>
              <a:rPr sz="1700" b="1" spc="-60" dirty="0">
                <a:latin typeface="Arial"/>
                <a:cs typeface="Arial"/>
              </a:rPr>
              <a:t>Самореализация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500" spc="-15" dirty="0">
                <a:latin typeface="Arial"/>
                <a:cs typeface="Arial"/>
              </a:rPr>
              <a:t>160 лет </a:t>
            </a:r>
            <a:r>
              <a:rPr sz="1500" dirty="0">
                <a:latin typeface="Arial"/>
                <a:cs typeface="Arial"/>
              </a:rPr>
              <a:t>со </a:t>
            </a:r>
            <a:r>
              <a:rPr sz="1500" spc="-8" dirty="0">
                <a:latin typeface="Arial"/>
                <a:cs typeface="Arial"/>
              </a:rPr>
              <a:t>дня </a:t>
            </a:r>
            <a:r>
              <a:rPr sz="1500" spc="-15" dirty="0">
                <a:latin typeface="Arial"/>
                <a:cs typeface="Arial"/>
              </a:rPr>
              <a:t>рождения </a:t>
            </a:r>
            <a:r>
              <a:rPr sz="1500" spc="-8" dirty="0">
                <a:latin typeface="Arial"/>
                <a:cs typeface="Arial"/>
              </a:rPr>
              <a:t>К.С.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Станиславского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62940" y="2250444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1" y="1397000"/>
                </a:lnTo>
                <a:lnTo>
                  <a:pt x="3436111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546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194983" y="2559240"/>
            <a:ext cx="4079558" cy="158985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 marR="7620">
              <a:spcBef>
                <a:spcPts val="158"/>
              </a:spcBef>
            </a:pPr>
            <a:r>
              <a:rPr sz="1700" b="1" spc="-68" dirty="0">
                <a:latin typeface="Arial"/>
                <a:cs typeface="Arial"/>
              </a:rPr>
              <a:t>Историческая </a:t>
            </a:r>
            <a:r>
              <a:rPr sz="1700" b="1" spc="-75" dirty="0">
                <a:latin typeface="Arial"/>
                <a:cs typeface="Arial"/>
              </a:rPr>
              <a:t>память </a:t>
            </a:r>
            <a:r>
              <a:rPr sz="1700" b="1" spc="-90" dirty="0">
                <a:latin typeface="Arial"/>
                <a:cs typeface="Arial"/>
              </a:rPr>
              <a:t>и </a:t>
            </a:r>
            <a:r>
              <a:rPr sz="1700" b="1" spc="-75" dirty="0">
                <a:latin typeface="Arial"/>
                <a:cs typeface="Arial"/>
              </a:rPr>
              <a:t>преемственность  </a:t>
            </a:r>
            <a:r>
              <a:rPr sz="1700" b="1" spc="-83" dirty="0">
                <a:latin typeface="Arial"/>
                <a:cs typeface="Arial"/>
              </a:rPr>
              <a:t>поколений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народного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единства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dirty="0">
                <a:latin typeface="Arial"/>
                <a:cs typeface="Arial"/>
              </a:rPr>
              <a:t>Мы разные, </a:t>
            </a:r>
            <a:r>
              <a:rPr sz="1700" spc="-8" dirty="0">
                <a:latin typeface="Arial"/>
                <a:cs typeface="Arial"/>
              </a:rPr>
              <a:t>мы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вместе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матери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Символы России </a:t>
            </a:r>
            <a:r>
              <a:rPr sz="1700" dirty="0">
                <a:latin typeface="Arial"/>
                <a:cs typeface="Arial"/>
              </a:rPr>
              <a:t>(Гимн,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Герб)</a:t>
            </a:r>
          </a:p>
        </p:txBody>
      </p:sp>
      <p:sp>
        <p:nvSpPr>
          <p:cNvPr id="15" name="object 15"/>
          <p:cNvSpPr/>
          <p:nvPr/>
        </p:nvSpPr>
        <p:spPr>
          <a:xfrm>
            <a:off x="12862940" y="7373485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6999"/>
                </a:moveTo>
                <a:lnTo>
                  <a:pt x="3436111" y="1396999"/>
                </a:lnTo>
                <a:lnTo>
                  <a:pt x="3436111" y="0"/>
                </a:lnTo>
                <a:lnTo>
                  <a:pt x="0" y="0"/>
                </a:lnTo>
                <a:lnTo>
                  <a:pt x="0" y="1396999"/>
                </a:lnTo>
                <a:close/>
              </a:path>
            </a:pathLst>
          </a:custGeom>
          <a:ln w="12700">
            <a:solidFill>
              <a:srgbClr val="546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194983" y="7773205"/>
            <a:ext cx="4657725" cy="158889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700" b="1" spc="-60" dirty="0">
                <a:latin typeface="Arial"/>
                <a:cs typeface="Arial"/>
              </a:rPr>
              <a:t>Патриотизм, </a:t>
            </a:r>
            <a:r>
              <a:rPr sz="1700" b="1" spc="-120" dirty="0">
                <a:latin typeface="Arial"/>
                <a:cs typeface="Arial"/>
              </a:rPr>
              <a:t>любовь </a:t>
            </a:r>
            <a:r>
              <a:rPr sz="1700" b="1" spc="-105" dirty="0">
                <a:latin typeface="Arial"/>
                <a:cs typeface="Arial"/>
              </a:rPr>
              <a:t>к</a:t>
            </a:r>
            <a:r>
              <a:rPr sz="1700" b="1" spc="23" dirty="0">
                <a:latin typeface="Arial"/>
                <a:cs typeface="Arial"/>
              </a:rPr>
              <a:t> </a:t>
            </a:r>
            <a:r>
              <a:rPr sz="1700" b="1" spc="-53" dirty="0">
                <a:latin typeface="Arial"/>
                <a:cs typeface="Arial"/>
              </a:rPr>
              <a:t>Родине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Победы. Бессмертный</a:t>
            </a:r>
            <a:r>
              <a:rPr sz="1700" spc="-113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полк</a:t>
            </a:r>
            <a:endParaRPr sz="1700" dirty="0">
              <a:latin typeface="Arial"/>
              <a:cs typeface="Arial"/>
            </a:endParaRPr>
          </a:p>
          <a:p>
            <a:pPr marL="19050" marR="140018" indent="152400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детских </a:t>
            </a:r>
            <a:r>
              <a:rPr sz="1700" dirty="0">
                <a:latin typeface="Arial"/>
                <a:cs typeface="Arial"/>
              </a:rPr>
              <a:t>общественных </a:t>
            </a:r>
            <a:r>
              <a:rPr sz="1700" spc="-8" dirty="0">
                <a:latin typeface="Arial"/>
                <a:cs typeface="Arial"/>
              </a:rPr>
              <a:t>организаций  </a:t>
            </a:r>
            <a:r>
              <a:rPr sz="1700" b="1" spc="-53" dirty="0">
                <a:latin typeface="Arial"/>
                <a:cs typeface="Arial"/>
              </a:rPr>
              <a:t>Развитие,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самореализация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славянской </a:t>
            </a:r>
            <a:r>
              <a:rPr sz="1700" dirty="0">
                <a:latin typeface="Arial"/>
                <a:cs typeface="Arial"/>
              </a:rPr>
              <a:t>письменности и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культуры</a:t>
            </a:r>
          </a:p>
        </p:txBody>
      </p:sp>
      <p:sp>
        <p:nvSpPr>
          <p:cNvPr id="17" name="object 17"/>
          <p:cNvSpPr/>
          <p:nvPr/>
        </p:nvSpPr>
        <p:spPr>
          <a:xfrm>
            <a:off x="12862940" y="4769998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7000"/>
                </a:moveTo>
                <a:lnTo>
                  <a:pt x="3436111" y="1397000"/>
                </a:lnTo>
                <a:lnTo>
                  <a:pt x="3436111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12700">
            <a:solidFill>
              <a:srgbClr val="CF9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38416" y="4892380"/>
            <a:ext cx="4462463" cy="2113079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700" b="1" spc="-53" dirty="0">
                <a:latin typeface="Arial"/>
                <a:cs typeface="Arial"/>
              </a:rPr>
              <a:t>Самореализация,</a:t>
            </a:r>
            <a:r>
              <a:rPr sz="1700" b="1" spc="-83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развитие</a:t>
            </a:r>
            <a:endParaRPr sz="1700" dirty="0">
              <a:latin typeface="Arial"/>
              <a:cs typeface="Arial"/>
            </a:endParaRPr>
          </a:p>
          <a:p>
            <a:pPr marL="19050" marR="1477328" indent="152400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российской </a:t>
            </a:r>
            <a:r>
              <a:rPr sz="1700" dirty="0">
                <a:latin typeface="Arial"/>
                <a:cs typeface="Arial"/>
              </a:rPr>
              <a:t>науки  </a:t>
            </a:r>
            <a:r>
              <a:rPr sz="1700" b="1" spc="-60" dirty="0">
                <a:latin typeface="Arial"/>
                <a:cs typeface="Arial"/>
              </a:rPr>
              <a:t>Патриотизм, </a:t>
            </a:r>
            <a:r>
              <a:rPr sz="1700" b="1" spc="-120" dirty="0">
                <a:latin typeface="Arial"/>
                <a:cs typeface="Arial"/>
              </a:rPr>
              <a:t>любовь </a:t>
            </a:r>
            <a:r>
              <a:rPr sz="1700" b="1" spc="-105" dirty="0">
                <a:latin typeface="Arial"/>
                <a:cs typeface="Arial"/>
              </a:rPr>
              <a:t>к</a:t>
            </a:r>
            <a:r>
              <a:rPr sz="1700" b="1" spc="-53" dirty="0">
                <a:latin typeface="Arial"/>
                <a:cs typeface="Arial"/>
              </a:rPr>
              <a:t> Родине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Россия </a:t>
            </a:r>
            <a:r>
              <a:rPr sz="1700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мир</a:t>
            </a:r>
            <a:endParaRPr sz="1700" dirty="0">
              <a:latin typeface="Arial"/>
              <a:cs typeface="Arial"/>
            </a:endParaRPr>
          </a:p>
          <a:p>
            <a:pPr marL="19050" marR="7620" indent="152400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защитника Отечества </a:t>
            </a:r>
            <a:r>
              <a:rPr sz="1700" spc="-8" dirty="0">
                <a:latin typeface="Arial"/>
                <a:cs typeface="Arial"/>
              </a:rPr>
              <a:t>(День</a:t>
            </a:r>
            <a:r>
              <a:rPr sz="1700" spc="-188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армии)  </a:t>
            </a:r>
            <a:r>
              <a:rPr sz="1700" b="1" spc="-68" dirty="0">
                <a:latin typeface="Arial"/>
                <a:cs typeface="Arial"/>
              </a:rPr>
              <a:t>Милосердие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Забота </a:t>
            </a:r>
            <a:r>
              <a:rPr sz="1700" dirty="0">
                <a:latin typeface="Arial"/>
                <a:cs typeface="Arial"/>
              </a:rPr>
              <a:t>о</a:t>
            </a:r>
            <a:r>
              <a:rPr sz="1700" spc="-68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каждом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17435" y="7373485"/>
            <a:ext cx="5154930" cy="2472050"/>
          </a:xfrm>
          <a:custGeom>
            <a:avLst/>
            <a:gdLst/>
            <a:ahLst/>
            <a:cxnLst/>
            <a:rect l="l" t="t" r="r" b="b"/>
            <a:pathLst>
              <a:path w="3436620" h="1397000">
                <a:moveTo>
                  <a:pt x="0" y="1396999"/>
                </a:moveTo>
                <a:lnTo>
                  <a:pt x="3436112" y="1396999"/>
                </a:lnTo>
                <a:lnTo>
                  <a:pt x="3436112" y="0"/>
                </a:lnTo>
                <a:lnTo>
                  <a:pt x="0" y="0"/>
                </a:lnTo>
                <a:lnTo>
                  <a:pt x="0" y="1396999"/>
                </a:lnTo>
                <a:close/>
              </a:path>
            </a:pathLst>
          </a:custGeom>
          <a:ln w="12700">
            <a:solidFill>
              <a:srgbClr val="CF9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83184" y="7551507"/>
            <a:ext cx="4188143" cy="185050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700" b="1" spc="-53" dirty="0">
                <a:latin typeface="Arial"/>
                <a:cs typeface="Arial"/>
              </a:rPr>
              <a:t>Развитие,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68" dirty="0">
                <a:latin typeface="Arial"/>
                <a:cs typeface="Arial"/>
              </a:rPr>
              <a:t>самореализация</a:t>
            </a:r>
            <a:endParaRPr sz="1700" dirty="0">
              <a:latin typeface="Arial"/>
              <a:cs typeface="Arial"/>
            </a:endParaRPr>
          </a:p>
          <a:p>
            <a:pPr marL="19050" marR="519113" indent="152400">
              <a:spcBef>
                <a:spcPts val="8"/>
              </a:spcBef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</a:t>
            </a:r>
            <a:r>
              <a:rPr sz="1700" dirty="0">
                <a:latin typeface="Arial"/>
                <a:cs typeface="Arial"/>
              </a:rPr>
              <a:t>космонавтики. Мы -</a:t>
            </a:r>
            <a:r>
              <a:rPr sz="1700" spc="-188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первые  </a:t>
            </a:r>
            <a:r>
              <a:rPr sz="1700" b="1" spc="-83" dirty="0">
                <a:latin typeface="Arial"/>
                <a:cs typeface="Arial"/>
              </a:rPr>
              <a:t>Созидательный</a:t>
            </a:r>
            <a:r>
              <a:rPr sz="1700" b="1" spc="-75" dirty="0">
                <a:latin typeface="Arial"/>
                <a:cs typeface="Arial"/>
              </a:rPr>
              <a:t> труд</a:t>
            </a:r>
            <a:endParaRPr sz="1700" dirty="0">
              <a:latin typeface="Arial"/>
              <a:cs typeface="Arial"/>
            </a:endParaRPr>
          </a:p>
          <a:p>
            <a:pPr marL="427673" marR="7620" indent="-256223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Память </a:t>
            </a:r>
            <a:r>
              <a:rPr sz="1700" dirty="0">
                <a:latin typeface="Arial"/>
                <a:cs typeface="Arial"/>
              </a:rPr>
              <a:t>о геноциде советского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народа  </a:t>
            </a:r>
            <a:r>
              <a:rPr sz="1700" spc="-8" dirty="0">
                <a:latin typeface="Arial"/>
                <a:cs typeface="Arial"/>
              </a:rPr>
              <a:t>нацистами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8" dirty="0">
                <a:latin typeface="Arial"/>
                <a:cs typeface="Arial"/>
              </a:rPr>
              <a:t>их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пособниками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 Земли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" dirty="0">
                <a:latin typeface="Arial"/>
                <a:cs typeface="Arial"/>
              </a:rPr>
              <a:t>(Экология)</a:t>
            </a:r>
            <a:endParaRPr sz="1700" dirty="0">
              <a:latin typeface="Arial"/>
              <a:cs typeface="Arial"/>
            </a:endParaRPr>
          </a:p>
          <a:p>
            <a:pPr marL="427673" indent="-257175">
              <a:buChar char="•"/>
              <a:tabLst>
                <a:tab pos="428625" algn="l"/>
              </a:tabLst>
            </a:pPr>
            <a:r>
              <a:rPr sz="1700" spc="-8" dirty="0">
                <a:latin typeface="Arial"/>
                <a:cs typeface="Arial"/>
              </a:rPr>
              <a:t>День</a:t>
            </a:r>
            <a:r>
              <a:rPr sz="1700" spc="-23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труда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467829" y="2247900"/>
            <a:ext cx="520065" cy="5344669"/>
            <a:chOff x="311886" y="1696847"/>
            <a:chExt cx="346710" cy="3364865"/>
          </a:xfrm>
        </p:grpSpPr>
        <p:sp>
          <p:nvSpPr>
            <p:cNvPr id="22" name="object 22"/>
            <p:cNvSpPr/>
            <p:nvPr/>
          </p:nvSpPr>
          <p:spPr>
            <a:xfrm>
              <a:off x="318236" y="1703197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63" y="0"/>
                  </a:moveTo>
                  <a:lnTo>
                    <a:pt x="54775" y="0"/>
                  </a:lnTo>
                  <a:lnTo>
                    <a:pt x="0" y="54737"/>
                  </a:lnTo>
                  <a:lnTo>
                    <a:pt x="0" y="1649222"/>
                  </a:lnTo>
                  <a:lnTo>
                    <a:pt x="273875" y="1649222"/>
                  </a:lnTo>
                  <a:lnTo>
                    <a:pt x="328663" y="1594485"/>
                  </a:lnTo>
                  <a:lnTo>
                    <a:pt x="328663" y="0"/>
                  </a:lnTo>
                  <a:close/>
                </a:path>
              </a:pathLst>
            </a:custGeom>
            <a:solidFill>
              <a:srgbClr val="54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8236" y="1703197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63" y="0"/>
                  </a:moveTo>
                  <a:lnTo>
                    <a:pt x="328663" y="1594485"/>
                  </a:lnTo>
                  <a:lnTo>
                    <a:pt x="273875" y="1649222"/>
                  </a:lnTo>
                  <a:lnTo>
                    <a:pt x="0" y="1649222"/>
                  </a:lnTo>
                  <a:lnTo>
                    <a:pt x="0" y="54737"/>
                  </a:lnTo>
                  <a:lnTo>
                    <a:pt x="54775" y="0"/>
                  </a:lnTo>
                  <a:lnTo>
                    <a:pt x="328663" y="0"/>
                  </a:lnTo>
                  <a:close/>
                </a:path>
              </a:pathLst>
            </a:custGeom>
            <a:ln w="12699">
              <a:solidFill>
                <a:srgbClr val="546D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151" y="3405758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63" y="0"/>
                  </a:moveTo>
                  <a:lnTo>
                    <a:pt x="54775" y="0"/>
                  </a:lnTo>
                  <a:lnTo>
                    <a:pt x="0" y="54737"/>
                  </a:lnTo>
                  <a:lnTo>
                    <a:pt x="0" y="1649221"/>
                  </a:lnTo>
                  <a:lnTo>
                    <a:pt x="273888" y="1649221"/>
                  </a:lnTo>
                  <a:lnTo>
                    <a:pt x="328663" y="1594484"/>
                  </a:lnTo>
                  <a:lnTo>
                    <a:pt x="328663" y="0"/>
                  </a:lnTo>
                  <a:close/>
                </a:path>
              </a:pathLst>
            </a:custGeom>
            <a:solidFill>
              <a:srgbClr val="CF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151" y="3405758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63" y="0"/>
                  </a:moveTo>
                  <a:lnTo>
                    <a:pt x="328663" y="1594484"/>
                  </a:lnTo>
                  <a:lnTo>
                    <a:pt x="273888" y="1649221"/>
                  </a:lnTo>
                  <a:lnTo>
                    <a:pt x="0" y="1649221"/>
                  </a:lnTo>
                  <a:lnTo>
                    <a:pt x="0" y="54737"/>
                  </a:lnTo>
                  <a:lnTo>
                    <a:pt x="54775" y="0"/>
                  </a:lnTo>
                  <a:lnTo>
                    <a:pt x="328663" y="0"/>
                  </a:lnTo>
                  <a:close/>
                </a:path>
              </a:pathLst>
            </a:custGeom>
            <a:ln w="12700">
              <a:solidFill>
                <a:srgbClr val="CF9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480999" y="2247899"/>
            <a:ext cx="527685" cy="5337049"/>
            <a:chOff x="4320666" y="1696847"/>
            <a:chExt cx="351790" cy="3359785"/>
          </a:xfrm>
        </p:grpSpPr>
        <p:sp>
          <p:nvSpPr>
            <p:cNvPr id="27" name="object 27"/>
            <p:cNvSpPr/>
            <p:nvPr/>
          </p:nvSpPr>
          <p:spPr>
            <a:xfrm>
              <a:off x="4327016" y="1703197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863" y="0"/>
                  </a:lnTo>
                  <a:lnTo>
                    <a:pt x="0" y="54737"/>
                  </a:lnTo>
                  <a:lnTo>
                    <a:pt x="0" y="1649222"/>
                  </a:lnTo>
                  <a:lnTo>
                    <a:pt x="273938" y="1649222"/>
                  </a:lnTo>
                  <a:lnTo>
                    <a:pt x="328675" y="1594485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CF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7016" y="1703197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5"/>
                  </a:lnTo>
                  <a:lnTo>
                    <a:pt x="273938" y="1649222"/>
                  </a:lnTo>
                  <a:lnTo>
                    <a:pt x="0" y="1649222"/>
                  </a:lnTo>
                  <a:lnTo>
                    <a:pt x="0" y="54737"/>
                  </a:lnTo>
                  <a:lnTo>
                    <a:pt x="54863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CF9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7176" y="3400551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737" y="0"/>
                  </a:lnTo>
                  <a:lnTo>
                    <a:pt x="0" y="54863"/>
                  </a:lnTo>
                  <a:lnTo>
                    <a:pt x="0" y="1649222"/>
                  </a:lnTo>
                  <a:lnTo>
                    <a:pt x="273812" y="1649222"/>
                  </a:lnTo>
                  <a:lnTo>
                    <a:pt x="328675" y="1594485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54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37176" y="3400551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5"/>
                  </a:lnTo>
                  <a:lnTo>
                    <a:pt x="273812" y="1649222"/>
                  </a:lnTo>
                  <a:lnTo>
                    <a:pt x="0" y="1649222"/>
                  </a:lnTo>
                  <a:lnTo>
                    <a:pt x="0" y="54863"/>
                  </a:lnTo>
                  <a:lnTo>
                    <a:pt x="54737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546D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499277" y="2171700"/>
            <a:ext cx="512445" cy="2853309"/>
            <a:chOff x="8332851" y="1687576"/>
            <a:chExt cx="341630" cy="1662430"/>
          </a:xfrm>
        </p:grpSpPr>
        <p:sp>
          <p:nvSpPr>
            <p:cNvPr id="32" name="object 32"/>
            <p:cNvSpPr/>
            <p:nvPr/>
          </p:nvSpPr>
          <p:spPr>
            <a:xfrm>
              <a:off x="8339201" y="1693926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737" y="0"/>
                  </a:lnTo>
                  <a:lnTo>
                    <a:pt x="0" y="54737"/>
                  </a:lnTo>
                  <a:lnTo>
                    <a:pt x="0" y="1649222"/>
                  </a:lnTo>
                  <a:lnTo>
                    <a:pt x="273812" y="1649222"/>
                  </a:lnTo>
                  <a:lnTo>
                    <a:pt x="328675" y="1594485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54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39201" y="1693926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5"/>
                  </a:lnTo>
                  <a:lnTo>
                    <a:pt x="273812" y="1649222"/>
                  </a:lnTo>
                  <a:lnTo>
                    <a:pt x="0" y="1649222"/>
                  </a:lnTo>
                  <a:lnTo>
                    <a:pt x="0" y="54737"/>
                  </a:lnTo>
                  <a:lnTo>
                    <a:pt x="54737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546D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49447" y="7666863"/>
            <a:ext cx="512445" cy="2201038"/>
            <a:chOff x="299631" y="5111241"/>
            <a:chExt cx="341630" cy="1662430"/>
          </a:xfrm>
        </p:grpSpPr>
        <p:sp>
          <p:nvSpPr>
            <p:cNvPr id="35" name="object 35"/>
            <p:cNvSpPr/>
            <p:nvPr/>
          </p:nvSpPr>
          <p:spPr>
            <a:xfrm>
              <a:off x="305981" y="5117591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50" y="0"/>
                  </a:moveTo>
                  <a:lnTo>
                    <a:pt x="54775" y="0"/>
                  </a:lnTo>
                  <a:lnTo>
                    <a:pt x="0" y="54736"/>
                  </a:lnTo>
                  <a:lnTo>
                    <a:pt x="0" y="1649219"/>
                  </a:lnTo>
                  <a:lnTo>
                    <a:pt x="273875" y="1649219"/>
                  </a:lnTo>
                  <a:lnTo>
                    <a:pt x="328650" y="1594446"/>
                  </a:lnTo>
                  <a:lnTo>
                    <a:pt x="328650" y="0"/>
                  </a:lnTo>
                  <a:close/>
                </a:path>
              </a:pathLst>
            </a:custGeom>
            <a:solidFill>
              <a:srgbClr val="54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5981" y="5117591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30" h="1649729">
                  <a:moveTo>
                    <a:pt x="328650" y="0"/>
                  </a:moveTo>
                  <a:lnTo>
                    <a:pt x="328650" y="1594446"/>
                  </a:lnTo>
                  <a:lnTo>
                    <a:pt x="273875" y="1649219"/>
                  </a:lnTo>
                  <a:lnTo>
                    <a:pt x="0" y="1649219"/>
                  </a:lnTo>
                  <a:lnTo>
                    <a:pt x="0" y="54736"/>
                  </a:lnTo>
                  <a:lnTo>
                    <a:pt x="54775" y="0"/>
                  </a:lnTo>
                  <a:lnTo>
                    <a:pt x="328650" y="0"/>
                  </a:lnTo>
                  <a:close/>
                </a:path>
              </a:pathLst>
            </a:custGeom>
            <a:ln w="12700">
              <a:solidFill>
                <a:srgbClr val="546D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470331" y="7659051"/>
            <a:ext cx="512445" cy="2208849"/>
            <a:chOff x="4313554" y="5106034"/>
            <a:chExt cx="341630" cy="1662430"/>
          </a:xfrm>
        </p:grpSpPr>
        <p:sp>
          <p:nvSpPr>
            <p:cNvPr id="38" name="object 38"/>
            <p:cNvSpPr/>
            <p:nvPr/>
          </p:nvSpPr>
          <p:spPr>
            <a:xfrm>
              <a:off x="4319904" y="5112384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864" y="0"/>
                  </a:lnTo>
                  <a:lnTo>
                    <a:pt x="0" y="54737"/>
                  </a:lnTo>
                  <a:lnTo>
                    <a:pt x="0" y="1649258"/>
                  </a:lnTo>
                  <a:lnTo>
                    <a:pt x="273939" y="1649258"/>
                  </a:lnTo>
                  <a:lnTo>
                    <a:pt x="328675" y="1594484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CF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19904" y="5112384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4"/>
                  </a:lnTo>
                  <a:lnTo>
                    <a:pt x="273939" y="1649258"/>
                  </a:lnTo>
                  <a:lnTo>
                    <a:pt x="0" y="1649258"/>
                  </a:lnTo>
                  <a:lnTo>
                    <a:pt x="0" y="54737"/>
                  </a:lnTo>
                  <a:lnTo>
                    <a:pt x="54864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CF9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2491276" y="4643209"/>
            <a:ext cx="512445" cy="2941739"/>
            <a:chOff x="8327517" y="3394202"/>
            <a:chExt cx="341630" cy="1662430"/>
          </a:xfrm>
        </p:grpSpPr>
        <p:sp>
          <p:nvSpPr>
            <p:cNvPr id="41" name="object 41"/>
            <p:cNvSpPr/>
            <p:nvPr/>
          </p:nvSpPr>
          <p:spPr>
            <a:xfrm>
              <a:off x="8333867" y="3400552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863" y="0"/>
                  </a:lnTo>
                  <a:lnTo>
                    <a:pt x="0" y="54863"/>
                  </a:lnTo>
                  <a:lnTo>
                    <a:pt x="0" y="1649222"/>
                  </a:lnTo>
                  <a:lnTo>
                    <a:pt x="273938" y="1649222"/>
                  </a:lnTo>
                  <a:lnTo>
                    <a:pt x="328675" y="1594485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CF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33867" y="3400552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5"/>
                  </a:lnTo>
                  <a:lnTo>
                    <a:pt x="273938" y="1649222"/>
                  </a:lnTo>
                  <a:lnTo>
                    <a:pt x="0" y="1649222"/>
                  </a:lnTo>
                  <a:lnTo>
                    <a:pt x="0" y="54863"/>
                  </a:lnTo>
                  <a:lnTo>
                    <a:pt x="54863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CF9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2465557" y="7659051"/>
            <a:ext cx="512445" cy="2208849"/>
            <a:chOff x="8310371" y="5106034"/>
            <a:chExt cx="341630" cy="1662430"/>
          </a:xfrm>
        </p:grpSpPr>
        <p:sp>
          <p:nvSpPr>
            <p:cNvPr id="44" name="object 44"/>
            <p:cNvSpPr/>
            <p:nvPr/>
          </p:nvSpPr>
          <p:spPr>
            <a:xfrm>
              <a:off x="8316721" y="5112384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54863" y="0"/>
                  </a:lnTo>
                  <a:lnTo>
                    <a:pt x="0" y="54737"/>
                  </a:lnTo>
                  <a:lnTo>
                    <a:pt x="0" y="1649258"/>
                  </a:lnTo>
                  <a:lnTo>
                    <a:pt x="273938" y="1649258"/>
                  </a:lnTo>
                  <a:lnTo>
                    <a:pt x="328675" y="1594484"/>
                  </a:lnTo>
                  <a:lnTo>
                    <a:pt x="328675" y="0"/>
                  </a:lnTo>
                  <a:close/>
                </a:path>
              </a:pathLst>
            </a:custGeom>
            <a:solidFill>
              <a:srgbClr val="54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16721" y="5112384"/>
              <a:ext cx="328930" cy="1649730"/>
            </a:xfrm>
            <a:custGeom>
              <a:avLst/>
              <a:gdLst/>
              <a:ahLst/>
              <a:cxnLst/>
              <a:rect l="l" t="t" r="r" b="b"/>
              <a:pathLst>
                <a:path w="328929" h="1649729">
                  <a:moveTo>
                    <a:pt x="328675" y="0"/>
                  </a:moveTo>
                  <a:lnTo>
                    <a:pt x="328675" y="1594484"/>
                  </a:lnTo>
                  <a:lnTo>
                    <a:pt x="273938" y="1649258"/>
                  </a:lnTo>
                  <a:lnTo>
                    <a:pt x="0" y="1649258"/>
                  </a:lnTo>
                  <a:lnTo>
                    <a:pt x="0" y="54737"/>
                  </a:lnTo>
                  <a:lnTo>
                    <a:pt x="54863" y="0"/>
                  </a:lnTo>
                  <a:lnTo>
                    <a:pt x="328675" y="0"/>
                  </a:lnTo>
                  <a:close/>
                </a:path>
              </a:pathLst>
            </a:custGeom>
            <a:ln w="12700">
              <a:solidFill>
                <a:srgbClr val="546D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4260" y="2718416"/>
            <a:ext cx="323165" cy="1751785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СЕНТЯБРЬ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 flipH="1">
            <a:off x="17373600" y="9523126"/>
            <a:ext cx="38099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860"/>
              </a:lnSpc>
            </a:pPr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561265" y="2833361"/>
            <a:ext cx="323165" cy="1516939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ОКТЯБРЬ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546013" y="2986564"/>
            <a:ext cx="323165" cy="1368617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БРЬ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2207" y="5406996"/>
            <a:ext cx="323165" cy="1486601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АБРЬ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61265" y="5508086"/>
            <a:ext cx="323165" cy="1336031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ЯН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ВАРЬ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530012" y="5325764"/>
            <a:ext cx="323165" cy="1555144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ФЕВРА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2031" y="8329284"/>
            <a:ext cx="323165" cy="920277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АРТ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32118" y="8051265"/>
            <a:ext cx="323165" cy="1332659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АПРЕ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30012" y="8373845"/>
            <a:ext cx="323165" cy="744986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9050">
              <a:spcBef>
                <a:spcPts val="300"/>
              </a:spcBef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6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71500"/>
            <a:ext cx="9020175" cy="710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1943100"/>
            <a:ext cx="8101263" cy="76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9982200" y="571501"/>
            <a:ext cx="59436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ДОКУМЕНТЫ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478299" y="9088623"/>
            <a:ext cx="591425" cy="15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78299" y="9318404"/>
            <a:ext cx="591425" cy="15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78299" y="9550128"/>
            <a:ext cx="591425" cy="1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19600" y="-342900"/>
            <a:ext cx="1341120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000" dirty="0" smtClean="0">
                <a:solidFill>
                  <a:srgbClr val="0000FF"/>
                </a:solidFill>
              </a:rPr>
              <a:t>РАЗГОВОРЫ О ВАЖНОМ. 1-2 классы. </a:t>
            </a:r>
            <a:endParaRPr sz="4000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581395" y="1790700"/>
          <a:ext cx="14554205" cy="246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457"/>
                <a:gridCol w="1200457"/>
                <a:gridCol w="1200457"/>
                <a:gridCol w="1200457"/>
                <a:gridCol w="1200457"/>
                <a:gridCol w="1200457"/>
                <a:gridCol w="1200457"/>
                <a:gridCol w="1200457"/>
                <a:gridCol w="1322138"/>
                <a:gridCol w="1227497"/>
                <a:gridCol w="1200457"/>
                <a:gridCol w="1200457"/>
              </a:tblGrid>
              <a:tr h="3307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Сентябрь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Октябрь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Ноябрь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298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05.09.2022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19.09.2022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26.09.2022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03.10.2022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10.10.2022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17.10.2022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24.10.2022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08.11.2022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14.11.2022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21.11.2022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28.11.2022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4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знаний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(зачем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5090" marR="75565" indent="104775" algn="just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человеку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знания?)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на)</a:t>
                      </a: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83515" indent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ой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зовем?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2065" marR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83515" indent="12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Мечтаю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летать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9055" marR="4953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ыми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ам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226695" indent="635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хочу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ь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музыку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67640" marR="27305" indent="-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талантов)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05410" marR="95250" indent="-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бабушках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дедушках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(семейные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42570" marR="48895" indent="-184785">
                        <a:lnSpc>
                          <a:spcPct val="100000"/>
                        </a:lnSpc>
                      </a:pPr>
                      <a:r>
                        <a:rPr sz="1400" spc="35" dirty="0">
                          <a:latin typeface="Trebuchet MS"/>
                          <a:cs typeface="Trebuchet MS"/>
                        </a:rPr>
                        <a:t>Мой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первый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учитель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0190" marR="115570" indent="-1250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(г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упповая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работа)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84455" marR="73025" indent="71120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отца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рс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63195" marR="15430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моя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семья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(строим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йное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дерево)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marR="177800" indent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единства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7780" marR="825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97790" marR="87630" indent="-190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Память  времен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4455" marR="41275" indent="-32384" algn="just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матери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мастерская)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marR="10795" indent="160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такое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герб?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с</a:t>
                      </a:r>
                    </a:p>
                    <a:p>
                      <a:pPr marL="60325" marR="488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ыми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ам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581400" y="4000500"/>
          <a:ext cx="1455420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760"/>
                <a:gridCol w="1195184"/>
                <a:gridCol w="1195184"/>
                <a:gridCol w="1195183"/>
                <a:gridCol w="1707404"/>
                <a:gridCol w="1536664"/>
                <a:gridCol w="1622034"/>
                <a:gridCol w="1365923"/>
                <a:gridCol w="1963515"/>
                <a:gridCol w="1579349"/>
              </a:tblGrid>
              <a:tr h="29611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Декабрь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Январь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2827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09.12.2022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16.01.2023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23.01.2023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30.01.2023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8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8895" marR="4191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Доброта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дорога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миру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(мульт-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концерт)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44780" indent="-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spc="-95" dirty="0">
                          <a:latin typeface="Trebuchet MS"/>
                          <a:cs typeface="Trebuchet MS"/>
                        </a:rPr>
                        <a:t>Герои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ва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разных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0" marR="13335" indent="-35560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эпох (работа 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галереей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героев)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7625" marR="34925" indent="-381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конституции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эвр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sz="14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беседа)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57480" marR="20320" indent="-128270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Умеем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мечтать?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рисунков)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Светлый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3335" marR="3810" indent="347345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Рождества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работа: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елочная</a:t>
                      </a:r>
                      <a:r>
                        <a:rPr sz="14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игрушка)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342265" marR="36195" indent="-295910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Ленинград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дни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блокады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63855" marR="311150" indent="-444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книж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ым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текстом)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Кто</a:t>
                      </a:r>
                      <a:r>
                        <a:rPr sz="1400" spc="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такие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16839" marR="106680" indent="154940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Trebuchet MS"/>
                          <a:cs typeface="Trebuchet MS"/>
                        </a:rPr>
                        <a:t>скоморохи?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ивные</a:t>
                      </a:r>
                    </a:p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карточки)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9385" marR="148590" indent="17780" algn="just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Российские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Кулибины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26084" marR="367665" indent="-4762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Россия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(викторина)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90" dirty="0">
                          <a:latin typeface="Trebuchet MS"/>
                          <a:cs typeface="Trebuchet MS"/>
                        </a:rPr>
                        <a:t>Есть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такая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0480" marR="19685" indent="-1905" algn="ctr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профессия -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Родину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защищать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(обсуждение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фильма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войне)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81400" y="6515103"/>
          <a:ext cx="14554200" cy="2514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853"/>
                <a:gridCol w="1280553"/>
                <a:gridCol w="1195184"/>
                <a:gridCol w="1195184"/>
                <a:gridCol w="1365923"/>
                <a:gridCol w="1195183"/>
                <a:gridCol w="1203720"/>
                <a:gridCol w="1101275"/>
                <a:gridCol w="1536664"/>
                <a:gridCol w="1801312"/>
                <a:gridCol w="1579349"/>
              </a:tblGrid>
              <a:tr h="261614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Март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Апрель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Май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2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03.04.2023</a:t>
                      </a:r>
                      <a:endParaRPr sz="1400" b="1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10.04.2023</a:t>
                      </a:r>
                      <a:endParaRPr sz="1400" b="1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17.04.2023</a:t>
                      </a:r>
                      <a:endParaRPr sz="1400" b="1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15.05.2023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22.05.2023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29.05.2023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5085" marR="37465" indent="635" algn="ct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Поговорим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мамах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твор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работа: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рисунок)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7465" marR="29209" indent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такое 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гимн?</a:t>
                      </a:r>
                      <a:r>
                        <a:rPr sz="14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книжным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текстом)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2384" marR="228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Путешествие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Крыму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туаль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экскурсия)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670" marR="17780" indent="1568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иду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…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театр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(чтение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ролям)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жизни</a:t>
                      </a:r>
                      <a:r>
                        <a:rPr sz="1400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9850" marR="6096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подвиге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Юрия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Гагарина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(обсуждение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фильма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34315" marR="224790" indent="27305" algn="just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"Гагарин.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Первый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30" dirty="0" err="1" smtClean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 err="1" smtClean="0">
                          <a:latin typeface="Trebuchet MS"/>
                          <a:cs typeface="Trebuchet MS"/>
                        </a:rPr>
                        <a:t>осмос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59385" marR="149860" indent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Память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рош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6195" marR="26670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апов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туаль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экскурсия)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286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  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(Герои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мирной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жизни)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(беседа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9370" marR="298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ве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анами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250" marR="21209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Дети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герои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Великой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46990" marR="36830" indent="-1905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отечественной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войны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ветеранами)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47015" marR="238125" indent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детских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организаций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видеоматериалами)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18745" marR="10922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35" dirty="0">
                          <a:latin typeface="Trebuchet MS"/>
                          <a:cs typeface="Trebuchet MS"/>
                        </a:rPr>
                        <a:t>Мои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увлечения  (творческий  конкурс)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419600" y="952501"/>
            <a:ext cx="1295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ТЕМЫ ВНЕУРОЧНЫХ ЗАНЯТИЙ, РАЗРАБАТЫВАЕМЫХ НА ФЕДЕРАЛЬНОМ УРОВНЕ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66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ject 7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478299" y="9397716"/>
            <a:ext cx="591425" cy="15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78299" y="9627497"/>
            <a:ext cx="591425" cy="15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78299" y="9859221"/>
            <a:ext cx="591425" cy="1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311148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dirty="0" smtClean="0">
                <a:solidFill>
                  <a:srgbClr val="0000FF"/>
                </a:solidFill>
              </a:rPr>
              <a:t>РАЗГОВОРЫ О ВАЖНОМ. 3-4 классы.</a:t>
            </a:r>
            <a:r>
              <a:rPr lang="ru-RU" sz="6000" dirty="0" smtClean="0">
                <a:solidFill>
                  <a:srgbClr val="0000FF"/>
                </a:solidFill>
              </a:rPr>
              <a:t> </a:t>
            </a:r>
            <a:endParaRPr sz="5800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733804" y="1943101"/>
          <a:ext cx="14249394" cy="2537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144"/>
                <a:gridCol w="1175144"/>
                <a:gridCol w="1175144"/>
                <a:gridCol w="1175144"/>
                <a:gridCol w="1175143"/>
                <a:gridCol w="1175143"/>
                <a:gridCol w="1175143"/>
                <a:gridCol w="1175143"/>
                <a:gridCol w="1271749"/>
                <a:gridCol w="1224827"/>
                <a:gridCol w="1175835"/>
                <a:gridCol w="1175835"/>
              </a:tblGrid>
              <a:tr h="2784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Сентябрь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Октябрь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Ноябрь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621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19.09.2022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14.11.2022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21.11.2022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9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8735" marR="31115" indent="-63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знаний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(рекорды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России)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ова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л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ьный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квиз)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1270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поколения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поколению: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любовь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россиян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Родине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(беседа)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87960" indent="-190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Мечтаю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летать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3500" marR="558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ыми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ам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хочу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74625" marR="1657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ыша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ь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музыку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40005" marR="3175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талантов)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09220" marR="101600" indent="-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бабушках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дедушках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(семейные  истории)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065" marR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ля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нс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школа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ее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учитель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текстом)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88265" marR="79375" indent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отца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рс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0170" indent="1930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Петр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Феврония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Му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омс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ие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406400" marR="28575" indent="-3676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илл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юс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ми)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74625" indent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единства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3335" marR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685" marR="137160" indent="-127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Память  времен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(г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упповое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обсуждение)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8265" marR="46990" indent="-32384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матери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мастерская)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3970" algn="ctr">
                        <a:lnSpc>
                          <a:spcPts val="1680"/>
                        </a:lnSpc>
                        <a:spcBef>
                          <a:spcPts val="55"/>
                        </a:spcBef>
                      </a:pPr>
                      <a:r>
                        <a:rPr sz="1400" spc="-105" dirty="0">
                          <a:latin typeface="Trebuchet MS"/>
                          <a:cs typeface="Trebuchet MS"/>
                        </a:rPr>
                        <a:t>Герб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Москвы.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61290" marR="153035" algn="ctr">
                        <a:lnSpc>
                          <a:spcPts val="168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Легенда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Георгие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8575" marR="18415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Поб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видеорядом)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33800" y="4305300"/>
          <a:ext cx="14249399" cy="2568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6185"/>
                <a:gridCol w="1242078"/>
                <a:gridCol w="1159273"/>
                <a:gridCol w="1159273"/>
                <a:gridCol w="1573299"/>
                <a:gridCol w="1738910"/>
                <a:gridCol w="1407689"/>
                <a:gridCol w="1490495"/>
                <a:gridCol w="1573299"/>
                <a:gridCol w="1718898"/>
              </a:tblGrid>
              <a:tr h="312936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Декабрь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Январь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5221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09.12.2022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16.01.2023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23.01.2023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30.01.2023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416">
                <a:tc>
                  <a:txBody>
                    <a:bodyPr/>
                    <a:lstStyle/>
                    <a:p>
                      <a:pPr marL="60325" marR="53340" indent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Один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час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моей</a:t>
                      </a:r>
                      <a:r>
                        <a:rPr sz="14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жизни.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могу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сделать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для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других?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0800" marR="44450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(групповое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уж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 marR="182880" indent="1644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95" dirty="0">
                          <a:latin typeface="Trebuchet MS"/>
                          <a:cs typeface="Trebuchet MS"/>
                        </a:rPr>
                        <a:t>Герои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еч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тва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разных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465" marR="2857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исторических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эпох (работа</a:t>
                      </a:r>
                      <a:r>
                        <a:rPr sz="1400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галереей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героев)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7625" marR="34290" indent="-444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конституции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эв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sz="14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беседа)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65100" marR="156845" indent="4445" algn="just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чем</a:t>
                      </a:r>
                      <a:r>
                        <a:rPr sz="1400" spc="-3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чта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м?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marR="4445" indent="1905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Светлый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Рождества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(пишем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письмо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Дедушке 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Морозу)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61290" marR="15049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Ленинград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дни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блокады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книжным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текстом)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640" marR="29209" indent="-635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Рождение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московского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ож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ог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театра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(виртуальная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экскурсия)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0640" marR="3175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российской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науки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(викторина)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Россия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(викторина)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95" dirty="0">
                          <a:latin typeface="Trebuchet MS"/>
                          <a:cs typeface="Trebuchet MS"/>
                        </a:rPr>
                        <a:t>Есть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такая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46355" marR="37465" algn="ctr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профессия -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Родину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защищать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(литературная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гостиная: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33800" y="6896100"/>
          <a:ext cx="14249399" cy="2494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683"/>
                <a:gridCol w="1242077"/>
                <a:gridCol w="1076469"/>
                <a:gridCol w="1242078"/>
                <a:gridCol w="1076469"/>
                <a:gridCol w="1242078"/>
                <a:gridCol w="1242078"/>
                <a:gridCol w="1159273"/>
                <a:gridCol w="1490494"/>
                <a:gridCol w="1738910"/>
                <a:gridCol w="1587790"/>
              </a:tblGrid>
              <a:tr h="304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Март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Апрель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Май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7657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20.03.2023</a:t>
                      </a:r>
                      <a:endParaRPr sz="1400" b="1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15.05.2023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22.05.2023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29.05.2023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2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71450" marR="161290" indent="19685" algn="just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марта</a:t>
                      </a:r>
                      <a:r>
                        <a:rPr sz="1400" spc="-2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женский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дник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(творческий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флэшмоб)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02870" marR="939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Гимн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05104" marR="1974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книж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ым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текстом)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5560" marR="25400" indent="152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Путешестви  е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Крыму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туаль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экскурсия)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4769" marR="55880" indent="1568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Я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иду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…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театр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(чтение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ролям)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39370" indent="127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осмо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нав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37795" marR="36830" indent="-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уж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фильма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"Время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первых")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97485" marR="187960" indent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Память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рош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063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"Дом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для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дикой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71450" marR="1606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ды":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создания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3495" marR="1270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еома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лами)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38735" indent="127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ые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81915" marR="71120" indent="-1270" algn="ctr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профессии)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(беседа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ве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анами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8260" marR="30480" indent="-76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Дорогами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нашей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Победы</a:t>
                      </a:r>
                      <a:r>
                        <a:rPr sz="14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 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ветеранами)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3840" marR="234315" indent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детских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организаций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видеоматериалами)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45415" marR="13398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35" dirty="0">
                          <a:latin typeface="Trebuchet MS"/>
                          <a:cs typeface="Trebuchet MS"/>
                        </a:rPr>
                        <a:t>Мои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увлечения  (творческий  конкурс)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495800" y="1257300"/>
            <a:ext cx="1310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ТЕМЫ ВНЕУРОЧНЫХ ЗАНЯТИЙ, РАЗРАБАТЫВАЕМЫХ НА ФЕДЕРАЛЬНОМ УРОВНЕ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004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52850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600" y="190500"/>
            <a:ext cx="153712" cy="59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0540" y="216205"/>
            <a:ext cx="153712" cy="591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8765" y="216205"/>
            <a:ext cx="153712" cy="591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9861" y="9602796"/>
            <a:ext cx="591425" cy="15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9861" y="9832577"/>
            <a:ext cx="591425" cy="15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9861" y="10064307"/>
            <a:ext cx="591425" cy="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38320" y="190500"/>
            <a:ext cx="12753975" cy="780983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ru-RU" sz="4000" dirty="0" smtClean="0">
                <a:solidFill>
                  <a:srgbClr val="0000FF"/>
                </a:solidFill>
              </a:rPr>
              <a:t>РАЗГОВОРЫ О ВАЖНОМ. 5-7 классы. </a:t>
            </a:r>
            <a:endParaRPr sz="4000" dirty="0">
              <a:solidFill>
                <a:srgbClr val="0000FF"/>
              </a:solidFill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05199" y="1485901"/>
          <a:ext cx="14554200" cy="2619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512"/>
                <a:gridCol w="1200512"/>
                <a:gridCol w="1200511"/>
                <a:gridCol w="1274195"/>
                <a:gridCol w="1252648"/>
                <a:gridCol w="1092764"/>
                <a:gridCol w="1328417"/>
                <a:gridCol w="1181191"/>
                <a:gridCol w="1239295"/>
                <a:gridCol w="1335368"/>
                <a:gridCol w="1048275"/>
                <a:gridCol w="1200512"/>
              </a:tblGrid>
              <a:tr h="304799"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3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Сентябрь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Октябрь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75" algn="ctr">
                        <a:lnSpc>
                          <a:spcPts val="1635"/>
                        </a:lnSpc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Ноябрь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9451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05.09.2022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19.09.2022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26.09.2022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03.10.2022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10.10.2022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17.10.2022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24.10.2022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08.11.2022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14.11.2022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21.11.2022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28.11.2022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6675" marR="58419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знаний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(зачем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учиться?)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4610" marR="4762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туа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льный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марафон)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305" marR="1841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Родина,</a:t>
                      </a:r>
                      <a:r>
                        <a:rPr sz="14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души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моей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родинка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4130" marR="158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41910" indent="81915" algn="just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Земля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это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колыбель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разума,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но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нельзя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вечно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43815" marR="3683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жить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колыбели…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ая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звездная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карта)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384" marR="2540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25" dirty="0">
                          <a:latin typeface="Trebuchet MS"/>
                          <a:cs typeface="Trebuchet MS"/>
                        </a:rPr>
                        <a:t>Моя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музыка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альный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талантов)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 indent="-1270" algn="ctr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любовью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сердце: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достойная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жизнь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людей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01600" marR="93345" indent="123189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старшего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поколения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руках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оци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>
                        <a:lnSpc>
                          <a:spcPts val="16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реклама)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065" marR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дневный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подвиг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5405" marR="56515" indent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учителя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(мини-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чинение)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9685" marR="10160" indent="-254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Отец-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ачальник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(фотоистории)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185" marR="136525" indent="-64135" algn="just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ча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лив  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тот,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кто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1120" marR="62230" indent="241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счастлив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у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себя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дома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(г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упповая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8100" marR="29209" indent="-635" algn="ctr">
                        <a:lnSpc>
                          <a:spcPct val="100000"/>
                        </a:lnSpc>
                      </a:pPr>
                      <a:r>
                        <a:rPr sz="1400" spc="65" dirty="0">
                          <a:latin typeface="Trebuchet MS"/>
                          <a:cs typeface="Trebuchet MS"/>
                        </a:rPr>
                        <a:t>Мы </a:t>
                      </a:r>
                      <a:r>
                        <a:rPr sz="1400" spc="240" dirty="0">
                          <a:latin typeface="Trebuchet MS"/>
                          <a:cs typeface="Trebuchet MS"/>
                        </a:rPr>
                        <a:t>—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одна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страна!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2069" marR="419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marR="274320" indent="22860" algn="just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Языки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народов 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России: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1755" marR="6223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единство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8735" marR="28575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2400" marR="142240" indent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руки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ей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стихов,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чтецов)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1280" marR="7175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5" dirty="0">
                          <a:latin typeface="Trebuchet MS"/>
                          <a:cs typeface="Trebuchet MS"/>
                        </a:rPr>
                        <a:t>Герб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страны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как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предмет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нашей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гордости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93980" marR="850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интервью)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505198" y="4000501"/>
          <a:ext cx="14554201" cy="2759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125"/>
                <a:gridCol w="1084837"/>
                <a:gridCol w="1919327"/>
                <a:gridCol w="969113"/>
                <a:gridCol w="1236028"/>
                <a:gridCol w="1769118"/>
                <a:gridCol w="1516685"/>
                <a:gridCol w="1769119"/>
                <a:gridCol w="1542415"/>
                <a:gridCol w="1615434"/>
              </a:tblGrid>
              <a:tr h="304799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spc="-90" dirty="0">
                          <a:latin typeface="Arial"/>
                          <a:cs typeface="Arial"/>
                        </a:rPr>
                        <a:t>Декабрь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Январь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3999"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05.12.2022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12.12.2022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09.12.2022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b="1" spc="-6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26.12.20</a:t>
                      </a:r>
                      <a:r>
                        <a:rPr sz="1400" b="1" spc="-3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16.01.2023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23.01.2023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30.01.2023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22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06.02.2023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13.02.2023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20.02.2023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28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5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Жить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85" dirty="0"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значит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" marR="14604" indent="30480" algn="just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действовать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20650" marR="112395" algn="ctr">
                        <a:lnSpc>
                          <a:spcPct val="100000"/>
                        </a:lnSpc>
                      </a:pPr>
                      <a:r>
                        <a:rPr sz="1400" spc="-95" dirty="0">
                          <a:latin typeface="Trebuchet MS"/>
                          <a:cs typeface="Trebuchet MS"/>
                        </a:rPr>
                        <a:t>Герои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мирной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жизни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героями  </a:t>
                      </a:r>
                      <a:r>
                        <a:rPr sz="1400" spc="-60" dirty="0" err="1">
                          <a:latin typeface="Trebuchet MS"/>
                          <a:cs typeface="Trebuchet MS"/>
                        </a:rPr>
                        <a:t>нашего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10" dirty="0" err="1" smtClean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15" dirty="0" err="1" smtClean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 err="1" smtClean="0"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lang="ru-RU" sz="1400" dirty="0" smtClean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 marR="1962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50" spc="-60" dirty="0">
                          <a:latin typeface="Trebuchet MS"/>
                          <a:cs typeface="Trebuchet MS"/>
                        </a:rPr>
                        <a:t>«Величественны</a:t>
                      </a:r>
                      <a:r>
                        <a:rPr sz="135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4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350" spc="-50" dirty="0">
                          <a:latin typeface="Trebuchet MS"/>
                          <a:cs typeface="Trebuchet MS"/>
                        </a:rPr>
                        <a:t>просты</a:t>
                      </a:r>
                      <a:r>
                        <a:rPr sz="135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55" dirty="0">
                          <a:latin typeface="Trebuchet MS"/>
                          <a:cs typeface="Trebuchet MS"/>
                        </a:rPr>
                        <a:t>слова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marL="119380" marR="112395" algn="ctr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Trebuchet MS"/>
                          <a:cs typeface="Trebuchet MS"/>
                        </a:rPr>
                        <a:t>Единого </a:t>
                      </a:r>
                      <a:r>
                        <a:rPr sz="1350" spc="-55" dirty="0"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350" spc="-2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всей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Отчизны,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marL="137795" marR="127635" algn="ctr">
                        <a:lnSpc>
                          <a:spcPct val="100000"/>
                        </a:lnSpc>
                      </a:pPr>
                      <a:r>
                        <a:rPr sz="1350" spc="-55" dirty="0">
                          <a:latin typeface="Trebuchet MS"/>
                          <a:cs typeface="Trebuchet MS"/>
                        </a:rPr>
                        <a:t>Дарующего</a:t>
                      </a:r>
                      <a:r>
                        <a:rPr sz="135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главные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права: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marL="27940" marR="19685" indent="-635" algn="ctr">
                        <a:lnSpc>
                          <a:spcPct val="100000"/>
                        </a:lnSpc>
                      </a:pPr>
                      <a:r>
                        <a:rPr sz="1350" spc="-65" dirty="0">
                          <a:latin typeface="Trebuchet MS"/>
                          <a:cs typeface="Trebuchet MS"/>
                        </a:rPr>
                        <a:t>Работать, </a:t>
                      </a:r>
                      <a:r>
                        <a:rPr sz="1350" spc="-55" dirty="0">
                          <a:latin typeface="Trebuchet MS"/>
                          <a:cs typeface="Trebuchet MS"/>
                        </a:rPr>
                        <a:t>радоваться  </a:t>
                      </a:r>
                      <a:r>
                        <a:rPr sz="1350" spc="-40" dirty="0">
                          <a:latin typeface="Trebuchet MS"/>
                          <a:cs typeface="Trebuchet MS"/>
                        </a:rPr>
                        <a:t>жизни»</a:t>
                      </a:r>
                      <a:r>
                        <a:rPr sz="135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latin typeface="Trebuchet MS"/>
                          <a:cs typeface="Trebuchet MS"/>
                        </a:rPr>
                        <a:t>(эвристическая 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беседа)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4604" marR="3175" indent="-1270" algn="ctr">
                        <a:lnSpc>
                          <a:spcPct val="100000"/>
                        </a:lnSpc>
                      </a:pPr>
                      <a:r>
                        <a:rPr sz="1350" spc="-60" dirty="0">
                          <a:latin typeface="Trebuchet MS"/>
                          <a:cs typeface="Trebuchet MS"/>
                        </a:rPr>
                        <a:t>Зачем  </a:t>
                      </a:r>
                      <a:r>
                        <a:rPr sz="1350" spc="-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ечтать?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(группов  </a:t>
                      </a:r>
                      <a:r>
                        <a:rPr sz="1350" spc="-40" dirty="0">
                          <a:latin typeface="Trebuchet MS"/>
                          <a:cs typeface="Trebuchet MS"/>
                        </a:rPr>
                        <a:t>ое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  <a:p>
                      <a:pPr marL="26670" marR="17780"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Trebuchet MS"/>
                          <a:cs typeface="Trebuchet MS"/>
                        </a:rPr>
                        <a:t>обсуж</a:t>
                      </a:r>
                      <a:r>
                        <a:rPr sz="1350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ние)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129539" algn="ctr">
                        <a:lnSpc>
                          <a:spcPct val="100000"/>
                        </a:lnSpc>
                      </a:pPr>
                      <a:r>
                        <a:rPr sz="1400" spc="-55" dirty="0" smtClean="0"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Дарит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искры  волшебства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светлый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38430" marR="128905" indent="-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Рождества…»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24460" marR="114935" indent="-635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«…осталась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одна  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Таня»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дневником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героя)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25" dirty="0">
                          <a:latin typeface="Trebuchet MS"/>
                          <a:cs typeface="Trebuchet MS"/>
                        </a:rPr>
                        <a:t>К.С.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8575" marR="19685" indent="-1905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Станиславский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погружение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волшебный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театра (чтение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по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ролям)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3215" marR="316230" indent="190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rebuchet MS"/>
                          <a:cs typeface="Trebuchet MS"/>
                        </a:rPr>
                        <a:t>«Может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6195" marR="29209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Платонов и</a:t>
                      </a:r>
                      <a:r>
                        <a:rPr sz="14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быстрых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разумом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Невтонов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российская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земля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рождать…»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1120" marR="635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(интеллектуальный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марафон)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61315" marR="158115" indent="-19367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Россия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мире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421005" marR="122555" indent="-288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4765" marR="14604" indent="-63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На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страже</a:t>
                      </a:r>
                      <a:r>
                        <a:rPr sz="1400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Родины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(литературная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гостиная: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рассказы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войне)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505200" y="6591299"/>
          <a:ext cx="14554200" cy="3040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  <a:gridCol w="1156819"/>
                <a:gridCol w="1349093"/>
                <a:gridCol w="1252323"/>
                <a:gridCol w="1139896"/>
                <a:gridCol w="1366880"/>
                <a:gridCol w="1110724"/>
                <a:gridCol w="1793809"/>
                <a:gridCol w="1793809"/>
                <a:gridCol w="1457247"/>
              </a:tblGrid>
              <a:tr h="2673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Март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Апрель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Май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06.03.2023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13.03.2023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20.03.2023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27.03.2023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03.04.2023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10.04.2023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17.04.2023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24.04.2023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15.05.2023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22.05.2023</a:t>
                      </a:r>
                      <a:endParaRPr sz="1400" b="1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5" dirty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29.05.2023</a:t>
                      </a:r>
                      <a:endParaRPr sz="14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3333">
                <a:tc>
                  <a:txBody>
                    <a:bodyPr/>
                    <a:lstStyle/>
                    <a:p>
                      <a:pPr marL="46355" marR="3810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«Я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знаю,</a:t>
                      </a:r>
                      <a:r>
                        <a:rPr sz="1400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что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женщины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прекрасны…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92075" marR="82550" indent="-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»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10" dirty="0" err="1" smtClean="0"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енщина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0955" marR="13335" indent="635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Гимн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газетными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интернет-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45720" marR="381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пу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08585" marR="990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Путешествие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Крыму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туаль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экскурсия)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Искусство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7780" marR="952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лаборатория)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210820" indent="31750" algn="just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Новость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ышала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планета: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5900" marR="2063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«Р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й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парень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08279" marR="2012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л»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биографией)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9055" marR="51435" indent="-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Надо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ли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нать 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прошлое?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3335" marR="571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5575" indent="25400" algn="just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«Зелёные»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ивыч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и»: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сохраним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3035" marR="144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планету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для  будущих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91770" marR="182245" indent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ний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фе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валь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идей)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09220" marR="98425" indent="-127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вомай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людьми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разных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 marR="174625" algn="ct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«Словом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можно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убить,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словом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можно 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спасти,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словом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можно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полки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за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собой 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повести...»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(литературная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43840" marR="234315" indent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детских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организаций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видеоматериалами)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7625" marR="381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Перед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нами</a:t>
                      </a:r>
                      <a:r>
                        <a:rPr sz="14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двери открыты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(творческий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флэшмоб)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343400" y="952500"/>
            <a:ext cx="1318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ТЕМЫ ВНЕУРОЧНЫХ ЗАНЯТИЙ, РАЗРАБАТЫВАЕМЫХ НА ФЕДЕРАЛЬНОМ УРОВНЕ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9861" y="9641429"/>
            <a:ext cx="591425" cy="15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9861" y="9871223"/>
            <a:ext cx="591425" cy="1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9861" y="10102944"/>
            <a:ext cx="591425" cy="15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47043" y="10170633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48200" y="-190500"/>
            <a:ext cx="113538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dirty="0" smtClean="0">
                <a:solidFill>
                  <a:srgbClr val="0000FF"/>
                </a:solidFill>
              </a:rPr>
              <a:t>РАЗГОВОРЫ О ВАЖНОМ. 8-9 классы</a:t>
            </a:r>
            <a:r>
              <a:rPr lang="ru-RU" sz="6000" b="1" dirty="0" smtClean="0">
                <a:solidFill>
                  <a:srgbClr val="0000FF"/>
                </a:solidFill>
              </a:rPr>
              <a:t>.</a:t>
            </a:r>
            <a:r>
              <a:rPr lang="ru-RU" sz="8800" b="1" dirty="0" smtClean="0">
                <a:solidFill>
                  <a:srgbClr val="0000FF"/>
                </a:solidFill>
              </a:rPr>
              <a:t> </a:t>
            </a:r>
            <a:endParaRPr sz="5800" b="1"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174"/>
            <a:ext cx="3191990" cy="10283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581398" y="1562100"/>
          <a:ext cx="14401801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154"/>
                <a:gridCol w="1339072"/>
                <a:gridCol w="1187952"/>
                <a:gridCol w="1187952"/>
                <a:gridCol w="1187952"/>
                <a:gridCol w="1187952"/>
                <a:gridCol w="1187952"/>
                <a:gridCol w="1187952"/>
                <a:gridCol w="1048353"/>
                <a:gridCol w="1474605"/>
                <a:gridCol w="1187952"/>
                <a:gridCol w="1187953"/>
              </a:tblGrid>
              <a:tr h="2890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Сентябрь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Октябрь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Ноябрь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2028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19.09.2022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14.11.2022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21.11.2022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9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12725" marR="205740" indent="63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(зачем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4290" marR="27305" indent="97155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учиться?)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ту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15570" marR="107950" indent="83820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альный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афо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87630" marR="81915" indent="254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Родина,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души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моей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родинка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3975" marR="4699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9525" indent="-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60" dirty="0">
                          <a:latin typeface="Trebuchet MS"/>
                          <a:cs typeface="Trebuchet MS"/>
                        </a:rPr>
                        <a:t>Земля </a:t>
                      </a:r>
                      <a:r>
                        <a:rPr sz="1350" spc="-85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это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колыбель 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разума, </a:t>
                      </a:r>
                      <a:r>
                        <a:rPr sz="1350" spc="-25" dirty="0">
                          <a:latin typeface="Trebuchet MS"/>
                          <a:cs typeface="Trebuchet MS"/>
                        </a:rPr>
                        <a:t>но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нельзя </a:t>
                      </a:r>
                      <a:r>
                        <a:rPr sz="1350" spc="-55" dirty="0">
                          <a:latin typeface="Trebuchet MS"/>
                          <a:cs typeface="Trebuchet MS"/>
                        </a:rPr>
                        <a:t>вечно  </a:t>
                      </a:r>
                      <a:r>
                        <a:rPr sz="1350" spc="-60" dirty="0">
                          <a:latin typeface="Trebuchet MS"/>
                          <a:cs typeface="Trebuchet MS"/>
                        </a:rPr>
                        <a:t>жить </a:t>
                      </a:r>
                      <a:r>
                        <a:rPr sz="135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35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350" spc="-20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лы</a:t>
                      </a:r>
                      <a:r>
                        <a:rPr sz="1350" spc="-10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35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ли…</a:t>
                      </a:r>
                      <a:r>
                        <a:rPr sz="1350" spc="-5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ин  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терактивная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50" dirty="0">
                          <a:latin typeface="Trebuchet MS"/>
                          <a:cs typeface="Trebuchet MS"/>
                        </a:rPr>
                        <a:t>звездная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50" spc="-70" dirty="0">
                          <a:latin typeface="Trebuchet MS"/>
                          <a:cs typeface="Trebuchet MS"/>
                        </a:rPr>
                        <a:t>карта)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24790" marR="217170" indent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ой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зовем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5880" marR="482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400" spc="-65" dirty="0" err="1">
                          <a:latin typeface="Trebuchet MS"/>
                          <a:cs typeface="Trebuchet MS"/>
                        </a:rPr>
                        <a:t>конкурс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400" spc="-65" dirty="0" err="1" smtClean="0">
                          <a:latin typeface="Trebuchet MS"/>
                          <a:cs typeface="Trebuchet MS"/>
                        </a:rPr>
                        <a:t>тала</a:t>
                      </a:r>
                      <a:r>
                        <a:rPr lang="ru-RU" sz="1400" spc="-65" dirty="0" smtClean="0">
                          <a:latin typeface="Trebuchet MS"/>
                          <a:cs typeface="Trebuchet MS"/>
                        </a:rPr>
                        <a:t>                                                   </a:t>
                      </a:r>
                      <a:r>
                        <a:rPr sz="1400" spc="-65" dirty="0" err="1" smtClean="0">
                          <a:latin typeface="Trebuchet MS"/>
                          <a:cs typeface="Trebuchet MS"/>
                        </a:rPr>
                        <a:t>нтов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66675" algn="ctr">
                        <a:lnSpc>
                          <a:spcPts val="1680"/>
                        </a:lnSpc>
                        <a:spcBef>
                          <a:spcPts val="5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любовью</a:t>
                      </a:r>
                      <a:r>
                        <a:rPr sz="1400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сердце: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2705" marR="44450" indent="1270" algn="ctr">
                        <a:lnSpc>
                          <a:spcPts val="168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достойная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жизнь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людей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старшего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6360" marR="78105" indent="635" algn="ctr">
                        <a:lnSpc>
                          <a:spcPts val="168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поколения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руках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оци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реклама)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Ежедневный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62890" marR="253365" indent="3175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подвиг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учи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(мини-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255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сочинение)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5875" marR="6350" indent="-635" algn="ct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Образ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отца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отечественно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литературе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ату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9845" marR="2032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Счастлив 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тот,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кто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счастлив</a:t>
                      </a:r>
                      <a:r>
                        <a:rPr sz="1400" spc="-2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у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себя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дома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52069" marR="42545" algn="ctr">
                        <a:lnSpc>
                          <a:spcPct val="100000"/>
                        </a:lnSpc>
                      </a:pPr>
                      <a:r>
                        <a:rPr sz="1400" spc="65" dirty="0"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sz="14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45" dirty="0">
                          <a:latin typeface="Trebuchet MS"/>
                          <a:cs typeface="Trebuchet MS"/>
                        </a:rPr>
                        <a:t>—</a:t>
                      </a:r>
                      <a:r>
                        <a:rPr sz="14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одна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страна!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3970" marR="571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ой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2545" marR="32384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Языки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культура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народов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России: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единство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разнообразии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18745" marR="10922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970" marR="3175" indent="-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руки</a:t>
                      </a:r>
                      <a:r>
                        <a:rPr sz="14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матерей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(Чтоб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жила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2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свете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мама)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29870" marR="2203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0480" marR="19685" indent="-1270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Двуглавый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орел: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история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енда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герба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1435" marR="40005" indent="-63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(обсуждение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еома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алов)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581397" y="4152901"/>
          <a:ext cx="14401802" cy="2392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901"/>
                <a:gridCol w="1050162"/>
                <a:gridCol w="1301184"/>
                <a:gridCol w="1219860"/>
                <a:gridCol w="1463832"/>
                <a:gridCol w="1545156"/>
                <a:gridCol w="1707804"/>
                <a:gridCol w="1707804"/>
                <a:gridCol w="1463832"/>
                <a:gridCol w="1736267"/>
              </a:tblGrid>
              <a:tr h="314826">
                <a:tc gridSpan="4"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Декабрь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Январь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826"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09.12.2022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16.01.2023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23.01.2023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30.01.2023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3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70510" marR="255904" indent="-6350" algn="just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Жить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85" dirty="0">
                          <a:latin typeface="Trebuchet MS"/>
                          <a:cs typeface="Trebuchet MS"/>
                        </a:rPr>
                        <a:t>–  </a:t>
                      </a:r>
                      <a:r>
                        <a:rPr sz="1400" spc="-10" dirty="0" err="1" smtClean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нач</a:t>
                      </a:r>
                      <a:r>
                        <a:rPr lang="ru-RU" sz="1400" dirty="0" smtClean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т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8575" marR="21590" indent="30480" algn="just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действовать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5049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95" dirty="0">
                          <a:latin typeface="Trebuchet MS"/>
                          <a:cs typeface="Trebuchet MS"/>
                        </a:rPr>
                        <a:t>Герои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мирной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жизни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героями  </a:t>
                      </a:r>
                      <a:r>
                        <a:rPr sz="1400" spc="-60" dirty="0" err="1">
                          <a:latin typeface="Trebuchet MS"/>
                          <a:cs typeface="Trebuchet MS"/>
                        </a:rPr>
                        <a:t>нашего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10" dirty="0" err="1" smtClean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15" dirty="0" err="1" smtClean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 err="1" smtClean="0"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sz="1400" dirty="0" err="1" smtClean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Конституция</a:t>
                      </a:r>
                      <a:r>
                        <a:rPr sz="14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основа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0" marR="48260" indent="63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правопорядка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(деловая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игра)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105" marR="68580" indent="-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Полет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мечты  (групповое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уж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15049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«Дарит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искры  волшебства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светлый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61290" marR="150495" indent="-190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Рождества…»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«Никто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не забыт</a:t>
                      </a:r>
                      <a:r>
                        <a:rPr sz="1400" spc="-3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ничто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99720" marR="29210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забыто»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42875" marR="1339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документами)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1600" indent="127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 чего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же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начинается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театр?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(юбилею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К.С.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Станиславского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785" marR="46355" indent="-1905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посвящается)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(анализ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биографии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театрального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деятеля)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307340" indent="190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rebuchet MS"/>
                          <a:cs typeface="Trebuchet MS"/>
                        </a:rPr>
                        <a:t>«Может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845" marR="20320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Платонов и</a:t>
                      </a:r>
                      <a:r>
                        <a:rPr sz="14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быстрых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разумом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Невтонов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российская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земля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рождать…»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5405" marR="54610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(интеллектуальный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марафон)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Россия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мире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14300" marR="104139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1275" marR="31115" indent="-127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Идут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российские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войска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еома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иалам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581398" y="6515100"/>
          <a:ext cx="14401801" cy="2852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2"/>
                <a:gridCol w="1219200"/>
                <a:gridCol w="1066800"/>
                <a:gridCol w="1371600"/>
                <a:gridCol w="1219200"/>
                <a:gridCol w="1219200"/>
                <a:gridCol w="1295400"/>
                <a:gridCol w="1295400"/>
                <a:gridCol w="1676400"/>
                <a:gridCol w="1524000"/>
                <a:gridCol w="1371599"/>
              </a:tblGrid>
              <a:tr h="304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Март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Апрель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Май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15.05.2023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22.05.2023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29.05.2023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6817">
                <a:tc>
                  <a:txBody>
                    <a:bodyPr/>
                    <a:lstStyle/>
                    <a:p>
                      <a:pPr marL="386080" marR="34925" indent="-34607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«Я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знаю,</a:t>
                      </a:r>
                      <a:r>
                        <a:rPr sz="1400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что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465" marR="30480" indent="97155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женщины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кр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ны…</a:t>
                      </a:r>
                    </a:p>
                    <a:p>
                      <a:pPr marL="86360" marR="79375" indent="-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»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стихов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енщинах)</a:t>
                      </a: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40970" marR="13208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Гимн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газетными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2384" marR="2476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пу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интернет-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публикациями)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6355" marR="36195" indent="-127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Крым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на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карте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интерактивн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Trebuchet MS"/>
                          <a:cs typeface="Trebuchet MS"/>
                        </a:rPr>
                        <a:t>ой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145" marR="8890" indent="112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Искусство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псевдоискусст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во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лаборатория)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30" dirty="0">
                          <a:latin typeface="Trebuchet MS"/>
                          <a:cs typeface="Trebuchet MS"/>
                        </a:rPr>
                        <a:t>Он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сказал: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9385" marR="14922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«П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ха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и»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видеоматериа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лами)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0350" marR="239395" indent="-12700" algn="just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Без</a:t>
                      </a:r>
                      <a:r>
                        <a:rPr sz="14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срока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дав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историческими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документами)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9375" indent="254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«Зелёные»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ивыч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и»: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сохраним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76835" marR="6794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планету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для  будущих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15570" marR="106045" indent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ний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фе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валь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идей)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780" marR="8255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История</a:t>
                      </a:r>
                      <a:r>
                        <a:rPr sz="14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Дня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21920" marR="11176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людьми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разных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0" marR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Русские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писатели</a:t>
                      </a:r>
                      <a:r>
                        <a:rPr sz="14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поэты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войне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(литературная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7640" marR="158115" indent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детских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организаций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(социальная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реклама)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10820" marR="2019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Перед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нами</a:t>
                      </a:r>
                      <a:r>
                        <a:rPr sz="14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двери открыты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(творческий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флэшмоб)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19600" y="1028700"/>
            <a:ext cx="1325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ТЕМЫ ВНЕУРОЧНЫХ ЗАНЯТИЙ, РАЗРАБАТЫВАЕМЫХ НА ФЕДЕРАЛЬНОМ УРОВНЕ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457"/>
            <a:ext cx="3505200" cy="9983152"/>
            <a:chOff x="0" y="304457"/>
            <a:chExt cx="3238500" cy="9983152"/>
          </a:xfrm>
        </p:grpSpPr>
        <p:sp>
          <p:nvSpPr>
            <p:cNvPr id="4" name="object 4"/>
            <p:cNvSpPr/>
            <p:nvPr/>
          </p:nvSpPr>
          <p:spPr>
            <a:xfrm>
              <a:off x="3048000" y="304457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51694"/>
              <a:ext cx="427355" cy="335915"/>
            </a:xfrm>
            <a:custGeom>
              <a:avLst/>
              <a:gdLst/>
              <a:ahLst/>
              <a:cxnLst/>
              <a:rect l="l" t="t" r="r" b="b"/>
              <a:pathLst>
                <a:path w="427355" h="335915">
                  <a:moveTo>
                    <a:pt x="426770" y="0"/>
                  </a:moveTo>
                  <a:lnTo>
                    <a:pt x="0" y="0"/>
                  </a:lnTo>
                  <a:lnTo>
                    <a:pt x="0" y="335303"/>
                  </a:lnTo>
                  <a:lnTo>
                    <a:pt x="426770" y="335303"/>
                  </a:lnTo>
                  <a:lnTo>
                    <a:pt x="426770" y="0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529861" y="9422493"/>
            <a:ext cx="591425" cy="15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9861" y="9652275"/>
            <a:ext cx="591425" cy="1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9861" y="9883999"/>
            <a:ext cx="591425" cy="15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3400" y="266700"/>
            <a:ext cx="12709017" cy="118558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45"/>
              </a:spcBef>
            </a:pPr>
            <a:r>
              <a:rPr lang="ru-RU" sz="4000" dirty="0" smtClean="0">
                <a:solidFill>
                  <a:srgbClr val="0000FF"/>
                </a:solidFill>
              </a:rPr>
              <a:t>РАЗГОВОРЫ О ВАЖНОМ. 10-11 классы.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sz="3250"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33800" y="1485901"/>
          <a:ext cx="14325600" cy="2819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1528"/>
                <a:gridCol w="1181528"/>
                <a:gridCol w="1298934"/>
                <a:gridCol w="1064121"/>
                <a:gridCol w="1181528"/>
                <a:gridCol w="1181528"/>
                <a:gridCol w="1377658"/>
                <a:gridCol w="986076"/>
                <a:gridCol w="1131985"/>
                <a:gridCol w="1303006"/>
                <a:gridCol w="1140131"/>
                <a:gridCol w="1297577"/>
              </a:tblGrid>
              <a:tr h="224371"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Сентябрь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Октябрь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Ноябрь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940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19.09.2022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26.09.2022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24.10.2022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14.11.2022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21.11.2022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28.11.2022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1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0" marR="53340" indent="-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знаний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(что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знаю?)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(групповая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 marR="98425" indent="-190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Родину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не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выб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т…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стихов,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чтецов)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marR="99695" indent="-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Земля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это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колыбель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разума,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но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нельзя</a:t>
                      </a:r>
                      <a:r>
                        <a:rPr sz="14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вечно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жить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колыбели…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2700" marR="3175" indent="-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(интерактивная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звездная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карта)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6370" marR="158115" indent="-190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Что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ой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зовем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0485" marR="48895" indent="-13970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альн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ый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конкурс  талантов)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5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любовью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0165" marR="3937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сердце: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достойная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жизнь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людей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старшего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83820" marR="73025" indent="-2540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поколения</a:t>
                      </a:r>
                      <a:r>
                        <a:rPr sz="14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руках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оци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аль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ая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реклама)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6675" marR="571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дневный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подвиг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0014" marR="109220" indent="-254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учителя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(мини-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чинение)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135" marR="54610" indent="635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Роль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отца в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форм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ова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личности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2550" marR="7366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ребенка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(урок-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рассуждение)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9230" marR="115570" indent="-64135" algn="just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ча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лив  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тот,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кто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0800" marR="41275" indent="24130" algn="just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счастлив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у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себя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дома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(г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упповая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6045" marR="9588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65" dirty="0"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едины, 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мы </a:t>
                      </a:r>
                      <a:r>
                        <a:rPr sz="1400" spc="240" dirty="0">
                          <a:latin typeface="Trebuchet MS"/>
                          <a:cs typeface="Trebuchet MS"/>
                        </a:rPr>
                        <a:t>—</a:t>
                      </a:r>
                      <a:r>
                        <a:rPr sz="1400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одна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страна!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2705" marR="4381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ой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393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Мн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языков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88925" marR="280670" indent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культур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ов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42545" marR="31750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8100" marR="279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marR="825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руки</a:t>
                      </a:r>
                      <a:r>
                        <a:rPr sz="1400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наших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матерей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стихов)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(Она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молилась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за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победу)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(конкурс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чтецов)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5"/>
                        </a:lnSpc>
                      </a:pPr>
                      <a:r>
                        <a:rPr sz="1400" spc="-105" dirty="0">
                          <a:latin typeface="Trebuchet MS"/>
                          <a:cs typeface="Trebuchet MS"/>
                        </a:rPr>
                        <a:t>Герб</a:t>
                      </a:r>
                      <a:r>
                        <a:rPr sz="1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как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700" marR="3810" indent="-127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составная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часть 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нно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й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символики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Российской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Федерации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(обсуждение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еома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иал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ов)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733797" y="4076700"/>
          <a:ext cx="14325602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896"/>
                <a:gridCol w="1232580"/>
                <a:gridCol w="1232580"/>
                <a:gridCol w="1150499"/>
                <a:gridCol w="1561584"/>
                <a:gridCol w="1422520"/>
                <a:gridCol w="1942744"/>
                <a:gridCol w="1643065"/>
                <a:gridCol w="1300416"/>
                <a:gridCol w="1704718"/>
              </a:tblGrid>
              <a:tr h="269759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Декабрь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Январь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051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05.12.2022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12.12.2022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09.12.2022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26.12.2022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16.01.2023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23.01.2023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30.01.2023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13.02.2023</a:t>
                      </a:r>
                      <a:endParaRPr sz="1400" b="1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20.02.2023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1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9400" marR="263525" indent="-7620" algn="just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Жить</a:t>
                      </a:r>
                      <a:r>
                        <a:rPr sz="14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85" dirty="0">
                          <a:latin typeface="Trebuchet MS"/>
                          <a:cs typeface="Trebuchet MS"/>
                        </a:rPr>
                        <a:t>–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начит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6830" marR="27940" indent="30480" algn="just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действовать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9695" marR="91440" indent="11874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Кто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такой  герой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(Герои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78130" marR="2717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ми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жизни)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1280" marR="7429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мная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дискуссия)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3495" marR="15875" indent="-127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Главный</a:t>
                      </a:r>
                      <a:r>
                        <a:rPr sz="14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закон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(деловая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игра)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5085" marR="35560" indent="-63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Полет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мечты  (групповое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уж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815" marR="35560" indent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«Дарит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искры  волшебства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светлый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праздник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Рождества…»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(Рожественские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чтения)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80645" marR="7112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енинг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й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метроном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3820" marR="7556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ори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че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документами)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68580" algn="ctr">
                        <a:lnSpc>
                          <a:spcPct val="100000"/>
                        </a:lnSpc>
                      </a:pPr>
                      <a:r>
                        <a:rPr sz="1400" spc="-125" dirty="0">
                          <a:latin typeface="Trebuchet MS"/>
                          <a:cs typeface="Trebuchet MS"/>
                        </a:rPr>
                        <a:t>К.С.</a:t>
                      </a:r>
                      <a:r>
                        <a:rPr sz="14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Станиславский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как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реформатор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отечественного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1915" marR="71755" indent="-635" algn="ctr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театра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создатель 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национальной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актерской</a:t>
                      </a:r>
                      <a:r>
                        <a:rPr sz="14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системы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785" marR="46355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(анализ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биографии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театрального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деятеля)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8580" marR="5905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Современная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наука</a:t>
                      </a:r>
                      <a:r>
                        <a:rPr sz="14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85" dirty="0">
                          <a:latin typeface="Trebuchet MS"/>
                          <a:cs typeface="Trebuchet MS"/>
                        </a:rPr>
                        <a:t>–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современному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76200" marR="66675" indent="1270" algn="ctr">
                        <a:lnSpc>
                          <a:spcPct val="1000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человеку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молодыми</a:t>
                      </a:r>
                      <a:r>
                        <a:rPr sz="14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учеными)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5430" marR="62230" indent="-1936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75" dirty="0">
                          <a:latin typeface="Trebuchet MS"/>
                          <a:cs typeface="Trebuchet MS"/>
                        </a:rPr>
                        <a:t>Россия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мире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24485" marR="26670" indent="-2882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ивной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670" marR="15240" indent="-381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«…ни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солгать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обмануть,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ни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пути  свернуть» 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еома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иалам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33801" y="6591300"/>
          <a:ext cx="14325599" cy="240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548"/>
                <a:gridCol w="1304551"/>
                <a:gridCol w="1066063"/>
                <a:gridCol w="1298436"/>
                <a:gridCol w="1066062"/>
                <a:gridCol w="1379969"/>
                <a:gridCol w="1223017"/>
                <a:gridCol w="1229753"/>
                <a:gridCol w="1623953"/>
                <a:gridCol w="1473735"/>
                <a:gridCol w="1550512"/>
              </a:tblGrid>
              <a:tr h="3119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Март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30" dirty="0">
                          <a:latin typeface="Arial"/>
                          <a:cs typeface="Arial"/>
                        </a:rPr>
                        <a:t>Апрель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Май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652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06.03.2023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13.03.2023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20.03.2023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27.03.2023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03.04.2023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10.04.2023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17.04.2023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24.04.2023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15.05.2023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22.05.2023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29.05.2023</a:t>
                      </a:r>
                      <a:endParaRPr sz="14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8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0" marR="41275" indent="-34607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40" dirty="0">
                          <a:latin typeface="Trebuchet MS"/>
                          <a:cs typeface="Trebuchet MS"/>
                        </a:rPr>
                        <a:t>«Я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знаю,</a:t>
                      </a:r>
                      <a:r>
                        <a:rPr sz="1400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что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9690" marR="52705" indent="81915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женщины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ек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ны»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(мини</a:t>
                      </a:r>
                      <a:r>
                        <a:rPr sz="14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эссе)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40970" marR="13208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Гимн</a:t>
                      </a:r>
                      <a:r>
                        <a:rPr sz="14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газетными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2384" marR="2476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пу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интернет-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публикациями)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4940" marR="145415" indent="-2540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Крым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на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карте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России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0955" marR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ак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ивн 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ой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картой)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Искусство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2225" marR="152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 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(творческая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лаборатория)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8260" marR="4064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 космоса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уж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ени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фильма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8115" marR="149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"Время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вых")</a:t>
                      </a: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50495" marR="142240" indent="-12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45" dirty="0">
                          <a:latin typeface="Trebuchet MS"/>
                          <a:cs typeface="Trebuchet MS"/>
                        </a:rPr>
                        <a:t>Возмездие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ат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мо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(работа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историческими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документами)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17475" indent="25400" algn="just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«Зелёные»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ивыч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и»: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сохраним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15570" marR="10604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планету</a:t>
                      </a:r>
                      <a:r>
                        <a:rPr sz="14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для  будущих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3670" marR="143510" indent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ний 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фе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валь 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идей)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31750" indent="-2438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</a:t>
                      </a:r>
                      <a:r>
                        <a:rPr sz="14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труда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(моя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0480" marR="19685" indent="104775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будущая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рофе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) 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(встреча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с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53670" marR="143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дьм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разных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Trebuchet MS"/>
                          <a:cs typeface="Trebuchet MS"/>
                        </a:rPr>
                        <a:t>профессий)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Современные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83820" marR="74295" indent="-635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latin typeface="Trebuchet MS"/>
                          <a:cs typeface="Trebuchet MS"/>
                        </a:rPr>
                        <a:t>писатели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поэты </a:t>
                      </a:r>
                      <a:r>
                        <a:rPr sz="1400" spc="-15" dirty="0"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войне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(литературная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гостиная)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1445" marR="123825" indent="63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60" dirty="0">
                          <a:latin typeface="Trebuchet MS"/>
                          <a:cs typeface="Trebuchet MS"/>
                        </a:rPr>
                        <a:t>День 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детских  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тв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нных 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организаций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(социальная 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реклама)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22555" marR="113030" algn="ctr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Перед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нами</a:t>
                      </a:r>
                      <a:r>
                        <a:rPr sz="14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все  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двери открыты  </a:t>
                      </a:r>
                      <a:r>
                        <a:rPr sz="1400" spc="-70" dirty="0">
                          <a:latin typeface="Trebuchet MS"/>
                          <a:cs typeface="Trebuchet MS"/>
                        </a:rPr>
                        <a:t>(творческий  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флэшмоб)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343400" y="952500"/>
            <a:ext cx="1325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ТЕМЫ ВНЕУРОЧНЫХ ЗАНЯТИЙ, РАЗРАБАТЫВАЕМЫХ НА ФЕДЕРАЛЬНОМ УРОВНЕ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766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70" y="4457657"/>
            <a:ext cx="7866380" cy="5829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667" y="377622"/>
            <a:ext cx="153712" cy="591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925" y="377622"/>
            <a:ext cx="153712" cy="591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200" y="377622"/>
            <a:ext cx="153712" cy="591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370" y="334009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3920" y="9634932"/>
            <a:ext cx="427355" cy="64008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60520" y="9595963"/>
            <a:ext cx="591425" cy="15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60520" y="9825744"/>
            <a:ext cx="591425" cy="15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0520" y="10057476"/>
            <a:ext cx="591425" cy="153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52600" y="1"/>
            <a:ext cx="1555839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solidFill>
                  <a:srgbClr val="0000FF"/>
                </a:solidFill>
              </a:rPr>
              <a:t>РАЗГОВОРЫ О ВАЖНОМ 1-2, 3-4, 5-6, 7-9, 10-11 </a:t>
            </a:r>
            <a:endParaRPr sz="4400"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11600" y="103631"/>
            <a:ext cx="1602231" cy="14584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838200" y="1485900"/>
            <a:ext cx="6172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РАМКАХ ВНЕУРОЧНЫХ ЗАНЯТИЙ УЧАЩИЕСЯ ВЫПОЛНЯЮТ ТВОРЧЕСКИЕ ЗАДАНИЯ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58200" y="952500"/>
            <a:ext cx="9448800" cy="964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ПРИМЕРЫ ЗАДАНИЙ </a:t>
            </a:r>
          </a:p>
          <a:p>
            <a:pPr algn="just"/>
            <a:r>
              <a:rPr lang="ru-RU" sz="2000" b="1" dirty="0" smtClean="0">
                <a:latin typeface="+mj-lt"/>
              </a:rPr>
              <a:t>1-2, 3-4 классы </a:t>
            </a:r>
          </a:p>
          <a:p>
            <a:pPr algn="just"/>
            <a:r>
              <a:rPr lang="ru-RU" sz="2000" dirty="0" smtClean="0">
                <a:latin typeface="+mj-lt"/>
              </a:rPr>
              <a:t>Домашнее задание: </a:t>
            </a:r>
          </a:p>
          <a:p>
            <a:pPr algn="just"/>
            <a:r>
              <a:rPr lang="ru-RU" sz="2000" dirty="0" smtClean="0">
                <a:latin typeface="+mj-lt"/>
              </a:rPr>
              <a:t>Совместно с родителями сделайте фотографии или рисунки для нашей выставки «Удивительный мир родной природы». Выберите сюжеты, которые вас удивили. </a:t>
            </a:r>
          </a:p>
          <a:p>
            <a:pPr algn="just"/>
            <a:r>
              <a:rPr lang="ru-RU" sz="2000" b="1" dirty="0" smtClean="0">
                <a:latin typeface="+mj-lt"/>
              </a:rPr>
              <a:t>5-6, 7-9 классы. </a:t>
            </a:r>
          </a:p>
          <a:p>
            <a:pPr algn="just"/>
            <a:r>
              <a:rPr lang="ru-RU" sz="2000" dirty="0" smtClean="0">
                <a:latin typeface="+mj-lt"/>
              </a:rPr>
              <a:t>Домашнее задание (одно по выбору): </a:t>
            </a:r>
          </a:p>
          <a:p>
            <a:pPr algn="just"/>
            <a:r>
              <a:rPr lang="ru-RU" sz="2000" dirty="0" smtClean="0">
                <a:latin typeface="+mj-lt"/>
              </a:rPr>
              <a:t>1. Напишите письмо человеку, который является для вас героем. На каком основании вы сделали свой выбор? </a:t>
            </a:r>
          </a:p>
          <a:p>
            <a:pPr algn="just"/>
            <a:r>
              <a:rPr lang="ru-RU" sz="2000" dirty="0" smtClean="0">
                <a:latin typeface="+mj-lt"/>
              </a:rPr>
              <a:t>2. Напишите сочинение-миниатюру на одну из тем: «Моя семья – опора России», «Герои, о которых мало говорят», </a:t>
            </a:r>
          </a:p>
          <a:p>
            <a:pPr algn="just"/>
            <a:r>
              <a:rPr lang="ru-RU" sz="2000" dirty="0" smtClean="0">
                <a:latin typeface="+mj-lt"/>
              </a:rPr>
              <a:t>«Мой дом – моя страна», «Лучший город России – это …» (дети выбирают город самостоятельно); «Мы – надежда России». </a:t>
            </a:r>
          </a:p>
          <a:p>
            <a:pPr algn="just"/>
            <a:r>
              <a:rPr lang="ru-RU" sz="2000" dirty="0" smtClean="0">
                <a:latin typeface="+mj-lt"/>
              </a:rPr>
              <a:t>3. Обсудите с родителями, хотели бы вы поучаствовать в акции «Письмо солдату». Что бы вы написали в этом письме? </a:t>
            </a:r>
          </a:p>
          <a:p>
            <a:pPr algn="just"/>
            <a:r>
              <a:rPr lang="ru-RU" sz="2000" dirty="0" smtClean="0">
                <a:latin typeface="+mj-lt"/>
              </a:rPr>
              <a:t>4. </a:t>
            </a:r>
            <a:r>
              <a:rPr lang="ru-RU" sz="2000" dirty="0" err="1" smtClean="0">
                <a:latin typeface="+mj-lt"/>
              </a:rPr>
              <a:t>Дамир</a:t>
            </a:r>
            <a:r>
              <a:rPr lang="ru-RU" sz="2000" dirty="0" smtClean="0">
                <a:latin typeface="+mj-lt"/>
              </a:rPr>
              <a:t> Юсупов, герой России, сказал: «Главное — что все вернулись домой». Как вы понимаете смысл этой фразы? Обоснуйте свой ответ. </a:t>
            </a:r>
          </a:p>
          <a:p>
            <a:pPr algn="just"/>
            <a:r>
              <a:rPr lang="ru-RU" sz="2000" dirty="0" smtClean="0">
                <a:latin typeface="+mj-lt"/>
              </a:rPr>
              <a:t>5. В любой технике выполните рисунок на одну из тем по выбору: «Мы – одна страна», «Когда все дома», «Герои рядом». Устройте выставку рисунков в классе. Расскажите одноклассникам о своем рисунке. </a:t>
            </a:r>
          </a:p>
          <a:p>
            <a:pPr algn="just"/>
            <a:r>
              <a:rPr lang="ru-RU" sz="2000" b="1" dirty="0" smtClean="0">
                <a:latin typeface="+mj-lt"/>
              </a:rPr>
              <a:t>10-11 классы. </a:t>
            </a:r>
          </a:p>
          <a:p>
            <a:pPr algn="just"/>
            <a:r>
              <a:rPr lang="ru-RU" sz="2000" dirty="0" smtClean="0">
                <a:latin typeface="+mj-lt"/>
              </a:rPr>
              <a:t>Домашнее задание (одно по выбору): </a:t>
            </a:r>
          </a:p>
          <a:p>
            <a:pPr algn="just"/>
            <a:r>
              <a:rPr lang="ru-RU" sz="2000" dirty="0" smtClean="0">
                <a:latin typeface="+mj-lt"/>
              </a:rPr>
              <a:t>1. Спросите родителей, в каких важных исторических событиях, упоминаемых на сегодняшнем уроке, принимали участие члены вашей семьи. Подготовьте небольшое сообщение об этом. </a:t>
            </a:r>
          </a:p>
          <a:p>
            <a:pPr algn="just"/>
            <a:r>
              <a:rPr lang="ru-RU" sz="2000" dirty="0" smtClean="0">
                <a:latin typeface="+mj-lt"/>
              </a:rPr>
              <a:t>2. Подберите стихотворение русского поэта на одну из тем урока: «Мы граждане великой России», «На русском дышим языке», «Мы – одна страна». Обоснуйте свой выбор. </a:t>
            </a:r>
          </a:p>
          <a:p>
            <a:pPr algn="just"/>
            <a:r>
              <a:rPr lang="ru-RU" sz="2000" dirty="0" smtClean="0">
                <a:latin typeface="+mj-lt"/>
              </a:rPr>
              <a:t>3. Напишите эссе на тему «Мой герой – какой он?»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15185" r="16667" b="11482"/>
          <a:stretch>
            <a:fillRect/>
          </a:stretch>
        </p:blipFill>
        <p:spPr bwMode="auto">
          <a:xfrm>
            <a:off x="1219200" y="419100"/>
            <a:ext cx="15544800" cy="961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09800" y="952500"/>
            <a:ext cx="5638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43400" y="1104900"/>
            <a:ext cx="1447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spc="8" dirty="0">
                <a:solidFill>
                  <a:srgbClr val="0000FF"/>
                </a:solidFill>
              </a:rPr>
              <a:t>РАЗГОВОРЫ </a:t>
            </a:r>
            <a:r>
              <a:rPr sz="5400" dirty="0">
                <a:solidFill>
                  <a:srgbClr val="0000FF"/>
                </a:solidFill>
              </a:rPr>
              <a:t>О</a:t>
            </a:r>
            <a:r>
              <a:rPr sz="5400" spc="-15" dirty="0">
                <a:solidFill>
                  <a:srgbClr val="0000FF"/>
                </a:solidFill>
              </a:rPr>
              <a:t> </a:t>
            </a:r>
            <a:r>
              <a:rPr sz="5400" spc="-8" dirty="0" smtClean="0">
                <a:solidFill>
                  <a:srgbClr val="0000FF"/>
                </a:solidFill>
              </a:rPr>
              <a:t>ВАЖНОМ</a:t>
            </a:r>
            <a:endParaRPr sz="5400" dirty="0">
              <a:solidFill>
                <a:srgbClr val="0000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 flipV="1">
            <a:off x="6781800" y="3390898"/>
            <a:ext cx="2541080" cy="609601"/>
          </a:xfrm>
          <a:custGeom>
            <a:avLst/>
            <a:gdLst/>
            <a:ahLst/>
            <a:cxnLst/>
            <a:rect l="l" t="t" r="r" b="b"/>
            <a:pathLst>
              <a:path w="2016125" h="209550">
                <a:moveTo>
                  <a:pt x="34925" y="69850"/>
                </a:moveTo>
                <a:lnTo>
                  <a:pt x="21324" y="72592"/>
                </a:lnTo>
                <a:lnTo>
                  <a:pt x="10223" y="80073"/>
                </a:lnTo>
                <a:lnTo>
                  <a:pt x="2742" y="91174"/>
                </a:lnTo>
                <a:lnTo>
                  <a:pt x="0" y="104775"/>
                </a:lnTo>
                <a:lnTo>
                  <a:pt x="2742" y="118375"/>
                </a:lnTo>
                <a:lnTo>
                  <a:pt x="10223" y="129476"/>
                </a:lnTo>
                <a:lnTo>
                  <a:pt x="21324" y="136957"/>
                </a:lnTo>
                <a:lnTo>
                  <a:pt x="34925" y="139700"/>
                </a:lnTo>
                <a:lnTo>
                  <a:pt x="48525" y="136957"/>
                </a:lnTo>
                <a:lnTo>
                  <a:pt x="59626" y="129476"/>
                </a:lnTo>
                <a:lnTo>
                  <a:pt x="67107" y="118375"/>
                </a:lnTo>
                <a:lnTo>
                  <a:pt x="69850" y="104775"/>
                </a:lnTo>
                <a:lnTo>
                  <a:pt x="67107" y="91174"/>
                </a:lnTo>
                <a:lnTo>
                  <a:pt x="59626" y="80073"/>
                </a:lnTo>
                <a:lnTo>
                  <a:pt x="48525" y="72592"/>
                </a:lnTo>
                <a:lnTo>
                  <a:pt x="34925" y="69850"/>
                </a:lnTo>
                <a:close/>
              </a:path>
              <a:path w="2016125" h="209550">
                <a:moveTo>
                  <a:pt x="174751" y="69850"/>
                </a:moveTo>
                <a:lnTo>
                  <a:pt x="161077" y="72592"/>
                </a:lnTo>
                <a:lnTo>
                  <a:pt x="149971" y="80073"/>
                </a:lnTo>
                <a:lnTo>
                  <a:pt x="142460" y="91174"/>
                </a:lnTo>
                <a:lnTo>
                  <a:pt x="139700" y="104775"/>
                </a:lnTo>
                <a:lnTo>
                  <a:pt x="142460" y="118375"/>
                </a:lnTo>
                <a:lnTo>
                  <a:pt x="149971" y="129476"/>
                </a:lnTo>
                <a:lnTo>
                  <a:pt x="161077" y="136957"/>
                </a:lnTo>
                <a:lnTo>
                  <a:pt x="174625" y="139700"/>
                </a:lnTo>
                <a:lnTo>
                  <a:pt x="188352" y="136957"/>
                </a:lnTo>
                <a:lnTo>
                  <a:pt x="199453" y="129476"/>
                </a:lnTo>
                <a:lnTo>
                  <a:pt x="206934" y="118375"/>
                </a:lnTo>
                <a:lnTo>
                  <a:pt x="209676" y="104775"/>
                </a:lnTo>
                <a:lnTo>
                  <a:pt x="206934" y="91174"/>
                </a:lnTo>
                <a:lnTo>
                  <a:pt x="199453" y="80073"/>
                </a:lnTo>
                <a:lnTo>
                  <a:pt x="188352" y="72592"/>
                </a:lnTo>
                <a:lnTo>
                  <a:pt x="174751" y="69850"/>
                </a:lnTo>
                <a:close/>
              </a:path>
              <a:path w="2016125" h="209550">
                <a:moveTo>
                  <a:pt x="314451" y="69850"/>
                </a:moveTo>
                <a:lnTo>
                  <a:pt x="300851" y="72592"/>
                </a:lnTo>
                <a:lnTo>
                  <a:pt x="289750" y="80073"/>
                </a:lnTo>
                <a:lnTo>
                  <a:pt x="282269" y="91174"/>
                </a:lnTo>
                <a:lnTo>
                  <a:pt x="279526" y="104775"/>
                </a:lnTo>
                <a:lnTo>
                  <a:pt x="282269" y="118375"/>
                </a:lnTo>
                <a:lnTo>
                  <a:pt x="289750" y="129476"/>
                </a:lnTo>
                <a:lnTo>
                  <a:pt x="300851" y="136957"/>
                </a:lnTo>
                <a:lnTo>
                  <a:pt x="314451" y="139700"/>
                </a:lnTo>
                <a:lnTo>
                  <a:pt x="328052" y="136957"/>
                </a:lnTo>
                <a:lnTo>
                  <a:pt x="339153" y="129476"/>
                </a:lnTo>
                <a:lnTo>
                  <a:pt x="346634" y="118375"/>
                </a:lnTo>
                <a:lnTo>
                  <a:pt x="349376" y="104775"/>
                </a:lnTo>
                <a:lnTo>
                  <a:pt x="346634" y="91174"/>
                </a:lnTo>
                <a:lnTo>
                  <a:pt x="339153" y="80073"/>
                </a:lnTo>
                <a:lnTo>
                  <a:pt x="328052" y="72592"/>
                </a:lnTo>
                <a:lnTo>
                  <a:pt x="314451" y="69850"/>
                </a:lnTo>
                <a:close/>
              </a:path>
              <a:path w="2016125" h="209550">
                <a:moveTo>
                  <a:pt x="454278" y="69850"/>
                </a:moveTo>
                <a:lnTo>
                  <a:pt x="440604" y="72592"/>
                </a:lnTo>
                <a:lnTo>
                  <a:pt x="429498" y="80073"/>
                </a:lnTo>
                <a:lnTo>
                  <a:pt x="421987" y="91174"/>
                </a:lnTo>
                <a:lnTo>
                  <a:pt x="419226" y="104775"/>
                </a:lnTo>
                <a:lnTo>
                  <a:pt x="421987" y="118375"/>
                </a:lnTo>
                <a:lnTo>
                  <a:pt x="429498" y="129476"/>
                </a:lnTo>
                <a:lnTo>
                  <a:pt x="440604" y="136957"/>
                </a:lnTo>
                <a:lnTo>
                  <a:pt x="454151" y="139700"/>
                </a:lnTo>
                <a:lnTo>
                  <a:pt x="467879" y="136957"/>
                </a:lnTo>
                <a:lnTo>
                  <a:pt x="478980" y="129476"/>
                </a:lnTo>
                <a:lnTo>
                  <a:pt x="486461" y="118375"/>
                </a:lnTo>
                <a:lnTo>
                  <a:pt x="489203" y="104775"/>
                </a:lnTo>
                <a:lnTo>
                  <a:pt x="486461" y="91174"/>
                </a:lnTo>
                <a:lnTo>
                  <a:pt x="478980" y="80073"/>
                </a:lnTo>
                <a:lnTo>
                  <a:pt x="467879" y="72592"/>
                </a:lnTo>
                <a:lnTo>
                  <a:pt x="454278" y="69850"/>
                </a:lnTo>
                <a:close/>
              </a:path>
              <a:path w="2016125" h="209550">
                <a:moveTo>
                  <a:pt x="594105" y="69850"/>
                </a:moveTo>
                <a:lnTo>
                  <a:pt x="580378" y="72592"/>
                </a:lnTo>
                <a:lnTo>
                  <a:pt x="569277" y="80073"/>
                </a:lnTo>
                <a:lnTo>
                  <a:pt x="561796" y="91174"/>
                </a:lnTo>
                <a:lnTo>
                  <a:pt x="559053" y="104775"/>
                </a:lnTo>
                <a:lnTo>
                  <a:pt x="561796" y="118375"/>
                </a:lnTo>
                <a:lnTo>
                  <a:pt x="569277" y="129476"/>
                </a:lnTo>
                <a:lnTo>
                  <a:pt x="580378" y="136957"/>
                </a:lnTo>
                <a:lnTo>
                  <a:pt x="593978" y="139700"/>
                </a:lnTo>
                <a:lnTo>
                  <a:pt x="607653" y="136957"/>
                </a:lnTo>
                <a:lnTo>
                  <a:pt x="618759" y="129476"/>
                </a:lnTo>
                <a:lnTo>
                  <a:pt x="626270" y="118375"/>
                </a:lnTo>
                <a:lnTo>
                  <a:pt x="629030" y="104775"/>
                </a:lnTo>
                <a:lnTo>
                  <a:pt x="626270" y="91174"/>
                </a:lnTo>
                <a:lnTo>
                  <a:pt x="618759" y="80073"/>
                </a:lnTo>
                <a:lnTo>
                  <a:pt x="607653" y="72592"/>
                </a:lnTo>
                <a:lnTo>
                  <a:pt x="594105" y="69850"/>
                </a:lnTo>
                <a:close/>
              </a:path>
              <a:path w="2016125" h="209550">
                <a:moveTo>
                  <a:pt x="733805" y="69850"/>
                </a:moveTo>
                <a:lnTo>
                  <a:pt x="720205" y="72592"/>
                </a:lnTo>
                <a:lnTo>
                  <a:pt x="709104" y="80073"/>
                </a:lnTo>
                <a:lnTo>
                  <a:pt x="701623" y="91174"/>
                </a:lnTo>
                <a:lnTo>
                  <a:pt x="698880" y="104775"/>
                </a:lnTo>
                <a:lnTo>
                  <a:pt x="701623" y="118375"/>
                </a:lnTo>
                <a:lnTo>
                  <a:pt x="709104" y="129476"/>
                </a:lnTo>
                <a:lnTo>
                  <a:pt x="720205" y="136957"/>
                </a:lnTo>
                <a:lnTo>
                  <a:pt x="733805" y="139700"/>
                </a:lnTo>
                <a:lnTo>
                  <a:pt x="747406" y="136957"/>
                </a:lnTo>
                <a:lnTo>
                  <a:pt x="758507" y="129476"/>
                </a:lnTo>
                <a:lnTo>
                  <a:pt x="765988" y="118375"/>
                </a:lnTo>
                <a:lnTo>
                  <a:pt x="768730" y="104775"/>
                </a:lnTo>
                <a:lnTo>
                  <a:pt x="765988" y="91174"/>
                </a:lnTo>
                <a:lnTo>
                  <a:pt x="758507" y="80073"/>
                </a:lnTo>
                <a:lnTo>
                  <a:pt x="747406" y="72592"/>
                </a:lnTo>
                <a:lnTo>
                  <a:pt x="733805" y="69850"/>
                </a:lnTo>
                <a:close/>
              </a:path>
              <a:path w="2016125" h="209550">
                <a:moveTo>
                  <a:pt x="873632" y="69850"/>
                </a:moveTo>
                <a:lnTo>
                  <a:pt x="859905" y="72592"/>
                </a:lnTo>
                <a:lnTo>
                  <a:pt x="848804" y="80073"/>
                </a:lnTo>
                <a:lnTo>
                  <a:pt x="841323" y="91174"/>
                </a:lnTo>
                <a:lnTo>
                  <a:pt x="838580" y="104775"/>
                </a:lnTo>
                <a:lnTo>
                  <a:pt x="841323" y="118375"/>
                </a:lnTo>
                <a:lnTo>
                  <a:pt x="848804" y="129476"/>
                </a:lnTo>
                <a:lnTo>
                  <a:pt x="859905" y="136957"/>
                </a:lnTo>
                <a:lnTo>
                  <a:pt x="873505" y="139700"/>
                </a:lnTo>
                <a:lnTo>
                  <a:pt x="887233" y="136957"/>
                </a:lnTo>
                <a:lnTo>
                  <a:pt x="898334" y="129476"/>
                </a:lnTo>
                <a:lnTo>
                  <a:pt x="905815" y="118375"/>
                </a:lnTo>
                <a:lnTo>
                  <a:pt x="908557" y="104775"/>
                </a:lnTo>
                <a:lnTo>
                  <a:pt x="905815" y="91174"/>
                </a:lnTo>
                <a:lnTo>
                  <a:pt x="898334" y="80073"/>
                </a:lnTo>
                <a:lnTo>
                  <a:pt x="887233" y="72592"/>
                </a:lnTo>
                <a:lnTo>
                  <a:pt x="873632" y="69850"/>
                </a:lnTo>
                <a:close/>
              </a:path>
              <a:path w="2016125" h="209550">
                <a:moveTo>
                  <a:pt x="1013332" y="69850"/>
                </a:moveTo>
                <a:lnTo>
                  <a:pt x="999732" y="72592"/>
                </a:lnTo>
                <a:lnTo>
                  <a:pt x="988631" y="80073"/>
                </a:lnTo>
                <a:lnTo>
                  <a:pt x="981150" y="91174"/>
                </a:lnTo>
                <a:lnTo>
                  <a:pt x="978407" y="104775"/>
                </a:lnTo>
                <a:lnTo>
                  <a:pt x="981150" y="118375"/>
                </a:lnTo>
                <a:lnTo>
                  <a:pt x="988631" y="129476"/>
                </a:lnTo>
                <a:lnTo>
                  <a:pt x="999732" y="136957"/>
                </a:lnTo>
                <a:lnTo>
                  <a:pt x="1013332" y="139700"/>
                </a:lnTo>
                <a:lnTo>
                  <a:pt x="1026933" y="136957"/>
                </a:lnTo>
                <a:lnTo>
                  <a:pt x="1038034" y="129476"/>
                </a:lnTo>
                <a:lnTo>
                  <a:pt x="1045515" y="118375"/>
                </a:lnTo>
                <a:lnTo>
                  <a:pt x="1048257" y="104775"/>
                </a:lnTo>
                <a:lnTo>
                  <a:pt x="1045515" y="91174"/>
                </a:lnTo>
                <a:lnTo>
                  <a:pt x="1038034" y="80073"/>
                </a:lnTo>
                <a:lnTo>
                  <a:pt x="1026933" y="72592"/>
                </a:lnTo>
                <a:lnTo>
                  <a:pt x="1013332" y="69850"/>
                </a:lnTo>
                <a:close/>
              </a:path>
              <a:path w="2016125" h="209550">
                <a:moveTo>
                  <a:pt x="1153160" y="69850"/>
                </a:moveTo>
                <a:lnTo>
                  <a:pt x="1153032" y="69850"/>
                </a:lnTo>
                <a:lnTo>
                  <a:pt x="1139432" y="72592"/>
                </a:lnTo>
                <a:lnTo>
                  <a:pt x="1128331" y="80073"/>
                </a:lnTo>
                <a:lnTo>
                  <a:pt x="1120850" y="91174"/>
                </a:lnTo>
                <a:lnTo>
                  <a:pt x="1118107" y="104775"/>
                </a:lnTo>
                <a:lnTo>
                  <a:pt x="1120850" y="118375"/>
                </a:lnTo>
                <a:lnTo>
                  <a:pt x="1128331" y="129476"/>
                </a:lnTo>
                <a:lnTo>
                  <a:pt x="1139432" y="136957"/>
                </a:lnTo>
                <a:lnTo>
                  <a:pt x="1153032" y="139700"/>
                </a:lnTo>
                <a:lnTo>
                  <a:pt x="1153160" y="139700"/>
                </a:lnTo>
                <a:lnTo>
                  <a:pt x="1166760" y="136957"/>
                </a:lnTo>
                <a:lnTo>
                  <a:pt x="1177861" y="129476"/>
                </a:lnTo>
                <a:lnTo>
                  <a:pt x="1185342" y="118375"/>
                </a:lnTo>
                <a:lnTo>
                  <a:pt x="1188085" y="104775"/>
                </a:lnTo>
                <a:lnTo>
                  <a:pt x="1185342" y="91174"/>
                </a:lnTo>
                <a:lnTo>
                  <a:pt x="1177861" y="80073"/>
                </a:lnTo>
                <a:lnTo>
                  <a:pt x="1166760" y="72592"/>
                </a:lnTo>
                <a:lnTo>
                  <a:pt x="1153160" y="69850"/>
                </a:lnTo>
                <a:close/>
              </a:path>
              <a:path w="2016125" h="209550">
                <a:moveTo>
                  <a:pt x="1292860" y="69850"/>
                </a:moveTo>
                <a:lnTo>
                  <a:pt x="1279259" y="72592"/>
                </a:lnTo>
                <a:lnTo>
                  <a:pt x="1268158" y="80073"/>
                </a:lnTo>
                <a:lnTo>
                  <a:pt x="1260677" y="91174"/>
                </a:lnTo>
                <a:lnTo>
                  <a:pt x="1257935" y="104775"/>
                </a:lnTo>
                <a:lnTo>
                  <a:pt x="1260677" y="118375"/>
                </a:lnTo>
                <a:lnTo>
                  <a:pt x="1268158" y="129476"/>
                </a:lnTo>
                <a:lnTo>
                  <a:pt x="1279259" y="136957"/>
                </a:lnTo>
                <a:lnTo>
                  <a:pt x="1292860" y="139700"/>
                </a:lnTo>
                <a:lnTo>
                  <a:pt x="1306460" y="136957"/>
                </a:lnTo>
                <a:lnTo>
                  <a:pt x="1317561" y="129476"/>
                </a:lnTo>
                <a:lnTo>
                  <a:pt x="1325042" y="118375"/>
                </a:lnTo>
                <a:lnTo>
                  <a:pt x="1327785" y="104775"/>
                </a:lnTo>
                <a:lnTo>
                  <a:pt x="1325042" y="91174"/>
                </a:lnTo>
                <a:lnTo>
                  <a:pt x="1317561" y="80073"/>
                </a:lnTo>
                <a:lnTo>
                  <a:pt x="1306460" y="72592"/>
                </a:lnTo>
                <a:lnTo>
                  <a:pt x="1292860" y="69850"/>
                </a:lnTo>
                <a:close/>
              </a:path>
              <a:path w="2016125" h="209550">
                <a:moveTo>
                  <a:pt x="1432687" y="69850"/>
                </a:moveTo>
                <a:lnTo>
                  <a:pt x="1418959" y="72592"/>
                </a:lnTo>
                <a:lnTo>
                  <a:pt x="1407858" y="80073"/>
                </a:lnTo>
                <a:lnTo>
                  <a:pt x="1400377" y="91174"/>
                </a:lnTo>
                <a:lnTo>
                  <a:pt x="1397635" y="104775"/>
                </a:lnTo>
                <a:lnTo>
                  <a:pt x="1400377" y="118375"/>
                </a:lnTo>
                <a:lnTo>
                  <a:pt x="1407858" y="129476"/>
                </a:lnTo>
                <a:lnTo>
                  <a:pt x="1418959" y="136957"/>
                </a:lnTo>
                <a:lnTo>
                  <a:pt x="1432560" y="139700"/>
                </a:lnTo>
                <a:lnTo>
                  <a:pt x="1446287" y="136957"/>
                </a:lnTo>
                <a:lnTo>
                  <a:pt x="1457388" y="129476"/>
                </a:lnTo>
                <a:lnTo>
                  <a:pt x="1464869" y="118375"/>
                </a:lnTo>
                <a:lnTo>
                  <a:pt x="1467612" y="104775"/>
                </a:lnTo>
                <a:lnTo>
                  <a:pt x="1464869" y="91174"/>
                </a:lnTo>
                <a:lnTo>
                  <a:pt x="1457388" y="80073"/>
                </a:lnTo>
                <a:lnTo>
                  <a:pt x="1446287" y="72592"/>
                </a:lnTo>
                <a:lnTo>
                  <a:pt x="1432687" y="69850"/>
                </a:lnTo>
                <a:close/>
              </a:path>
              <a:path w="2016125" h="209550">
                <a:moveTo>
                  <a:pt x="1572387" y="69850"/>
                </a:moveTo>
                <a:lnTo>
                  <a:pt x="1558786" y="72592"/>
                </a:lnTo>
                <a:lnTo>
                  <a:pt x="1547685" y="80073"/>
                </a:lnTo>
                <a:lnTo>
                  <a:pt x="1540204" y="91174"/>
                </a:lnTo>
                <a:lnTo>
                  <a:pt x="1537462" y="104775"/>
                </a:lnTo>
                <a:lnTo>
                  <a:pt x="1540204" y="118375"/>
                </a:lnTo>
                <a:lnTo>
                  <a:pt x="1547685" y="129476"/>
                </a:lnTo>
                <a:lnTo>
                  <a:pt x="1558786" y="136957"/>
                </a:lnTo>
                <a:lnTo>
                  <a:pt x="1572387" y="139700"/>
                </a:lnTo>
                <a:lnTo>
                  <a:pt x="1585987" y="136957"/>
                </a:lnTo>
                <a:lnTo>
                  <a:pt x="1597088" y="129476"/>
                </a:lnTo>
                <a:lnTo>
                  <a:pt x="1604569" y="118375"/>
                </a:lnTo>
                <a:lnTo>
                  <a:pt x="1607312" y="104775"/>
                </a:lnTo>
                <a:lnTo>
                  <a:pt x="1604569" y="91174"/>
                </a:lnTo>
                <a:lnTo>
                  <a:pt x="1597088" y="80073"/>
                </a:lnTo>
                <a:lnTo>
                  <a:pt x="1585987" y="72592"/>
                </a:lnTo>
                <a:lnTo>
                  <a:pt x="1572387" y="69850"/>
                </a:lnTo>
                <a:close/>
              </a:path>
              <a:path w="2016125" h="209550">
                <a:moveTo>
                  <a:pt x="1712214" y="69850"/>
                </a:moveTo>
                <a:lnTo>
                  <a:pt x="1698539" y="72592"/>
                </a:lnTo>
                <a:lnTo>
                  <a:pt x="1687433" y="80073"/>
                </a:lnTo>
                <a:lnTo>
                  <a:pt x="1679922" y="91174"/>
                </a:lnTo>
                <a:lnTo>
                  <a:pt x="1677162" y="104775"/>
                </a:lnTo>
                <a:lnTo>
                  <a:pt x="1679922" y="118375"/>
                </a:lnTo>
                <a:lnTo>
                  <a:pt x="1687433" y="129476"/>
                </a:lnTo>
                <a:lnTo>
                  <a:pt x="1698539" y="136957"/>
                </a:lnTo>
                <a:lnTo>
                  <a:pt x="1712087" y="139700"/>
                </a:lnTo>
                <a:lnTo>
                  <a:pt x="1725814" y="136957"/>
                </a:lnTo>
                <a:lnTo>
                  <a:pt x="1736915" y="129476"/>
                </a:lnTo>
                <a:lnTo>
                  <a:pt x="1744396" y="118375"/>
                </a:lnTo>
                <a:lnTo>
                  <a:pt x="1747139" y="104775"/>
                </a:lnTo>
                <a:lnTo>
                  <a:pt x="1744396" y="91174"/>
                </a:lnTo>
                <a:lnTo>
                  <a:pt x="1736915" y="80073"/>
                </a:lnTo>
                <a:lnTo>
                  <a:pt x="1725814" y="72592"/>
                </a:lnTo>
                <a:lnTo>
                  <a:pt x="1712214" y="69850"/>
                </a:lnTo>
                <a:close/>
              </a:path>
              <a:path w="2016125" h="209550">
                <a:moveTo>
                  <a:pt x="1806575" y="0"/>
                </a:moveTo>
                <a:lnTo>
                  <a:pt x="1806575" y="209550"/>
                </a:lnTo>
                <a:lnTo>
                  <a:pt x="2016125" y="104775"/>
                </a:lnTo>
                <a:lnTo>
                  <a:pt x="1806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96833" y="7903844"/>
            <a:ext cx="3221355" cy="168122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ОТВЕТСТВЕННЫЙ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r>
              <a:rPr sz="27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8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700" spc="8" dirty="0">
                <a:solidFill>
                  <a:srgbClr val="FFFFFF"/>
                </a:solidFill>
                <a:latin typeface="Arial"/>
                <a:cs typeface="Arial"/>
              </a:rPr>
              <a:t>КЛАСCНЫЙ</a:t>
            </a:r>
            <a:endParaRPr sz="2700" dirty="0">
              <a:latin typeface="Arial"/>
              <a:cs typeface="Arial"/>
            </a:endParaRPr>
          </a:p>
          <a:p>
            <a:pPr marL="19050"/>
            <a:r>
              <a:rPr sz="2700" spc="8" dirty="0" smtClean="0">
                <a:solidFill>
                  <a:srgbClr val="FFFFFF"/>
                </a:solidFill>
                <a:latin typeface="Arial"/>
                <a:cs typeface="Arial"/>
              </a:rPr>
              <a:t>РУКОВОДИТЕЛЬ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1638300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+mj-lt"/>
              </a:rPr>
              <a:t>Материалы, необходимые для проведения внеурочных занятий «Разговоры о важном», размещены на портале «Единое содержание общего образования» </a:t>
            </a:r>
            <a:endParaRPr lang="ru-RU" sz="32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9800" y="33147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hlinkClick r:id="rId2"/>
              </a:rPr>
              <a:t>https</a:t>
            </a:r>
            <a:r>
              <a:rPr lang="ru-RU" sz="3600" b="1" u="sng" dirty="0" smtClean="0">
                <a:hlinkClick r:id="rId2"/>
              </a:rPr>
              <a:t>://</a:t>
            </a:r>
            <a:r>
              <a:rPr lang="ru-RU" sz="3600" b="1" u="sng" dirty="0" err="1" smtClean="0">
                <a:hlinkClick r:id="rId2"/>
              </a:rPr>
              <a:t>r</a:t>
            </a:r>
            <a:r>
              <a:rPr lang="en-US" sz="3600" b="1" u="sng" dirty="0" err="1" smtClean="0">
                <a:hlinkClick r:id="rId2"/>
              </a:rPr>
              <a:t>azgo</a:t>
            </a:r>
            <a:r>
              <a:rPr lang="ru-RU" sz="3600" b="1" u="sng" dirty="0" err="1" smtClean="0">
                <a:hlinkClick r:id="rId2"/>
              </a:rPr>
              <a:t>vor.edsoo.ru</a:t>
            </a:r>
            <a:r>
              <a:rPr lang="ru-RU" sz="3600" b="1" u="sng" dirty="0" smtClean="0">
                <a:hlinkClick r:id="rId2"/>
              </a:rPr>
              <a:t>/</a:t>
            </a:r>
            <a:endParaRPr lang="ru-RU" sz="36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00800" y="4299793"/>
            <a:ext cx="1158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Информация о проекте «Разговоры о важном», записи всех мероприятий </a:t>
            </a:r>
            <a:r>
              <a:rPr lang="ru-RU" sz="3200" dirty="0" smtClean="0">
                <a:latin typeface="+mj-lt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Телеграмм-канале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https://t.me/+RGxuaK4wf-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JmOTMy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6858000" y="5753100"/>
            <a:ext cx="2617280" cy="533400"/>
          </a:xfrm>
          <a:custGeom>
            <a:avLst/>
            <a:gdLst/>
            <a:ahLst/>
            <a:cxnLst/>
            <a:rect l="l" t="t" r="r" b="b"/>
            <a:pathLst>
              <a:path w="2016125" h="209550">
                <a:moveTo>
                  <a:pt x="34925" y="69850"/>
                </a:moveTo>
                <a:lnTo>
                  <a:pt x="21324" y="72592"/>
                </a:lnTo>
                <a:lnTo>
                  <a:pt x="10223" y="80073"/>
                </a:lnTo>
                <a:lnTo>
                  <a:pt x="2742" y="91174"/>
                </a:lnTo>
                <a:lnTo>
                  <a:pt x="0" y="104775"/>
                </a:lnTo>
                <a:lnTo>
                  <a:pt x="2742" y="118375"/>
                </a:lnTo>
                <a:lnTo>
                  <a:pt x="10223" y="129476"/>
                </a:lnTo>
                <a:lnTo>
                  <a:pt x="21324" y="136957"/>
                </a:lnTo>
                <a:lnTo>
                  <a:pt x="34925" y="139700"/>
                </a:lnTo>
                <a:lnTo>
                  <a:pt x="48525" y="136957"/>
                </a:lnTo>
                <a:lnTo>
                  <a:pt x="59626" y="129476"/>
                </a:lnTo>
                <a:lnTo>
                  <a:pt x="67107" y="118375"/>
                </a:lnTo>
                <a:lnTo>
                  <a:pt x="69850" y="104775"/>
                </a:lnTo>
                <a:lnTo>
                  <a:pt x="67107" y="91174"/>
                </a:lnTo>
                <a:lnTo>
                  <a:pt x="59626" y="80073"/>
                </a:lnTo>
                <a:lnTo>
                  <a:pt x="48525" y="72592"/>
                </a:lnTo>
                <a:lnTo>
                  <a:pt x="34925" y="69850"/>
                </a:lnTo>
                <a:close/>
              </a:path>
              <a:path w="2016125" h="209550">
                <a:moveTo>
                  <a:pt x="174751" y="69850"/>
                </a:moveTo>
                <a:lnTo>
                  <a:pt x="161077" y="72592"/>
                </a:lnTo>
                <a:lnTo>
                  <a:pt x="149971" y="80073"/>
                </a:lnTo>
                <a:lnTo>
                  <a:pt x="142460" y="91174"/>
                </a:lnTo>
                <a:lnTo>
                  <a:pt x="139700" y="104775"/>
                </a:lnTo>
                <a:lnTo>
                  <a:pt x="142460" y="118375"/>
                </a:lnTo>
                <a:lnTo>
                  <a:pt x="149971" y="129476"/>
                </a:lnTo>
                <a:lnTo>
                  <a:pt x="161077" y="136957"/>
                </a:lnTo>
                <a:lnTo>
                  <a:pt x="174625" y="139700"/>
                </a:lnTo>
                <a:lnTo>
                  <a:pt x="188352" y="136957"/>
                </a:lnTo>
                <a:lnTo>
                  <a:pt x="199453" y="129476"/>
                </a:lnTo>
                <a:lnTo>
                  <a:pt x="206934" y="118375"/>
                </a:lnTo>
                <a:lnTo>
                  <a:pt x="209676" y="104775"/>
                </a:lnTo>
                <a:lnTo>
                  <a:pt x="206934" y="91174"/>
                </a:lnTo>
                <a:lnTo>
                  <a:pt x="199453" y="80073"/>
                </a:lnTo>
                <a:lnTo>
                  <a:pt x="188352" y="72592"/>
                </a:lnTo>
                <a:lnTo>
                  <a:pt x="174751" y="69850"/>
                </a:lnTo>
                <a:close/>
              </a:path>
              <a:path w="2016125" h="209550">
                <a:moveTo>
                  <a:pt x="314451" y="69850"/>
                </a:moveTo>
                <a:lnTo>
                  <a:pt x="300851" y="72592"/>
                </a:lnTo>
                <a:lnTo>
                  <a:pt x="289750" y="80073"/>
                </a:lnTo>
                <a:lnTo>
                  <a:pt x="282269" y="91174"/>
                </a:lnTo>
                <a:lnTo>
                  <a:pt x="279526" y="104775"/>
                </a:lnTo>
                <a:lnTo>
                  <a:pt x="282269" y="118375"/>
                </a:lnTo>
                <a:lnTo>
                  <a:pt x="289750" y="129476"/>
                </a:lnTo>
                <a:lnTo>
                  <a:pt x="300851" y="136957"/>
                </a:lnTo>
                <a:lnTo>
                  <a:pt x="314451" y="139700"/>
                </a:lnTo>
                <a:lnTo>
                  <a:pt x="328052" y="136957"/>
                </a:lnTo>
                <a:lnTo>
                  <a:pt x="339153" y="129476"/>
                </a:lnTo>
                <a:lnTo>
                  <a:pt x="346634" y="118375"/>
                </a:lnTo>
                <a:lnTo>
                  <a:pt x="349376" y="104775"/>
                </a:lnTo>
                <a:lnTo>
                  <a:pt x="346634" y="91174"/>
                </a:lnTo>
                <a:lnTo>
                  <a:pt x="339153" y="80073"/>
                </a:lnTo>
                <a:lnTo>
                  <a:pt x="328052" y="72592"/>
                </a:lnTo>
                <a:lnTo>
                  <a:pt x="314451" y="69850"/>
                </a:lnTo>
                <a:close/>
              </a:path>
              <a:path w="2016125" h="209550">
                <a:moveTo>
                  <a:pt x="454278" y="69850"/>
                </a:moveTo>
                <a:lnTo>
                  <a:pt x="440604" y="72592"/>
                </a:lnTo>
                <a:lnTo>
                  <a:pt x="429498" y="80073"/>
                </a:lnTo>
                <a:lnTo>
                  <a:pt x="421987" y="91174"/>
                </a:lnTo>
                <a:lnTo>
                  <a:pt x="419226" y="104775"/>
                </a:lnTo>
                <a:lnTo>
                  <a:pt x="421987" y="118375"/>
                </a:lnTo>
                <a:lnTo>
                  <a:pt x="429498" y="129476"/>
                </a:lnTo>
                <a:lnTo>
                  <a:pt x="440604" y="136957"/>
                </a:lnTo>
                <a:lnTo>
                  <a:pt x="454151" y="139700"/>
                </a:lnTo>
                <a:lnTo>
                  <a:pt x="467879" y="136957"/>
                </a:lnTo>
                <a:lnTo>
                  <a:pt x="478980" y="129476"/>
                </a:lnTo>
                <a:lnTo>
                  <a:pt x="486461" y="118375"/>
                </a:lnTo>
                <a:lnTo>
                  <a:pt x="489203" y="104775"/>
                </a:lnTo>
                <a:lnTo>
                  <a:pt x="486461" y="91174"/>
                </a:lnTo>
                <a:lnTo>
                  <a:pt x="478980" y="80073"/>
                </a:lnTo>
                <a:lnTo>
                  <a:pt x="467879" y="72592"/>
                </a:lnTo>
                <a:lnTo>
                  <a:pt x="454278" y="69850"/>
                </a:lnTo>
                <a:close/>
              </a:path>
              <a:path w="2016125" h="209550">
                <a:moveTo>
                  <a:pt x="594105" y="69850"/>
                </a:moveTo>
                <a:lnTo>
                  <a:pt x="580378" y="72592"/>
                </a:lnTo>
                <a:lnTo>
                  <a:pt x="569277" y="80073"/>
                </a:lnTo>
                <a:lnTo>
                  <a:pt x="561796" y="91174"/>
                </a:lnTo>
                <a:lnTo>
                  <a:pt x="559053" y="104775"/>
                </a:lnTo>
                <a:lnTo>
                  <a:pt x="561796" y="118375"/>
                </a:lnTo>
                <a:lnTo>
                  <a:pt x="569277" y="129476"/>
                </a:lnTo>
                <a:lnTo>
                  <a:pt x="580378" y="136957"/>
                </a:lnTo>
                <a:lnTo>
                  <a:pt x="593978" y="139700"/>
                </a:lnTo>
                <a:lnTo>
                  <a:pt x="607653" y="136957"/>
                </a:lnTo>
                <a:lnTo>
                  <a:pt x="618759" y="129476"/>
                </a:lnTo>
                <a:lnTo>
                  <a:pt x="626270" y="118375"/>
                </a:lnTo>
                <a:lnTo>
                  <a:pt x="629030" y="104775"/>
                </a:lnTo>
                <a:lnTo>
                  <a:pt x="626270" y="91174"/>
                </a:lnTo>
                <a:lnTo>
                  <a:pt x="618759" y="80073"/>
                </a:lnTo>
                <a:lnTo>
                  <a:pt x="607653" y="72592"/>
                </a:lnTo>
                <a:lnTo>
                  <a:pt x="594105" y="69850"/>
                </a:lnTo>
                <a:close/>
              </a:path>
              <a:path w="2016125" h="209550">
                <a:moveTo>
                  <a:pt x="733805" y="69850"/>
                </a:moveTo>
                <a:lnTo>
                  <a:pt x="720205" y="72592"/>
                </a:lnTo>
                <a:lnTo>
                  <a:pt x="709104" y="80073"/>
                </a:lnTo>
                <a:lnTo>
                  <a:pt x="701623" y="91174"/>
                </a:lnTo>
                <a:lnTo>
                  <a:pt x="698880" y="104775"/>
                </a:lnTo>
                <a:lnTo>
                  <a:pt x="701623" y="118375"/>
                </a:lnTo>
                <a:lnTo>
                  <a:pt x="709104" y="129476"/>
                </a:lnTo>
                <a:lnTo>
                  <a:pt x="720205" y="136957"/>
                </a:lnTo>
                <a:lnTo>
                  <a:pt x="733805" y="139700"/>
                </a:lnTo>
                <a:lnTo>
                  <a:pt x="747406" y="136957"/>
                </a:lnTo>
                <a:lnTo>
                  <a:pt x="758507" y="129476"/>
                </a:lnTo>
                <a:lnTo>
                  <a:pt x="765988" y="118375"/>
                </a:lnTo>
                <a:lnTo>
                  <a:pt x="768730" y="104775"/>
                </a:lnTo>
                <a:lnTo>
                  <a:pt x="765988" y="91174"/>
                </a:lnTo>
                <a:lnTo>
                  <a:pt x="758507" y="80073"/>
                </a:lnTo>
                <a:lnTo>
                  <a:pt x="747406" y="72592"/>
                </a:lnTo>
                <a:lnTo>
                  <a:pt x="733805" y="69850"/>
                </a:lnTo>
                <a:close/>
              </a:path>
              <a:path w="2016125" h="209550">
                <a:moveTo>
                  <a:pt x="873632" y="69850"/>
                </a:moveTo>
                <a:lnTo>
                  <a:pt x="859905" y="72592"/>
                </a:lnTo>
                <a:lnTo>
                  <a:pt x="848804" y="80073"/>
                </a:lnTo>
                <a:lnTo>
                  <a:pt x="841323" y="91174"/>
                </a:lnTo>
                <a:lnTo>
                  <a:pt x="838580" y="104775"/>
                </a:lnTo>
                <a:lnTo>
                  <a:pt x="841323" y="118375"/>
                </a:lnTo>
                <a:lnTo>
                  <a:pt x="848804" y="129476"/>
                </a:lnTo>
                <a:lnTo>
                  <a:pt x="859905" y="136957"/>
                </a:lnTo>
                <a:lnTo>
                  <a:pt x="873505" y="139700"/>
                </a:lnTo>
                <a:lnTo>
                  <a:pt x="887233" y="136957"/>
                </a:lnTo>
                <a:lnTo>
                  <a:pt x="898334" y="129476"/>
                </a:lnTo>
                <a:lnTo>
                  <a:pt x="905815" y="118375"/>
                </a:lnTo>
                <a:lnTo>
                  <a:pt x="908557" y="104775"/>
                </a:lnTo>
                <a:lnTo>
                  <a:pt x="905815" y="91174"/>
                </a:lnTo>
                <a:lnTo>
                  <a:pt x="898334" y="80073"/>
                </a:lnTo>
                <a:lnTo>
                  <a:pt x="887233" y="72592"/>
                </a:lnTo>
                <a:lnTo>
                  <a:pt x="873632" y="69850"/>
                </a:lnTo>
                <a:close/>
              </a:path>
              <a:path w="2016125" h="209550">
                <a:moveTo>
                  <a:pt x="1013332" y="69850"/>
                </a:moveTo>
                <a:lnTo>
                  <a:pt x="999732" y="72592"/>
                </a:lnTo>
                <a:lnTo>
                  <a:pt x="988631" y="80073"/>
                </a:lnTo>
                <a:lnTo>
                  <a:pt x="981150" y="91174"/>
                </a:lnTo>
                <a:lnTo>
                  <a:pt x="978407" y="104775"/>
                </a:lnTo>
                <a:lnTo>
                  <a:pt x="981150" y="118375"/>
                </a:lnTo>
                <a:lnTo>
                  <a:pt x="988631" y="129476"/>
                </a:lnTo>
                <a:lnTo>
                  <a:pt x="999732" y="136957"/>
                </a:lnTo>
                <a:lnTo>
                  <a:pt x="1013332" y="139700"/>
                </a:lnTo>
                <a:lnTo>
                  <a:pt x="1026933" y="136957"/>
                </a:lnTo>
                <a:lnTo>
                  <a:pt x="1038034" y="129476"/>
                </a:lnTo>
                <a:lnTo>
                  <a:pt x="1045515" y="118375"/>
                </a:lnTo>
                <a:lnTo>
                  <a:pt x="1048257" y="104775"/>
                </a:lnTo>
                <a:lnTo>
                  <a:pt x="1045515" y="91174"/>
                </a:lnTo>
                <a:lnTo>
                  <a:pt x="1038034" y="80073"/>
                </a:lnTo>
                <a:lnTo>
                  <a:pt x="1026933" y="72592"/>
                </a:lnTo>
                <a:lnTo>
                  <a:pt x="1013332" y="69850"/>
                </a:lnTo>
                <a:close/>
              </a:path>
              <a:path w="2016125" h="209550">
                <a:moveTo>
                  <a:pt x="1153160" y="69850"/>
                </a:moveTo>
                <a:lnTo>
                  <a:pt x="1153032" y="69850"/>
                </a:lnTo>
                <a:lnTo>
                  <a:pt x="1139432" y="72592"/>
                </a:lnTo>
                <a:lnTo>
                  <a:pt x="1128331" y="80073"/>
                </a:lnTo>
                <a:lnTo>
                  <a:pt x="1120850" y="91174"/>
                </a:lnTo>
                <a:lnTo>
                  <a:pt x="1118107" y="104775"/>
                </a:lnTo>
                <a:lnTo>
                  <a:pt x="1120850" y="118375"/>
                </a:lnTo>
                <a:lnTo>
                  <a:pt x="1128331" y="129476"/>
                </a:lnTo>
                <a:lnTo>
                  <a:pt x="1139432" y="136957"/>
                </a:lnTo>
                <a:lnTo>
                  <a:pt x="1153032" y="139700"/>
                </a:lnTo>
                <a:lnTo>
                  <a:pt x="1153160" y="139700"/>
                </a:lnTo>
                <a:lnTo>
                  <a:pt x="1166760" y="136957"/>
                </a:lnTo>
                <a:lnTo>
                  <a:pt x="1177861" y="129476"/>
                </a:lnTo>
                <a:lnTo>
                  <a:pt x="1185342" y="118375"/>
                </a:lnTo>
                <a:lnTo>
                  <a:pt x="1188085" y="104775"/>
                </a:lnTo>
                <a:lnTo>
                  <a:pt x="1185342" y="91174"/>
                </a:lnTo>
                <a:lnTo>
                  <a:pt x="1177861" y="80073"/>
                </a:lnTo>
                <a:lnTo>
                  <a:pt x="1166760" y="72592"/>
                </a:lnTo>
                <a:lnTo>
                  <a:pt x="1153160" y="69850"/>
                </a:lnTo>
                <a:close/>
              </a:path>
              <a:path w="2016125" h="209550">
                <a:moveTo>
                  <a:pt x="1292860" y="69850"/>
                </a:moveTo>
                <a:lnTo>
                  <a:pt x="1279259" y="72592"/>
                </a:lnTo>
                <a:lnTo>
                  <a:pt x="1268158" y="80073"/>
                </a:lnTo>
                <a:lnTo>
                  <a:pt x="1260677" y="91174"/>
                </a:lnTo>
                <a:lnTo>
                  <a:pt x="1257935" y="104775"/>
                </a:lnTo>
                <a:lnTo>
                  <a:pt x="1260677" y="118375"/>
                </a:lnTo>
                <a:lnTo>
                  <a:pt x="1268158" y="129476"/>
                </a:lnTo>
                <a:lnTo>
                  <a:pt x="1279259" y="136957"/>
                </a:lnTo>
                <a:lnTo>
                  <a:pt x="1292860" y="139700"/>
                </a:lnTo>
                <a:lnTo>
                  <a:pt x="1306460" y="136957"/>
                </a:lnTo>
                <a:lnTo>
                  <a:pt x="1317561" y="129476"/>
                </a:lnTo>
                <a:lnTo>
                  <a:pt x="1325042" y="118375"/>
                </a:lnTo>
                <a:lnTo>
                  <a:pt x="1327785" y="104775"/>
                </a:lnTo>
                <a:lnTo>
                  <a:pt x="1325042" y="91174"/>
                </a:lnTo>
                <a:lnTo>
                  <a:pt x="1317561" y="80073"/>
                </a:lnTo>
                <a:lnTo>
                  <a:pt x="1306460" y="72592"/>
                </a:lnTo>
                <a:lnTo>
                  <a:pt x="1292860" y="69850"/>
                </a:lnTo>
                <a:close/>
              </a:path>
              <a:path w="2016125" h="209550">
                <a:moveTo>
                  <a:pt x="1432687" y="69850"/>
                </a:moveTo>
                <a:lnTo>
                  <a:pt x="1418959" y="72592"/>
                </a:lnTo>
                <a:lnTo>
                  <a:pt x="1407858" y="80073"/>
                </a:lnTo>
                <a:lnTo>
                  <a:pt x="1400377" y="91174"/>
                </a:lnTo>
                <a:lnTo>
                  <a:pt x="1397635" y="104775"/>
                </a:lnTo>
                <a:lnTo>
                  <a:pt x="1400377" y="118375"/>
                </a:lnTo>
                <a:lnTo>
                  <a:pt x="1407858" y="129476"/>
                </a:lnTo>
                <a:lnTo>
                  <a:pt x="1418959" y="136957"/>
                </a:lnTo>
                <a:lnTo>
                  <a:pt x="1432560" y="139700"/>
                </a:lnTo>
                <a:lnTo>
                  <a:pt x="1446287" y="136957"/>
                </a:lnTo>
                <a:lnTo>
                  <a:pt x="1457388" y="129476"/>
                </a:lnTo>
                <a:lnTo>
                  <a:pt x="1464869" y="118375"/>
                </a:lnTo>
                <a:lnTo>
                  <a:pt x="1467612" y="104775"/>
                </a:lnTo>
                <a:lnTo>
                  <a:pt x="1464869" y="91174"/>
                </a:lnTo>
                <a:lnTo>
                  <a:pt x="1457388" y="80073"/>
                </a:lnTo>
                <a:lnTo>
                  <a:pt x="1446287" y="72592"/>
                </a:lnTo>
                <a:lnTo>
                  <a:pt x="1432687" y="69850"/>
                </a:lnTo>
                <a:close/>
              </a:path>
              <a:path w="2016125" h="209550">
                <a:moveTo>
                  <a:pt x="1572387" y="69850"/>
                </a:moveTo>
                <a:lnTo>
                  <a:pt x="1558786" y="72592"/>
                </a:lnTo>
                <a:lnTo>
                  <a:pt x="1547685" y="80073"/>
                </a:lnTo>
                <a:lnTo>
                  <a:pt x="1540204" y="91174"/>
                </a:lnTo>
                <a:lnTo>
                  <a:pt x="1537462" y="104775"/>
                </a:lnTo>
                <a:lnTo>
                  <a:pt x="1540204" y="118375"/>
                </a:lnTo>
                <a:lnTo>
                  <a:pt x="1547685" y="129476"/>
                </a:lnTo>
                <a:lnTo>
                  <a:pt x="1558786" y="136957"/>
                </a:lnTo>
                <a:lnTo>
                  <a:pt x="1572387" y="139700"/>
                </a:lnTo>
                <a:lnTo>
                  <a:pt x="1585987" y="136957"/>
                </a:lnTo>
                <a:lnTo>
                  <a:pt x="1597088" y="129476"/>
                </a:lnTo>
                <a:lnTo>
                  <a:pt x="1604569" y="118375"/>
                </a:lnTo>
                <a:lnTo>
                  <a:pt x="1607312" y="104775"/>
                </a:lnTo>
                <a:lnTo>
                  <a:pt x="1604569" y="91174"/>
                </a:lnTo>
                <a:lnTo>
                  <a:pt x="1597088" y="80073"/>
                </a:lnTo>
                <a:lnTo>
                  <a:pt x="1585987" y="72592"/>
                </a:lnTo>
                <a:lnTo>
                  <a:pt x="1572387" y="69850"/>
                </a:lnTo>
                <a:close/>
              </a:path>
              <a:path w="2016125" h="209550">
                <a:moveTo>
                  <a:pt x="1712214" y="69850"/>
                </a:moveTo>
                <a:lnTo>
                  <a:pt x="1698539" y="72592"/>
                </a:lnTo>
                <a:lnTo>
                  <a:pt x="1687433" y="80073"/>
                </a:lnTo>
                <a:lnTo>
                  <a:pt x="1679922" y="91174"/>
                </a:lnTo>
                <a:lnTo>
                  <a:pt x="1677162" y="104775"/>
                </a:lnTo>
                <a:lnTo>
                  <a:pt x="1679922" y="118375"/>
                </a:lnTo>
                <a:lnTo>
                  <a:pt x="1687433" y="129476"/>
                </a:lnTo>
                <a:lnTo>
                  <a:pt x="1698539" y="136957"/>
                </a:lnTo>
                <a:lnTo>
                  <a:pt x="1712087" y="139700"/>
                </a:lnTo>
                <a:lnTo>
                  <a:pt x="1725814" y="136957"/>
                </a:lnTo>
                <a:lnTo>
                  <a:pt x="1736915" y="129476"/>
                </a:lnTo>
                <a:lnTo>
                  <a:pt x="1744396" y="118375"/>
                </a:lnTo>
                <a:lnTo>
                  <a:pt x="1747139" y="104775"/>
                </a:lnTo>
                <a:lnTo>
                  <a:pt x="1744396" y="91174"/>
                </a:lnTo>
                <a:lnTo>
                  <a:pt x="1736915" y="80073"/>
                </a:lnTo>
                <a:lnTo>
                  <a:pt x="1725814" y="72592"/>
                </a:lnTo>
                <a:lnTo>
                  <a:pt x="1712214" y="69850"/>
                </a:lnTo>
                <a:close/>
              </a:path>
              <a:path w="2016125" h="209550">
                <a:moveTo>
                  <a:pt x="1806575" y="0"/>
                </a:moveTo>
                <a:lnTo>
                  <a:pt x="1806575" y="209550"/>
                </a:lnTo>
                <a:lnTo>
                  <a:pt x="2016125" y="104775"/>
                </a:lnTo>
                <a:lnTo>
                  <a:pt x="1806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15621000" y="0"/>
            <a:ext cx="2496819" cy="1660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866900"/>
            <a:ext cx="4648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200" y="342901"/>
            <a:ext cx="13226605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4800" b="1" spc="8" dirty="0">
                <a:solidFill>
                  <a:srgbClr val="0000FF"/>
                </a:solidFill>
              </a:rPr>
              <a:t>РАЗГОВОРЫ </a:t>
            </a:r>
            <a:r>
              <a:rPr sz="4800" b="1" dirty="0">
                <a:solidFill>
                  <a:srgbClr val="0000FF"/>
                </a:solidFill>
              </a:rPr>
              <a:t>О</a:t>
            </a:r>
            <a:r>
              <a:rPr sz="4800" b="1" spc="-15" dirty="0">
                <a:solidFill>
                  <a:srgbClr val="0000FF"/>
                </a:solidFill>
              </a:rPr>
              <a:t> </a:t>
            </a:r>
            <a:r>
              <a:rPr sz="4800" b="1" spc="-8" dirty="0" smtClean="0">
                <a:solidFill>
                  <a:srgbClr val="0000FF"/>
                </a:solidFill>
              </a:rPr>
              <a:t>ВАЖНОМ</a:t>
            </a:r>
            <a:endParaRPr sz="4800" b="1"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96833" y="7903844"/>
            <a:ext cx="3221355" cy="168122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ОТВЕТСТВЕННЫЙ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r>
              <a:rPr sz="27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8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700" spc="8" dirty="0">
                <a:solidFill>
                  <a:srgbClr val="FFFFFF"/>
                </a:solidFill>
                <a:latin typeface="Arial"/>
                <a:cs typeface="Arial"/>
              </a:rPr>
              <a:t>КЛАСCНЫЙ</a:t>
            </a:r>
            <a:endParaRPr sz="2700" dirty="0">
              <a:latin typeface="Arial"/>
              <a:cs typeface="Arial"/>
            </a:endParaRPr>
          </a:p>
          <a:p>
            <a:pPr marL="19050"/>
            <a:r>
              <a:rPr sz="2700" spc="8" dirty="0" smtClean="0">
                <a:solidFill>
                  <a:srgbClr val="FFFFFF"/>
                </a:solidFill>
                <a:latin typeface="Arial"/>
                <a:cs typeface="Arial"/>
              </a:rPr>
              <a:t>РУКОВОДИТЕЛЬ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00800" y="4792235"/>
            <a:ext cx="1158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5000" y="1790700"/>
            <a:ext cx="143256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По вопросам реализации цикла занятий можно обратиться к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just"/>
            <a:endParaRPr lang="ru-RU" sz="28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+mj-lt"/>
              </a:rPr>
              <a:t>Методисту кафедры дисциплин общественно научного цикла и теории воспитания КГАУ ДПО «Красноярский краевой институт повышения квалификации и профессиональной переподготовки работников образования» </a:t>
            </a:r>
          </a:p>
          <a:p>
            <a:pPr algn="just"/>
            <a:r>
              <a:rPr lang="ru-RU" sz="3200" b="1" dirty="0" err="1" smtClean="0">
                <a:latin typeface="+mj-lt"/>
              </a:rPr>
              <a:t>Лунеговой</a:t>
            </a:r>
            <a:r>
              <a:rPr lang="ru-RU" sz="3200" b="1" dirty="0" smtClean="0">
                <a:latin typeface="+mj-lt"/>
              </a:rPr>
              <a:t> Анне Николаевне</a:t>
            </a:r>
            <a:r>
              <a:rPr lang="ru-RU" sz="3200" dirty="0" smtClean="0">
                <a:latin typeface="+mj-lt"/>
              </a:rPr>
              <a:t>, </a:t>
            </a:r>
            <a:r>
              <a:rPr lang="ru-RU" sz="3200" dirty="0" err="1" smtClean="0">
                <a:latin typeface="+mj-lt"/>
              </a:rPr>
              <a:t>e-mail</a:t>
            </a:r>
            <a:r>
              <a:rPr lang="ru-RU" sz="3200" dirty="0" smtClean="0">
                <a:latin typeface="+mj-lt"/>
              </a:rPr>
              <a:t>: </a:t>
            </a:r>
            <a:r>
              <a:rPr lang="ru-RU" sz="3200" b="1" dirty="0" err="1" smtClean="0">
                <a:latin typeface="+mj-lt"/>
                <a:hlinkClick r:id="rId3"/>
              </a:rPr>
              <a:t>lunegova@kipk.ru</a:t>
            </a:r>
            <a:r>
              <a:rPr lang="ru-RU" sz="3200" dirty="0" smtClean="0">
                <a:latin typeface="+mj-lt"/>
                <a:hlinkClick r:id="rId3"/>
              </a:rPr>
              <a:t>,</a:t>
            </a:r>
            <a:r>
              <a:rPr lang="ru-RU" sz="3200" dirty="0" smtClean="0">
                <a:latin typeface="+mj-lt"/>
              </a:rPr>
              <a:t>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+7(391) 206-99-76, доб.704, +79135967900</a:t>
            </a:r>
          </a:p>
          <a:p>
            <a:pPr algn="just"/>
            <a:endParaRPr lang="ru-RU" sz="3200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+mj-lt"/>
              </a:rPr>
              <a:t>Методисту МБУ «Методический центр» </a:t>
            </a:r>
          </a:p>
          <a:p>
            <a:pPr algn="just"/>
            <a:r>
              <a:rPr lang="ru-RU" sz="3200" b="1" dirty="0" smtClean="0">
                <a:latin typeface="+mj-lt"/>
              </a:rPr>
              <a:t>Лаптевой Людмиле Николаевне </a:t>
            </a:r>
            <a:r>
              <a:rPr lang="ru-RU" sz="3200" dirty="0" err="1" smtClean="0">
                <a:latin typeface="+mj-lt"/>
              </a:rPr>
              <a:t>e-mail</a:t>
            </a:r>
            <a:r>
              <a:rPr lang="ru-RU" sz="3200" dirty="0" smtClean="0">
                <a:latin typeface="+mj-lt"/>
              </a:rPr>
              <a:t>: </a:t>
            </a:r>
            <a:r>
              <a:rPr lang="en-US" sz="3200" b="1" u="sng" dirty="0" err="1" smtClean="0">
                <a:latin typeface="+mj-lt"/>
                <a:hlinkClick r:id="rId4"/>
              </a:rPr>
              <a:t>Lapteva</a:t>
            </a:r>
            <a:r>
              <a:rPr lang="ru-RU" sz="3200" b="1" u="sng" dirty="0" smtClean="0">
                <a:latin typeface="+mj-lt"/>
                <a:hlinkClick r:id="rId4"/>
              </a:rPr>
              <a:t>1970@</a:t>
            </a:r>
            <a:r>
              <a:rPr lang="en-US" sz="3200" b="1" u="sng" dirty="0" err="1" smtClean="0">
                <a:latin typeface="+mj-lt"/>
                <a:hlinkClick r:id="rId4"/>
              </a:rPr>
              <a:t>yandex</a:t>
            </a:r>
            <a:r>
              <a:rPr lang="ru-RU" sz="3200" b="1" u="sng" dirty="0" smtClean="0">
                <a:latin typeface="+mj-lt"/>
                <a:hlinkClick r:id="rId4"/>
              </a:rPr>
              <a:t>.</a:t>
            </a:r>
            <a:r>
              <a:rPr lang="en-US" sz="3200" b="1" u="sng" dirty="0" err="1" smtClean="0">
                <a:latin typeface="+mj-lt"/>
                <a:hlinkClick r:id="rId4"/>
              </a:rPr>
              <a:t>ru</a:t>
            </a:r>
            <a:r>
              <a:rPr lang="ru-RU" sz="3200" dirty="0" smtClean="0">
                <a:latin typeface="+mj-lt"/>
              </a:rPr>
              <a:t>,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+7(3919) 23-88-50, +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79021004688</a:t>
            </a:r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/>
              <a:t>по телефону горячей линии </a:t>
            </a:r>
            <a:r>
              <a:rPr lang="ru-RU" sz="3200" b="1" dirty="0" smtClean="0">
                <a:solidFill>
                  <a:srgbClr val="FF0000"/>
                </a:solidFill>
              </a:rPr>
              <a:t>8 (800) 200-91-85</a:t>
            </a:r>
            <a:r>
              <a:rPr lang="ru-RU" sz="3200" dirty="0" smtClean="0"/>
              <a:t>.</a:t>
            </a:r>
          </a:p>
          <a:p>
            <a:pPr algn="just"/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15791181" y="0"/>
            <a:ext cx="2496819" cy="1660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432" y="8482469"/>
            <a:ext cx="989435" cy="115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97635" y="5042652"/>
            <a:ext cx="1187996" cy="1175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2796" y="6320675"/>
            <a:ext cx="1076439" cy="1076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9691" y="3086101"/>
            <a:ext cx="16326803" cy="572849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839403" marR="3375660" indent="441008">
              <a:spcBef>
                <a:spcPts val="150"/>
              </a:spcBef>
            </a:pPr>
            <a:r>
              <a:rPr sz="5400" b="1" spc="-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ТОЛЬКО </a:t>
            </a:r>
            <a:r>
              <a:rPr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 </a:t>
            </a:r>
            <a:r>
              <a:rPr sz="5400" b="1" spc="-9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НАС </a:t>
            </a:r>
            <a:r>
              <a:rPr sz="5400" b="1" spc="-8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ЗАВИСИТ,  </a:t>
            </a:r>
            <a:r>
              <a:rPr sz="5400" b="1" spc="-11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КАКОЙ </a:t>
            </a:r>
            <a:r>
              <a:rPr sz="5400" b="1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БУДЕТ </a:t>
            </a:r>
            <a:r>
              <a:rPr sz="5400" b="1" spc="-26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НАША</a:t>
            </a:r>
            <a:r>
              <a:rPr sz="5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5400" b="1" spc="-8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СТРАНА,</a:t>
            </a:r>
            <a:endParaRPr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05728" marR="550545" indent="-87629"/>
            <a:r>
              <a:rPr sz="5400" b="1" spc="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 </a:t>
            </a:r>
            <a:r>
              <a:rPr sz="5400" b="1" spc="-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СЕГОДНЯШНИМ </a:t>
            </a:r>
            <a:r>
              <a:rPr sz="5400" b="1" spc="-14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ШКОЛЬНИКАМ </a:t>
            </a:r>
            <a:r>
              <a:rPr sz="5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ПРЕДСТОИТ  </a:t>
            </a:r>
            <a:r>
              <a:rPr sz="5400" b="1" spc="-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СТРОИТЬ </a:t>
            </a:r>
            <a:r>
              <a:rPr sz="5400" b="1" spc="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 </a:t>
            </a:r>
            <a:r>
              <a:rPr sz="5400" b="1" spc="-1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ОТВЕЧАТЬ </a:t>
            </a:r>
            <a:r>
              <a:rPr sz="5400" b="1" spc="-2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 </a:t>
            </a:r>
            <a:r>
              <a:rPr sz="5400" b="1" spc="-1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БУДУЩЕЕ</a:t>
            </a:r>
            <a:r>
              <a:rPr sz="5400" b="1" spc="1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5400" b="1" spc="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РОССИИ</a:t>
            </a:r>
            <a:endParaRPr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100" dirty="0">
              <a:latin typeface="Arial"/>
              <a:cs typeface="Arial"/>
            </a:endParaRPr>
          </a:p>
          <a:p>
            <a:pPr marL="4910138">
              <a:spcBef>
                <a:spcPts val="8"/>
              </a:spcBef>
            </a:pPr>
            <a:r>
              <a:rPr sz="5400" b="1" spc="-30" dirty="0">
                <a:solidFill>
                  <a:srgbClr val="0000FF"/>
                </a:solidFill>
                <a:latin typeface="Arial"/>
                <a:cs typeface="Arial"/>
              </a:rPr>
              <a:t>ПОГОВОРИМ </a:t>
            </a:r>
            <a:r>
              <a:rPr sz="5400" b="1" dirty="0">
                <a:solidFill>
                  <a:srgbClr val="0000FF"/>
                </a:solidFill>
                <a:latin typeface="Arial"/>
                <a:cs typeface="Arial"/>
              </a:rPr>
              <a:t>С </a:t>
            </a:r>
            <a:r>
              <a:rPr sz="5400" b="1" spc="8" dirty="0">
                <a:solidFill>
                  <a:srgbClr val="0000FF"/>
                </a:solidFill>
                <a:latin typeface="Arial"/>
                <a:cs typeface="Arial"/>
              </a:rPr>
              <a:t>НИМИ </a:t>
            </a:r>
            <a:r>
              <a:rPr sz="5400" b="1" spc="-180" dirty="0">
                <a:solidFill>
                  <a:srgbClr val="0000FF"/>
                </a:solidFill>
                <a:latin typeface="Arial"/>
                <a:cs typeface="Arial"/>
              </a:rPr>
              <a:t>ОБ</a:t>
            </a:r>
            <a:r>
              <a:rPr sz="5400" b="1" spc="-17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5400" b="1" spc="23" dirty="0">
                <a:solidFill>
                  <a:srgbClr val="0000FF"/>
                </a:solidFill>
                <a:latin typeface="Arial"/>
                <a:cs typeface="Arial"/>
              </a:rPr>
              <a:t>ЭТОМ</a:t>
            </a:r>
            <a:r>
              <a:rPr sz="4800" b="1" spc="23" dirty="0">
                <a:solidFill>
                  <a:srgbClr val="0000FF"/>
                </a:solidFill>
                <a:latin typeface="Arial"/>
                <a:cs typeface="Arial"/>
              </a:rPr>
              <a:t>…</a:t>
            </a:r>
            <a:endParaRPr sz="4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7983198" y="9715500"/>
            <a:ext cx="7620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86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1104900"/>
            <a:ext cx="16154400" cy="103489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ctr">
              <a:spcBef>
                <a:spcPts val="150"/>
              </a:spcBef>
            </a:pPr>
            <a:r>
              <a:rPr sz="6600" spc="8" dirty="0">
                <a:solidFill>
                  <a:srgbClr val="0000FF"/>
                </a:solidFill>
              </a:rPr>
              <a:t>«РАЗГОВОРЫ </a:t>
            </a:r>
            <a:r>
              <a:rPr sz="6600" dirty="0">
                <a:solidFill>
                  <a:srgbClr val="0000FF"/>
                </a:solidFill>
              </a:rPr>
              <a:t>О</a:t>
            </a:r>
            <a:r>
              <a:rPr sz="6600" spc="-113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ВАЖНОМ»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"/>
            <a:ext cx="9686925" cy="891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914400" y="495300"/>
            <a:ext cx="59436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ДОКУМЕНТЫ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spc="8" dirty="0">
                <a:solidFill>
                  <a:srgbClr val="0000FF"/>
                </a:solidFill>
              </a:rPr>
              <a:t>РАЗГОВОРЫ </a:t>
            </a:r>
            <a:r>
              <a:rPr sz="5400" dirty="0">
                <a:solidFill>
                  <a:srgbClr val="0000FF"/>
                </a:solidFill>
              </a:rPr>
              <a:t>О</a:t>
            </a:r>
            <a:r>
              <a:rPr sz="5400" spc="-15" dirty="0">
                <a:solidFill>
                  <a:srgbClr val="0000FF"/>
                </a:solidFill>
              </a:rPr>
              <a:t> </a:t>
            </a:r>
            <a:r>
              <a:rPr sz="5400" spc="-8" dirty="0" smtClean="0">
                <a:solidFill>
                  <a:srgbClr val="0000FF"/>
                </a:solidFill>
              </a:rPr>
              <a:t>ВАЖНОМ</a:t>
            </a:r>
            <a:endParaRPr sz="5400"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96833" y="7903844"/>
            <a:ext cx="3221355" cy="168122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ОТВЕТСТВЕННЫЙ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700" spc="-8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r>
              <a:rPr sz="27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8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700" spc="8" dirty="0">
                <a:solidFill>
                  <a:srgbClr val="FFFFFF"/>
                </a:solidFill>
                <a:latin typeface="Arial"/>
                <a:cs typeface="Arial"/>
              </a:rPr>
              <a:t>КЛАСCНЫЙ</a:t>
            </a:r>
            <a:endParaRPr sz="2700" dirty="0">
              <a:latin typeface="Arial"/>
              <a:cs typeface="Arial"/>
            </a:endParaRPr>
          </a:p>
          <a:p>
            <a:pPr marL="19050"/>
            <a:r>
              <a:rPr sz="2700" spc="8" dirty="0" smtClean="0">
                <a:solidFill>
                  <a:srgbClr val="FFFFFF"/>
                </a:solidFill>
                <a:latin typeface="Arial"/>
                <a:cs typeface="Arial"/>
              </a:rPr>
              <a:t>РУКОВОДИТЕЛЬ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00800" y="5038456"/>
            <a:ext cx="1158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15621000" y="0"/>
            <a:ext cx="2496819" cy="1660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2" name="AutoShape 2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pkpro.ru/local/templates/academy/img/logo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00300"/>
            <a:ext cx="7086600" cy="5181600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458200" y="2728942"/>
            <a:ext cx="90678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Академия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Минпросвещения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России на площадке Российского общества «Знание»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проводит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с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20 июня 2022 года подготовку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классных руководителей образовательных организаций к проведению классных часов – серию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интенсивов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«Классный марафон».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333333"/>
              </a:solidFill>
              <a:latin typeface="+mj-lt"/>
              <a:ea typeface="Times New Roman" pitchFamily="18" charset="0"/>
              <a:cs typeface="Arial" pitchFamily="34" charset="0"/>
              <a:hlinkClick r:id="rId5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333333"/>
              </a:solidFill>
              <a:latin typeface="+mj-lt"/>
              <a:ea typeface="Times New Roman" pitchFamily="18" charset="0"/>
              <a:cs typeface="Arial" pitchFamily="34" charset="0"/>
              <a:hlinkClick r:id="rId5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  <a:hlinkClick r:id="rId5"/>
              </a:rPr>
              <a:t>https://apkpro.ru/razgovory-o-vazhnom/</a:t>
            </a:r>
            <a:r>
              <a:rPr lang="ru-RU" sz="3200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90700"/>
            <a:ext cx="122301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4" name="object 18"/>
          <p:cNvSpPr/>
          <p:nvPr/>
        </p:nvSpPr>
        <p:spPr>
          <a:xfrm>
            <a:off x="15542769" y="0"/>
            <a:ext cx="2745231" cy="140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14500"/>
            <a:ext cx="11820525" cy="714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4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66900"/>
            <a:ext cx="9972675" cy="801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66900"/>
            <a:ext cx="9240012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3086100"/>
            <a:ext cx="6861414" cy="644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4800600" y="571501"/>
            <a:ext cx="11125201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0" lvl="0" indent="0" defTabSz="91440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РАЗГОВОРЫ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О</a:t>
            </a:r>
            <a:r>
              <a:rPr kumimoji="0" lang="ru-RU" sz="5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ru-RU" sz="5400" b="0" i="0" u="none" strike="noStrike" kern="0" cap="none" spc="-8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ВАЖНОМ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587382"/>
            <a:ext cx="16459200" cy="546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7886700"/>
            <a:ext cx="16638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Участники ВККР-2022 от г. Норильска: СШ № 41, 36, 14, 8. Всего 6 педагогов.</a:t>
            </a:r>
            <a:endParaRPr lang="ru-RU" sz="4000" dirty="0"/>
          </a:p>
        </p:txBody>
      </p:sp>
      <p:sp>
        <p:nvSpPr>
          <p:cNvPr id="7" name="object 18"/>
          <p:cNvSpPr/>
          <p:nvPr/>
        </p:nvSpPr>
        <p:spPr>
          <a:xfrm>
            <a:off x="15542769" y="0"/>
            <a:ext cx="2745231" cy="145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3116</Words>
  <Application>Microsoft Office PowerPoint</Application>
  <PresentationFormat>Произвольный</PresentationFormat>
  <Paragraphs>977</Paragraphs>
  <Slides>29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   РАЗГОВОРЫ О ВАЖНОМ </vt:lpstr>
      <vt:lpstr>Слайд 2</vt:lpstr>
      <vt:lpstr>Слайд 3</vt:lpstr>
      <vt:lpstr>РАЗГОВОРЫ О ВАЖНОМ</vt:lpstr>
      <vt:lpstr>Слайд 5</vt:lpstr>
      <vt:lpstr>Слайд 6</vt:lpstr>
      <vt:lpstr>Слайд 7</vt:lpstr>
      <vt:lpstr>Слайд 8</vt:lpstr>
      <vt:lpstr>Слайд 9</vt:lpstr>
      <vt:lpstr>Дневник классного руководителя</vt:lpstr>
      <vt:lpstr>Дневник классного руководителя</vt:lpstr>
      <vt:lpstr>Слайд 12</vt:lpstr>
      <vt:lpstr>Слайд 13</vt:lpstr>
      <vt:lpstr>Слайд 14</vt:lpstr>
      <vt:lpstr>Слайд 15</vt:lpstr>
      <vt:lpstr> ВНЕУРОЧНАЯ ДЕЯТЕЛЬНОСТЬ </vt:lpstr>
      <vt:lpstr>ВНЕУРОЧНАЯ ДЕЯТЕЛЬНОСТЬ</vt:lpstr>
      <vt:lpstr>РАЗГОВОРЫ О ВАЖНОМ ЦИКЛ ВНЕУРОЧНЫХ ЗАНЯТИЙ  2022-2023 УЧЕБНЫЙ ГОД</vt:lpstr>
      <vt:lpstr>ТЕМАТИКА ЗАНЯТИЙ</vt:lpstr>
      <vt:lpstr> РАЗГОВОРЫ О ВАЖНОМ. 1-2 классы. </vt:lpstr>
      <vt:lpstr>РАЗГОВОРЫ О ВАЖНОМ. 3-4 классы. </vt:lpstr>
      <vt:lpstr>РАЗГОВОРЫ О ВАЖНОМ. 5-7 классы. </vt:lpstr>
      <vt:lpstr>РАЗГОВОРЫ О ВАЖНОМ. 8-9 классы. </vt:lpstr>
      <vt:lpstr>РАЗГОВОРЫ О ВАЖНОМ. 10-11 классы.  </vt:lpstr>
      <vt:lpstr> РАЗГОВОРЫ О ВАЖНОМ 1-2, 3-4, 5-6, 7-9, 10-11 </vt:lpstr>
      <vt:lpstr>Слайд 26</vt:lpstr>
      <vt:lpstr>РАЗГОВОРЫ О ВАЖНОМ</vt:lpstr>
      <vt:lpstr>РАЗГОВОРЫ О ВАЖНОМ</vt:lpstr>
      <vt:lpstr>«РАЗГОВОРЫ О ВАЖНОМ»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РАЗГОВОРЫ О ВАЖНОМ </dc:title>
  <cp:lastModifiedBy>uchenik</cp:lastModifiedBy>
  <cp:revision>93</cp:revision>
  <dcterms:created xsi:type="dcterms:W3CDTF">2022-08-26T09:05:19Z</dcterms:created>
  <dcterms:modified xsi:type="dcterms:W3CDTF">2022-09-07T05:35:39Z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2022-08-26T00:00:00Z</vt:filetime>
  </property>
</Properties>
</file>