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10" r:id="rId2"/>
    <p:sldId id="369" r:id="rId3"/>
    <p:sldId id="370" r:id="rId4"/>
    <p:sldId id="371" r:id="rId5"/>
    <p:sldId id="372" r:id="rId6"/>
    <p:sldId id="364" r:id="rId7"/>
    <p:sldId id="373" r:id="rId8"/>
    <p:sldId id="378" r:id="rId9"/>
    <p:sldId id="377" r:id="rId10"/>
    <p:sldId id="379" r:id="rId11"/>
    <p:sldId id="321" r:id="rId12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>
      <p:cViewPr varScale="1">
        <p:scale>
          <a:sx n="68" d="100"/>
          <a:sy n="68" d="100"/>
        </p:scale>
        <p:origin x="1362" y="72"/>
      </p:cViewPr>
      <p:guideLst>
        <p:guide orient="horz" pos="2880"/>
        <p:guide pos="216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50" y="-114"/>
      </p:cViewPr>
      <p:guideLst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273D4-4A9B-4F94-AD5B-F71539F8B0DA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C17CF-0DCC-4B61-96D0-A874D49A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421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CE015-07E7-4CAC-99C8-0C3D69981CD2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4C28D-70FA-4785-90E6-947F2545A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340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13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13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03188"/>
            <a:ext cx="4162425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13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1"/>
            <a:ext cx="19812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"/>
          <a:stretch>
            <a:fillRect/>
          </a:stretch>
        </p:blipFill>
        <p:spPr bwMode="auto">
          <a:xfrm>
            <a:off x="6781800" y="1538289"/>
            <a:ext cx="20574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76800"/>
            <a:ext cx="138231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1" y="6415089"/>
            <a:ext cx="678391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13" b="1">
                <a:solidFill>
                  <a:srgbClr val="FFFFFF"/>
                </a:solidFill>
                <a:latin typeface="Arial" panose="020B0604020202020204" pitchFamily="34" charset="0"/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3094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1125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1"/>
            <a:ext cx="2133600" cy="1682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788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1"/>
            <a:ext cx="2895600" cy="1682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788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  <a:endParaRPr 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1"/>
            <a:ext cx="1066800" cy="1682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788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1E5776-4C68-45F4-92E8-180ADCF04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68C366-69FA-4021-AA8B-94501C9D9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484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BF06B3-145E-4430-B006-349CDB04B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191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2"/>
            <a:ext cx="8229600" cy="746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33526"/>
            <a:ext cx="4038600" cy="24336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533526"/>
            <a:ext cx="4038600" cy="24336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9565"/>
            <a:ext cx="4038600" cy="24336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9565"/>
            <a:ext cx="4038600" cy="24336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81BF19-65D7-4459-B34F-E1B7C4EB9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21113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2"/>
            <a:ext cx="8229600" cy="746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7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7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DA831E-3476-4087-B867-DD44D43B1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54329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2"/>
            <a:ext cx="8229600" cy="746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7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533526"/>
            <a:ext cx="4038600" cy="24336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9565"/>
            <a:ext cx="4038600" cy="24336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F8E48B-D532-4D17-8392-8DAEC793B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533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2"/>
            <a:ext cx="8229600" cy="746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7"/>
            <a:ext cx="8229600" cy="50196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E53B7F-DE0C-4DA7-AD6C-8F0A4C6E3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53716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2"/>
            <a:ext cx="8229600" cy="746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7"/>
            <a:ext cx="8229600" cy="50196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748DA1-213B-4F01-B61B-F7A04B742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0316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EC906-9EDE-4F7E-859C-30F726D7F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2407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7C80B4-946F-4E92-912A-04273362A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8157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7"/>
            <a:ext cx="4038600" cy="501967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7"/>
            <a:ext cx="4038600" cy="501967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5CB3F5-F34A-4C43-AFE7-4A9CD1EA3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7060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487BBB-76FC-494A-B3B2-64DB285BF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0263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AD85DB-6A1B-49AF-864D-84F2A0EDD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1412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2C3F63-1CCE-42DD-A1D0-293795877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5709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21A2E2-0541-4813-812B-D4E3769D0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2510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C15C9C-F7A7-4A7F-94BA-B7633D07F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946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srgbClr val="000000"/>
                </a:solidFill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srgbClr val="000000"/>
                </a:solidFill>
              </a:endParaRPr>
            </a:p>
          </p:txBody>
        </p:sp>
        <p:sp>
          <p:nvSpPr>
            <p:cNvPr id="2061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1" y="77788"/>
            <a:ext cx="1066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1"/>
            <a:ext cx="8229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6"/>
            <a:ext cx="82296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63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63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00409-A895-4826-BD77-718145476D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672704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8001000" y="311151"/>
            <a:ext cx="914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1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75" b="1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6646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5pPr>
      <a:lvl6pPr marL="257175" algn="l" rtl="0" fontAlgn="base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6pPr>
      <a:lvl7pPr marL="514350" algn="l" rtl="0" fontAlgn="base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7pPr>
      <a:lvl8pPr marL="771525" algn="l" rtl="0" fontAlgn="base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8pPr>
      <a:lvl9pPr marL="1028700" algn="l" rtl="0" fontAlgn="base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9001156" cy="2132856"/>
          </a:xfrm>
        </p:spPr>
        <p:txBody>
          <a:bodyPr/>
          <a:lstStyle/>
          <a:p>
            <a:pPr algn="ctr"/>
            <a:r>
              <a:rPr lang="ru-RU" sz="3200" dirty="0"/>
              <a:t>«Мониторинг динамики развития детей с ОВЗ в образовательных учреждениях"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876"/>
            <a:ext cx="4714908" cy="1785950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</a:rPr>
              <a:t>Платонова Ирина Викторовна,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Учитель-логопед,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заместитель руководителя ТПМПК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56376" y="6381328"/>
            <a:ext cx="792088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1"/>
            <a:ext cx="7715304" cy="107157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РЕКОМЕНДАЦИИ: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24465"/>
          </a:xfrm>
        </p:spPr>
        <p:txBody>
          <a:bodyPr/>
          <a:lstStyle/>
          <a:p>
            <a:r>
              <a:rPr lang="ru-RU" sz="2000" dirty="0"/>
              <a:t>Создавать в ДОУ специальные образовательные условия в соответствии с рекомендациями ТПМПК в полном объеме;</a:t>
            </a:r>
          </a:p>
          <a:p>
            <a:pPr>
              <a:buNone/>
            </a:pPr>
            <a:endParaRPr lang="ru-RU" sz="2000" dirty="0"/>
          </a:p>
          <a:p>
            <a:r>
              <a:rPr lang="ru-RU" sz="2000" dirty="0"/>
              <a:t>Для специалистов организовать семинары о коррекционной деятельности и сопровождении детей с ОВЗ в ДОУ.</a:t>
            </a:r>
          </a:p>
          <a:p>
            <a:pPr>
              <a:buNone/>
            </a:pPr>
            <a:r>
              <a:rPr lang="ru-RU" sz="2000" dirty="0"/>
              <a:t>	Заполнение листов динамики обучающихся с ОВЗ.</a:t>
            </a:r>
          </a:p>
          <a:p>
            <a:pPr>
              <a:buNone/>
            </a:pPr>
            <a:endParaRPr lang="ru-RU" sz="2000" dirty="0"/>
          </a:p>
          <a:p>
            <a:r>
              <a:rPr lang="ru-RU" sz="2000" dirty="0"/>
              <a:t>Осуществлять в ДОУ просветительскую работу с родителями (законными представителями) детей, направляемых на ТПМПК для  определения, уточнения условий и программ обучения и воспитания;</a:t>
            </a:r>
          </a:p>
          <a:p>
            <a:pPr>
              <a:buNone/>
            </a:pPr>
            <a:endParaRPr lang="ru-RU" sz="2000" dirty="0"/>
          </a:p>
          <a:p>
            <a:r>
              <a:rPr lang="ru-RU" sz="2000" dirty="0" err="1"/>
              <a:t>ППк</a:t>
            </a:r>
            <a:r>
              <a:rPr lang="ru-RU" sz="2000" dirty="0"/>
              <a:t> ДОУ организовать своевременное выявления детей, имеющих особенности в психическом, физическом, речевом развитии, отклонения в поведении и направлении их на ТПМПК</a:t>
            </a:r>
          </a:p>
          <a:p>
            <a:endParaRPr lang="ru-RU" dirty="0"/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/>
          </a:p>
          <a:p>
            <a:pPr lvl="0"/>
            <a:endParaRPr lang="ru-RU" dirty="0"/>
          </a:p>
          <a:p>
            <a:pPr lvl="0">
              <a:buNone/>
            </a:pPr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18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8378" r="1162" b="14539"/>
          <a:stretch/>
        </p:blipFill>
        <p:spPr>
          <a:xfrm>
            <a:off x="971600" y="2088588"/>
            <a:ext cx="6984776" cy="409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2096" y="43483"/>
            <a:ext cx="75608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Благодарим </a:t>
            </a:r>
            <a:b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0748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6510062" cy="909884"/>
          </a:xfrm>
        </p:spPr>
        <p:txBody>
          <a:bodyPr/>
          <a:lstStyle/>
          <a:p>
            <a:pPr algn="ctr"/>
            <a:r>
              <a:rPr lang="ru-RU" sz="2400" cap="all" dirty="0">
                <a:solidFill>
                  <a:srgbClr val="FF0000"/>
                </a:solidFill>
              </a:rPr>
              <a:t>Нормативно-правовые документы, регламентирующие ОБРАЗОВАНИЕ ДЕТЕЙ С ОВЗ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400" b="1" dirty="0"/>
          </a:p>
          <a:p>
            <a:r>
              <a:rPr lang="ru-RU" sz="2400" b="1" dirty="0"/>
              <a:t>Федеральный государственный образовательный стандарт ДО,</a:t>
            </a:r>
            <a:r>
              <a:rPr lang="ru-RU" sz="2400" dirty="0"/>
              <a:t> </a:t>
            </a:r>
            <a:r>
              <a:rPr lang="ru-RU" sz="2400" b="1" dirty="0"/>
              <a:t>утвержденный приказом </a:t>
            </a:r>
            <a:r>
              <a:rPr lang="ru-RU" sz="2400" b="1" dirty="0" err="1"/>
              <a:t>Минобрнауки</a:t>
            </a:r>
            <a:r>
              <a:rPr lang="ru-RU" sz="2400" b="1" dirty="0"/>
              <a:t> России от 17 октября 2013 г. № 1155 .</a:t>
            </a:r>
          </a:p>
          <a:p>
            <a:pPr>
              <a:buNone/>
            </a:pPr>
            <a:endParaRPr lang="ru-RU" sz="2400" b="1" dirty="0"/>
          </a:p>
          <a:p>
            <a:r>
              <a:rPr lang="ru-RU" sz="2400" b="1" dirty="0"/>
              <a:t>Федеральный закон РФ от 29 декабря 2012г №273-ФЗ «Об образовании в Российской Федерации» (ред.от 31.07.2020 с </a:t>
            </a:r>
            <a:r>
              <a:rPr lang="ru-RU" sz="2400" b="1" dirty="0" err="1"/>
              <a:t>изм</a:t>
            </a:r>
            <a:r>
              <a:rPr lang="ru-RU" sz="2400" b="1" dirty="0"/>
              <a:t>. и доп., вступ. в силу с 01.09.2020г.)</a:t>
            </a:r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6510062" cy="1071570"/>
          </a:xfrm>
        </p:spPr>
        <p:txBody>
          <a:bodyPr/>
          <a:lstStyle/>
          <a:p>
            <a:pPr algn="ctr"/>
            <a:r>
              <a:rPr lang="ru-RU" sz="2400" cap="all" dirty="0">
                <a:solidFill>
                  <a:srgbClr val="FF0000"/>
                </a:solidFill>
              </a:rPr>
              <a:t>ДЕТИ - ОВЗ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sz="2400" b="1" dirty="0"/>
              <a:t>	</a:t>
            </a:r>
            <a:r>
              <a:rPr lang="ru-RU" dirty="0"/>
              <a:t>Понятие «</a:t>
            </a:r>
            <a:r>
              <a:rPr lang="ru-RU" b="1" dirty="0"/>
              <a:t>ограниченные</a:t>
            </a:r>
            <a:r>
              <a:rPr lang="ru-RU" dirty="0"/>
              <a:t> </a:t>
            </a:r>
            <a:r>
              <a:rPr lang="ru-RU" b="1" dirty="0"/>
              <a:t>возможности</a:t>
            </a:r>
            <a:r>
              <a:rPr lang="ru-RU" dirty="0"/>
              <a:t> </a:t>
            </a:r>
            <a:r>
              <a:rPr lang="ru-RU" b="1" dirty="0"/>
              <a:t>здоровья</a:t>
            </a:r>
            <a:r>
              <a:rPr lang="ru-RU" dirty="0"/>
              <a:t>». Обучающийся </a:t>
            </a:r>
            <a:r>
              <a:rPr lang="ru-RU" b="1" dirty="0"/>
              <a:t>с</a:t>
            </a:r>
            <a:r>
              <a:rPr lang="ru-RU" dirty="0"/>
              <a:t> </a:t>
            </a:r>
            <a:r>
              <a:rPr lang="ru-RU" b="1" dirty="0"/>
              <a:t>ОВЗ</a:t>
            </a:r>
            <a:r>
              <a:rPr lang="ru-RU" dirty="0"/>
              <a:t> —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 (ст. 2 </a:t>
            </a:r>
            <a:r>
              <a:rPr lang="ru-RU" b="1" dirty="0"/>
              <a:t>ФЗ</a:t>
            </a:r>
            <a:r>
              <a:rPr lang="ru-RU" dirty="0"/>
              <a:t>-</a:t>
            </a:r>
            <a:r>
              <a:rPr lang="ru-RU" b="1" dirty="0"/>
              <a:t>273 Федерального закона РФ.</a:t>
            </a:r>
          </a:p>
          <a:p>
            <a:pPr>
              <a:buNone/>
            </a:pPr>
            <a:r>
              <a:rPr lang="ru-RU" b="1" dirty="0"/>
              <a:t>	Дошкольное образование обучающихся с ОВЗ осуществляется в организациях и вне организаций, осуществляющих образовательную деятельность по Адаптированным Основным Образовательным Программам.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/>
              <a:t>	</a:t>
            </a:r>
            <a:r>
              <a:rPr lang="ru-RU" b="1" u="sng" dirty="0"/>
              <a:t>Образование обучающихся с ОВЗ </a:t>
            </a:r>
            <a:r>
              <a:rPr lang="ru-RU" b="1" dirty="0"/>
              <a:t>может быть организовано как совместно с другими обучающимися, так и в отдельных классах, группах или в отдельных организациях, осуществляющих образовательную деятельность.</a:t>
            </a:r>
          </a:p>
          <a:p>
            <a:pPr>
              <a:buNone/>
            </a:pPr>
            <a:r>
              <a:rPr lang="ru-RU" b="1" dirty="0"/>
              <a:t>	ОБУЧЕНИЕ И ВОСПИТАНИЕ по АООП рекомендуется ТПМПК, а для детей инвалидов еще и в соответствии с ИПРА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6510062" cy="1071570"/>
          </a:xfrm>
        </p:spPr>
        <p:txBody>
          <a:bodyPr/>
          <a:lstStyle/>
          <a:p>
            <a:pPr algn="ctr"/>
            <a:r>
              <a:rPr lang="ru-RU" sz="2000" cap="all" dirty="0">
                <a:solidFill>
                  <a:srgbClr val="FF0000"/>
                </a:solidFill>
              </a:rPr>
              <a:t>АДАПТИРОВАННЫЕ ОСНОВНЫЕ ОБРАЗОВАТЕЛЬНЫЕ ПРОГРАММЫ ДЛЯ ДЕТЕЙ ДОШКОЛЬНОГО ВОЗРАСТА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186766" cy="5143536"/>
          </a:xfrm>
        </p:spPr>
        <p:txBody>
          <a:bodyPr/>
          <a:lstStyle/>
          <a:p>
            <a:r>
              <a:rPr lang="ru-RU" b="1" dirty="0"/>
              <a:t>Адаптированная основная образовательная программа ДО детей с </a:t>
            </a:r>
            <a:r>
              <a:rPr lang="ru-RU" b="1" dirty="0" err="1"/>
              <a:t>амблиопией</a:t>
            </a:r>
            <a:r>
              <a:rPr lang="ru-RU" b="1" dirty="0"/>
              <a:t> и косоглазием (</a:t>
            </a:r>
            <a:r>
              <a:rPr lang="ru-RU" sz="1200" b="1" dirty="0"/>
              <a:t>одобрена решением от 07.12.2017г Протокол №6/17)</a:t>
            </a:r>
          </a:p>
          <a:p>
            <a:r>
              <a:rPr lang="ru-RU" b="1" dirty="0"/>
              <a:t>Адаптированная основная образовательная программа ДО слабовидящих детей </a:t>
            </a:r>
            <a:r>
              <a:rPr lang="ru-RU" sz="1200" b="1" dirty="0"/>
              <a:t>(одобрена решением от 07.12.2017г Протокол №6/17)</a:t>
            </a:r>
          </a:p>
          <a:p>
            <a:r>
              <a:rPr lang="ru-RU" b="1" dirty="0"/>
              <a:t>Адаптированная основная образовательная программа ДО слепых  детей </a:t>
            </a:r>
            <a:r>
              <a:rPr lang="ru-RU" sz="1200" b="1" dirty="0"/>
              <a:t>(одобрена решением от 07.12.2017г Протокол №6/17)</a:t>
            </a:r>
          </a:p>
          <a:p>
            <a:r>
              <a:rPr lang="ru-RU" b="1" dirty="0"/>
              <a:t>Адаптированная основная образовательная программа ДО детей с ТНР </a:t>
            </a:r>
            <a:r>
              <a:rPr lang="ru-RU" sz="1200" b="1" dirty="0"/>
              <a:t>(одобрена решением от 07.12.2017г Протокол №6/17)</a:t>
            </a:r>
          </a:p>
          <a:p>
            <a:r>
              <a:rPr lang="ru-RU" b="1" dirty="0"/>
              <a:t>Адаптированная основная образовательная программа ДО детей с ЗПР </a:t>
            </a:r>
            <a:r>
              <a:rPr lang="ru-RU" sz="1200" b="1" dirty="0"/>
              <a:t>(одобрена решением от 07.12.2017г Протокол №6/17)</a:t>
            </a:r>
          </a:p>
          <a:p>
            <a:r>
              <a:rPr lang="ru-RU" b="1" dirty="0"/>
              <a:t>Адаптированная основная образовательная программа ДО детей с НОДА </a:t>
            </a:r>
            <a:r>
              <a:rPr lang="ru-RU" sz="1200" b="1" dirty="0"/>
              <a:t>(одобрена решением от 07.12.2017г Протокол №6/17)</a:t>
            </a:r>
          </a:p>
          <a:p>
            <a:r>
              <a:rPr lang="ru-RU" b="1" dirty="0"/>
              <a:t>Адаптированная основная образовательная программа ДО детей с УО (интеллектуальными нарушениями) </a:t>
            </a:r>
            <a:r>
              <a:rPr lang="ru-RU" sz="1200" b="1" dirty="0"/>
              <a:t>(одобрена решением от 07.12.2017г Протокол №6/17)</a:t>
            </a:r>
          </a:p>
          <a:p>
            <a:pPr>
              <a:buNone/>
            </a:pP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6510062" cy="1071570"/>
          </a:xfrm>
        </p:spPr>
        <p:txBody>
          <a:bodyPr/>
          <a:lstStyle/>
          <a:p>
            <a:pPr algn="ctr"/>
            <a:r>
              <a:rPr lang="ru-RU" sz="2000" cap="all" dirty="0">
                <a:solidFill>
                  <a:srgbClr val="FF0000"/>
                </a:solidFill>
              </a:rPr>
              <a:t>АДАПТИРОВАННЫЕ ОСНОВНЫЕ ОБРАЗОВАТЕЛЬНЫЕ ПРОГРАММЫ ДЛЯ ДЕТЕЙ ДОШКОЛЬНОГО ВОЗРАСТА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/>
          <a:lstStyle/>
          <a:p>
            <a:r>
              <a:rPr lang="ru-RU" b="1" dirty="0"/>
              <a:t>Адаптированная основная образовательная программа ДО </a:t>
            </a:r>
            <a:r>
              <a:rPr lang="ru-RU" b="1" dirty="0" err="1"/>
              <a:t>слабослышаших</a:t>
            </a:r>
            <a:r>
              <a:rPr lang="ru-RU" b="1" dirty="0"/>
              <a:t> и позднооглохших детей </a:t>
            </a:r>
            <a:r>
              <a:rPr lang="ru-RU" sz="1200" b="1" dirty="0"/>
              <a:t>(одобрена решением от 04.03.2019г Протокол № 1/19)</a:t>
            </a:r>
          </a:p>
          <a:p>
            <a:r>
              <a:rPr lang="ru-RU" b="1" dirty="0"/>
              <a:t>Адаптированная основная образовательная программа ДО глухих детей </a:t>
            </a:r>
            <a:r>
              <a:rPr lang="ru-RU" sz="1200" b="1" dirty="0"/>
              <a:t>(одобрена решением от 04.03.2019г Протокол № 1/19)</a:t>
            </a:r>
          </a:p>
          <a:p>
            <a:r>
              <a:rPr lang="ru-RU" b="1" dirty="0"/>
              <a:t>Адаптированная основная образовательная программа ДО слепых  детей </a:t>
            </a:r>
            <a:r>
              <a:rPr lang="ru-RU" sz="1200" b="1" dirty="0"/>
              <a:t>(одобрена решением от 07.12.2017г Протокол №6/17)</a:t>
            </a:r>
          </a:p>
          <a:p>
            <a:pPr>
              <a:buNone/>
            </a:pPr>
            <a:r>
              <a:rPr lang="ru-RU" sz="1200" b="1" dirty="0"/>
              <a:t>	</a:t>
            </a:r>
            <a:r>
              <a:rPr lang="ru-RU" b="1" dirty="0"/>
              <a:t>Адаптированная основная образовательная программа ДО детей с тяжелыми множественными нарушениями развития (ТМНР) </a:t>
            </a:r>
          </a:p>
          <a:p>
            <a:pPr>
              <a:buNone/>
            </a:pPr>
            <a:r>
              <a:rPr lang="ru-RU" sz="1200" b="1" dirty="0"/>
              <a:t>	(одобрена решением от 02.06.2020г Протокол № 2/20)</a:t>
            </a:r>
          </a:p>
          <a:p>
            <a:r>
              <a:rPr lang="ru-RU" b="1" dirty="0"/>
              <a:t>Адаптированная основная образовательная программа ДО детей, перенесших операцию по </a:t>
            </a:r>
            <a:r>
              <a:rPr lang="ru-RU" b="1" dirty="0" err="1"/>
              <a:t>кохлеарной</a:t>
            </a:r>
            <a:r>
              <a:rPr lang="ru-RU" b="1" dirty="0"/>
              <a:t> </a:t>
            </a:r>
            <a:r>
              <a:rPr lang="ru-RU" b="1" dirty="0" err="1"/>
              <a:t>имплантаци</a:t>
            </a:r>
            <a:endParaRPr lang="ru-RU" b="1" dirty="0"/>
          </a:p>
          <a:p>
            <a:pPr>
              <a:buNone/>
            </a:pPr>
            <a:r>
              <a:rPr lang="ru-RU" sz="1200" b="1" dirty="0"/>
              <a:t>	 (одобрена решением от 02.06.2020г Протокол № 2/20)</a:t>
            </a:r>
          </a:p>
          <a:p>
            <a:r>
              <a:rPr lang="ru-RU" b="1" dirty="0"/>
              <a:t>Адаптированная основная образовательная программа ДО для диагностических групп детей раннего и дошкольного возраста </a:t>
            </a:r>
            <a:r>
              <a:rPr lang="ru-RU" sz="1200" b="1" dirty="0"/>
              <a:t>(одобрена решением от 02.06.2020г Протокол № 2/20)</a:t>
            </a:r>
          </a:p>
          <a:p>
            <a:r>
              <a:rPr lang="ru-RU" b="1" dirty="0">
                <a:solidFill>
                  <a:srgbClr val="FF0000"/>
                </a:solidFill>
              </a:rPr>
              <a:t>Адаптированная основная образовательная программа ДО детей раннего и дошкольного возраста с РАС </a:t>
            </a:r>
            <a:r>
              <a:rPr lang="ru-RU" sz="1200" b="1" dirty="0">
                <a:solidFill>
                  <a:srgbClr val="FF0000"/>
                </a:solidFill>
              </a:rPr>
              <a:t>(одобрена решением от 18.03.2022г Протокол № 1/22)</a:t>
            </a:r>
          </a:p>
          <a:p>
            <a:pPr>
              <a:buNone/>
            </a:pPr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715304" cy="1285883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АНАЛИЗ РЕЗУЛЬТАТОВ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психолого-педагогического сопровождения обучающихся в общеобразовательных (дошкольных) учреждениях города </a:t>
            </a:r>
            <a:r>
              <a:rPr lang="ru-RU" sz="1800" dirty="0">
                <a:solidFill>
                  <a:srgbClr val="FF0000"/>
                </a:solidFill>
              </a:rPr>
              <a:t>Норильска в 2021-2022 учебном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857784"/>
          </a:xfrm>
        </p:spPr>
        <p:txBody>
          <a:bodyPr/>
          <a:lstStyle/>
          <a:p>
            <a:r>
              <a:rPr lang="ru-RU" dirty="0"/>
              <a:t>В соответствии с пунктами 2.2.5 Договора о взаимодействии ТПМПК и </a:t>
            </a:r>
            <a:r>
              <a:rPr lang="ru-RU" dirty="0" err="1"/>
              <a:t>ППк</a:t>
            </a:r>
            <a:r>
              <a:rPr lang="ru-RU" dirty="0"/>
              <a:t> образовательные учреждения своевременно предоставили в срок до 15 мая текущего года отчет о количестве детей с ОВЗ и сведения о </a:t>
            </a:r>
          </a:p>
          <a:p>
            <a:pPr>
              <a:buNone/>
            </a:pPr>
            <a:r>
              <a:rPr lang="ru-RU" dirty="0"/>
              <a:t>	динамики развития на каждого обучающегося с ОВЗ.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На основании анализа полученных данных, в дошкольных бюджетных, (автономных) образовательных учреждениях обучаются: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sz="2000" b="1" dirty="0"/>
              <a:t>994</a:t>
            </a:r>
            <a:r>
              <a:rPr lang="ru-RU" dirty="0"/>
              <a:t> детей с ОВЗ, из них детей-инвалидов </a:t>
            </a:r>
            <a:r>
              <a:rPr lang="ru-RU" sz="2000" b="1" dirty="0"/>
              <a:t>93</a:t>
            </a:r>
            <a:r>
              <a:rPr lang="ru-RU" b="1" dirty="0"/>
              <a:t> </a:t>
            </a:r>
            <a:r>
              <a:rPr lang="ru-RU" dirty="0"/>
              <a:t>детей.  </a:t>
            </a:r>
          </a:p>
          <a:p>
            <a:pPr>
              <a:buNone/>
            </a:pPr>
            <a:r>
              <a:rPr lang="ru-RU" b="1" u="sng" dirty="0"/>
              <a:t>По результатам мониторинга отмечается:</a:t>
            </a:r>
          </a:p>
          <a:p>
            <a:r>
              <a:rPr lang="ru-RU" dirty="0"/>
              <a:t>положительная динамика у </a:t>
            </a:r>
            <a:r>
              <a:rPr lang="ru-RU" b="1" dirty="0"/>
              <a:t>698</a:t>
            </a:r>
            <a:r>
              <a:rPr lang="ru-RU" dirty="0"/>
              <a:t> детей, </a:t>
            </a:r>
          </a:p>
          <a:p>
            <a:r>
              <a:rPr lang="ru-RU" dirty="0"/>
              <a:t>волнообразная динамика у </a:t>
            </a:r>
            <a:r>
              <a:rPr lang="ru-RU" b="1" dirty="0"/>
              <a:t>109 </a:t>
            </a:r>
            <a:r>
              <a:rPr lang="ru-RU" dirty="0"/>
              <a:t>детей, </a:t>
            </a:r>
          </a:p>
          <a:p>
            <a:r>
              <a:rPr lang="ru-RU" dirty="0"/>
              <a:t>недостаточная динамика у </a:t>
            </a:r>
            <a:r>
              <a:rPr lang="ru-RU" b="1" dirty="0"/>
              <a:t>129</a:t>
            </a:r>
            <a:r>
              <a:rPr lang="ru-RU" dirty="0"/>
              <a:t> ребенка, </a:t>
            </a:r>
          </a:p>
          <a:p>
            <a:r>
              <a:rPr lang="ru-RU" dirty="0"/>
              <a:t>отрицательная у </a:t>
            </a:r>
            <a:r>
              <a:rPr lang="ru-RU" b="1" dirty="0"/>
              <a:t>28</a:t>
            </a:r>
            <a:r>
              <a:rPr lang="ru-RU" dirty="0"/>
              <a:t> детей</a:t>
            </a:r>
          </a:p>
          <a:p>
            <a:pPr>
              <a:buNone/>
            </a:pPr>
            <a:r>
              <a:rPr lang="ru-RU" u="sng" dirty="0"/>
              <a:t>Без замечаний предоставлены отчеты и листы динамики в 11 Д/С:</a:t>
            </a:r>
          </a:p>
          <a:p>
            <a:pPr>
              <a:buNone/>
            </a:pPr>
            <a:r>
              <a:rPr lang="ru-RU" dirty="0"/>
              <a:t> № 1, 9,29,45,62,68,71,90,92,96,97</a:t>
            </a:r>
          </a:p>
        </p:txBody>
      </p:sp>
    </p:spTree>
    <p:extLst>
      <p:ext uri="{BB962C8B-B14F-4D97-AF65-F5344CB8AC3E}">
        <p14:creationId xmlns:p14="http://schemas.microsoft.com/office/powerpoint/2010/main" val="406918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1"/>
            <a:ext cx="7715304" cy="107157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По итогам мониторинга выявлены следующие нарушения: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86345"/>
          </a:xfrm>
        </p:spPr>
        <p:txBody>
          <a:bodyPr/>
          <a:lstStyle/>
          <a:p>
            <a:r>
              <a:rPr lang="ru-RU" dirty="0"/>
              <a:t>нарушение "Закона об образовании РФ" (коррекционную помощь в ДОУ получали дети, достигшие 8 лет);</a:t>
            </a:r>
          </a:p>
          <a:p>
            <a:pPr lvl="0"/>
            <a:r>
              <a:rPr lang="ru-RU" dirty="0"/>
              <a:t>дата прохождения ТПМПК не совпадает с датой утверждения АООП, его сроком коррекционной работы и программой обучения;</a:t>
            </a:r>
          </a:p>
          <a:p>
            <a:r>
              <a:rPr lang="ru-RU" dirty="0"/>
              <a:t>частичное создание специальных образовательных условий для детей с ОВЗ, не предоставление  детям с ЗПР учителей дефектологов, детям с РАС и НОДА ассистентов-помощников;</a:t>
            </a:r>
          </a:p>
          <a:p>
            <a:r>
              <a:rPr lang="ru-RU" dirty="0"/>
              <a:t>выявлены неточные заключения специалистов (педагога-психолога, учителя-логопеда, учителя-дефектолога, воспитателя);</a:t>
            </a:r>
          </a:p>
          <a:p>
            <a:pPr lvl="0"/>
            <a:r>
              <a:rPr lang="ru-RU" dirty="0"/>
              <a:t>направление коррекционной работы специалистов (учителя-дефектолога, педагога-психолога, учителя-логопеда) не соответствуют коллегиальному заключению ТПМПК;</a:t>
            </a:r>
          </a:p>
          <a:p>
            <a:pPr lvl="0"/>
            <a:r>
              <a:rPr lang="ru-RU" dirty="0"/>
              <a:t>указываются неверно фамилии детей, даты рождения, даты и номера коллегиальных заключений;</a:t>
            </a:r>
          </a:p>
          <a:p>
            <a:r>
              <a:rPr lang="ru-RU" dirty="0"/>
              <a:t>выявлены просроченные коллегиальные заключения (ТПМПК от 22.11.2019г, а начало коррекционной работы 14.10.2021г)</a:t>
            </a:r>
          </a:p>
          <a:p>
            <a:pPr lvl="0"/>
            <a:endParaRPr lang="ru-RU" dirty="0"/>
          </a:p>
          <a:p>
            <a:pPr lvl="0">
              <a:buNone/>
            </a:pPr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pPr lvl="0">
              <a:buNone/>
            </a:pPr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18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1"/>
            <a:ext cx="7715304" cy="107157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ПЕРЕЧЕНЬ ДОКУМЕНТОВ ДЛЯ ПРЕДОСТАВЛЕНИЯ В ТПМПК: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10151"/>
          </a:xfrm>
        </p:spPr>
        <p:txBody>
          <a:bodyPr/>
          <a:lstStyle/>
          <a:p>
            <a:r>
              <a:rPr lang="ru-RU" sz="2000" dirty="0"/>
              <a:t>Направление в ТПМПК</a:t>
            </a:r>
          </a:p>
          <a:p>
            <a:r>
              <a:rPr lang="ru-RU" sz="2000" dirty="0"/>
              <a:t>Коллегиальное заключение </a:t>
            </a:r>
            <a:r>
              <a:rPr lang="ru-RU" sz="2000" dirty="0" err="1"/>
              <a:t>ППк</a:t>
            </a:r>
            <a:r>
              <a:rPr lang="ru-RU" sz="2000" dirty="0"/>
              <a:t> ДОУ</a:t>
            </a:r>
          </a:p>
          <a:p>
            <a:r>
              <a:rPr lang="ru-RU" sz="2000" dirty="0"/>
              <a:t>Выписка из истории развития ребенка с заключениями врачей</a:t>
            </a:r>
          </a:p>
          <a:p>
            <a:r>
              <a:rPr lang="ru-RU" sz="2000" dirty="0"/>
              <a:t>Копия свидетельства о рождении ребенка</a:t>
            </a:r>
          </a:p>
          <a:p>
            <a:r>
              <a:rPr lang="ru-RU" sz="2000" dirty="0"/>
              <a:t>Копия паспорта родителя (законного представителя)</a:t>
            </a:r>
          </a:p>
          <a:p>
            <a:r>
              <a:rPr lang="ru-RU" sz="2000" dirty="0"/>
              <a:t>Копия справки МСЭ, Копия ИПРА (для детей – инвалидов)</a:t>
            </a:r>
          </a:p>
          <a:p>
            <a:r>
              <a:rPr lang="ru-RU" sz="2000" dirty="0"/>
              <a:t>Педагогическая характеристика обучающегося</a:t>
            </a:r>
          </a:p>
          <a:p>
            <a:r>
              <a:rPr lang="ru-RU" sz="2000" dirty="0"/>
              <a:t>Заключения специалистов: учителя-логопеда, педагога-психолога, учителя-дефектолога ДОУ (при наличии)</a:t>
            </a:r>
          </a:p>
          <a:p>
            <a:r>
              <a:rPr lang="ru-RU" sz="2000" dirty="0"/>
              <a:t>Рисунок</a:t>
            </a:r>
          </a:p>
          <a:p>
            <a:r>
              <a:rPr lang="ru-RU" sz="2000" dirty="0"/>
              <a:t>Первичное коллегиальное заключение ТПМПК (при повторном обращении)</a:t>
            </a:r>
          </a:p>
          <a:p>
            <a:r>
              <a:rPr lang="ru-RU" sz="2000" dirty="0"/>
              <a:t>Лист динамики обучающегося с ОВЗ (при повторном обращении)</a:t>
            </a:r>
          </a:p>
          <a:p>
            <a:pPr lvl="0"/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pPr lvl="0">
              <a:buNone/>
            </a:pPr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18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1"/>
            <a:ext cx="7715304" cy="107157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ВЫВОДЫ: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481523"/>
          </a:xfrm>
        </p:spPr>
        <p:txBody>
          <a:bodyPr/>
          <a:lstStyle/>
          <a:p>
            <a:r>
              <a:rPr lang="ru-RU" sz="2400" dirty="0"/>
              <a:t>Психолого-педагогическое сопровождение детей с ОВЗ, детей – инвалидов осуществляется на достаточном уровне;</a:t>
            </a:r>
          </a:p>
          <a:p>
            <a:pPr>
              <a:buNone/>
            </a:pPr>
            <a:endParaRPr lang="ru-RU" sz="2400" dirty="0"/>
          </a:p>
          <a:p>
            <a:r>
              <a:rPr lang="ru-RU" sz="2400" dirty="0"/>
              <a:t>Создание специальных образовательных условий для обучения детей с ограниченными возможностями здоровья  в соответствии с рекомендациями ТПМПК осуществляется в некоторых ДОУ частично.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			</a:t>
            </a:r>
          </a:p>
          <a:p>
            <a:pPr lvl="0"/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pPr lvl="0">
              <a:buNone/>
            </a:pPr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187104"/>
      </p:ext>
    </p:extLst>
  </p:cSld>
  <p:clrMapOvr>
    <a:masterClrMapping/>
  </p:clrMapOvr>
</p:sld>
</file>

<file path=ppt/theme/theme1.xml><?xml version="1.0" encoding="utf-8"?>
<a:theme xmlns:a="http://schemas.openxmlformats.org/drawingml/2006/main" name="597TGp_Child_light_ani">
  <a:themeElements>
    <a:clrScheme name="597TGp_Child_light_ani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597TGp_Child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7TGp_Child_light_ani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7TGp_Child_light_ani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7TGp_Child_light_ani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</TotalTime>
  <Words>959</Words>
  <Application>Microsoft Office PowerPoint</Application>
  <PresentationFormat>Экран 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Calibri</vt:lpstr>
      <vt:lpstr>597TGp_Child_light_ani</vt:lpstr>
      <vt:lpstr>«Мониторинг динамики развития детей с ОВЗ в образовательных учреждениях"</vt:lpstr>
      <vt:lpstr>Нормативно-правовые документы, регламентирующие ОБРАЗОВАНИЕ ДЕТЕЙ С ОВЗ</vt:lpstr>
      <vt:lpstr>ДЕТИ - ОВЗ</vt:lpstr>
      <vt:lpstr>АДАПТИРОВАННЫЕ ОСНОВНЫЕ ОБРАЗОВАТЕЛЬНЫЕ ПРОГРАММЫ ДЛЯ ДЕТЕЙ ДОШКОЛЬНОГО ВОЗРАСТА</vt:lpstr>
      <vt:lpstr>АДАПТИРОВАННЫЕ ОСНОВНЫЕ ОБРАЗОВАТЕЛЬНЫЕ ПРОГРАММЫ ДЛЯ ДЕТЕЙ ДОШКОЛЬНОГО ВОЗРАСТА</vt:lpstr>
      <vt:lpstr>АНАЛИЗ РЕЗУЛЬТАТОВ психолого-педагогического сопровождения обучающихся в общеобразовательных (дошкольных) учреждениях города Норильска в 2021-2022 учебном году</vt:lpstr>
      <vt:lpstr>По итогам мониторинга выявлены следующие нарушения:</vt:lpstr>
      <vt:lpstr>ПЕРЕЧЕНЬ ДОКУМЕНТОВ ДЛЯ ПРЕДОСТАВЛЕНИЯ В ТПМПК:</vt:lpstr>
      <vt:lpstr>ВЫВОДЫ:</vt:lpstr>
      <vt:lpstr>РЕКОМЕНДАЦИИ: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User-2</dc:creator>
  <cp:lastModifiedBy>Irina</cp:lastModifiedBy>
  <cp:revision>228</cp:revision>
  <cp:lastPrinted>2017-11-22T07:03:29Z</cp:lastPrinted>
  <dcterms:created xsi:type="dcterms:W3CDTF">2016-01-18T03:11:43Z</dcterms:created>
  <dcterms:modified xsi:type="dcterms:W3CDTF">2022-10-16T15:15:33Z</dcterms:modified>
</cp:coreProperties>
</file>