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  <p:sldMasterId id="2147483766" r:id="rId2"/>
  </p:sldMasterIdLst>
  <p:notesMasterIdLst>
    <p:notesMasterId r:id="rId16"/>
  </p:notesMasterIdLst>
  <p:sldIdLst>
    <p:sldId id="382" r:id="rId3"/>
    <p:sldId id="438" r:id="rId4"/>
    <p:sldId id="435" r:id="rId5"/>
    <p:sldId id="424" r:id="rId6"/>
    <p:sldId id="408" r:id="rId7"/>
    <p:sldId id="439" r:id="rId8"/>
    <p:sldId id="409" r:id="rId9"/>
    <p:sldId id="434" r:id="rId10"/>
    <p:sldId id="415" r:id="rId11"/>
    <p:sldId id="429" r:id="rId12"/>
    <p:sldId id="437" r:id="rId13"/>
    <p:sldId id="428" r:id="rId14"/>
    <p:sldId id="40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85" autoAdjust="0"/>
    <p:restoredTop sz="87234" autoAdjust="0"/>
  </p:normalViewPr>
  <p:slideViewPr>
    <p:cSldViewPr snapToGrid="0">
      <p:cViewPr varScale="1">
        <p:scale>
          <a:sx n="97" d="100"/>
          <a:sy n="97" d="100"/>
        </p:scale>
        <p:origin x="145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6" d="100"/>
        <a:sy n="11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5C50F3-8170-48A6-A792-BB33DFC5F790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665FDC-8980-4496-A904-30345C00C6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21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65FDC-8980-4496-A904-30345C00C675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368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65FDC-8980-4496-A904-30345C00C675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994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65FDC-8980-4496-A904-30345C00C675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004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79525" y="1600200"/>
            <a:ext cx="7085013" cy="1066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79525" y="2819400"/>
            <a:ext cx="5256213" cy="1143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94475" y="685800"/>
            <a:ext cx="1771650" cy="54403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79525" y="685800"/>
            <a:ext cx="5162550" cy="54403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9389A218-1BD9-44B7-AD25-60C2204205A7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9389A218-1BD9-44B7-AD25-60C2204205A7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79525" y="1600200"/>
            <a:ext cx="2552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984625" y="1600200"/>
            <a:ext cx="2552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9525" y="685800"/>
            <a:ext cx="70866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Нажмите кнопку, чтобы изменить стиль основного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9525" y="1600200"/>
            <a:ext cx="5257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Нажмите кнопку, чтобы изменить стили основного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29375"/>
            <a:ext cx="2133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fld id="{9389A218-1BD9-44B7-AD25-60C2204205A7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29375"/>
            <a:ext cx="2895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29375"/>
            <a:ext cx="2133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jpe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openxmlformats.org/officeDocument/2006/relationships/image" Target="../media/image30.jpeg"/><Relationship Id="rId5" Type="http://schemas.openxmlformats.org/officeDocument/2006/relationships/image" Target="../media/image24.pn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28330" y="173740"/>
            <a:ext cx="8736209" cy="2300852"/>
          </a:xfrm>
          <a:prstGeom prst="roundRect">
            <a:avLst/>
          </a:prstGeom>
          <a:solidFill>
            <a:srgbClr val="9BC4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F9F5E3"/>
              </a:solidFill>
            </a:endParaRPr>
          </a:p>
        </p:txBody>
      </p:sp>
      <p:sp>
        <p:nvSpPr>
          <p:cNvPr id="5" name="Прямоугольник 7"/>
          <p:cNvSpPr>
            <a:spLocks noChangeArrowheads="1"/>
          </p:cNvSpPr>
          <p:nvPr/>
        </p:nvSpPr>
        <p:spPr bwMode="auto">
          <a:xfrm>
            <a:off x="346103" y="470435"/>
            <a:ext cx="8349239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Bookman Old Style" panose="02050604050505020204" pitchFamily="18" charset="0"/>
              </a:rPr>
              <a:t>Тема мастер-класса</a:t>
            </a:r>
            <a:r>
              <a:rPr lang="ru-RU" sz="2000" b="1" dirty="0" smtClean="0">
                <a:latin typeface="Bookman Old Style" panose="02050604050505020204" pitchFamily="18" charset="0"/>
              </a:rPr>
              <a:t>: «Психоэмоциональное развитие </a:t>
            </a:r>
            <a:r>
              <a:rPr lang="ru-RU" sz="2000" b="1" dirty="0">
                <a:latin typeface="Bookman Old Style" panose="02050604050505020204" pitchFamily="18" charset="0"/>
              </a:rPr>
              <a:t>дошкольников посредством использования в работе </a:t>
            </a:r>
            <a:br>
              <a:rPr lang="ru-RU" sz="2000" b="1" dirty="0">
                <a:latin typeface="Bookman Old Style" panose="02050604050505020204" pitchFamily="18" charset="0"/>
              </a:rPr>
            </a:br>
            <a:r>
              <a:rPr lang="ru-RU" sz="2000" b="1" dirty="0">
                <a:latin typeface="Bookman Old Style" panose="02050604050505020204" pitchFamily="18" charset="0"/>
              </a:rPr>
              <a:t>педагога-психолога инновационного </a:t>
            </a:r>
            <a:br>
              <a:rPr lang="ru-RU" sz="2000" b="1" dirty="0">
                <a:latin typeface="Bookman Old Style" panose="02050604050505020204" pitchFamily="18" charset="0"/>
              </a:rPr>
            </a:br>
            <a:r>
              <a:rPr lang="ru-RU" sz="2000" b="1" dirty="0">
                <a:latin typeface="Bookman Old Style" panose="02050604050505020204" pitchFamily="18" charset="0"/>
              </a:rPr>
              <a:t>дидактического </a:t>
            </a:r>
            <a:r>
              <a:rPr lang="ru-RU" sz="2000" b="1" dirty="0" smtClean="0">
                <a:latin typeface="Bookman Old Style" panose="02050604050505020204" pitchFamily="18" charset="0"/>
              </a:rPr>
              <a:t>пособия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«Большой подвижный </a:t>
            </a:r>
            <a:r>
              <a:rPr lang="ru-RU" sz="32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лабиринт</a:t>
            </a:r>
            <a:r>
              <a:rPr lang="ru-RU" sz="32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»</a:t>
            </a:r>
            <a:br>
              <a:rPr lang="ru-RU" sz="3200" b="1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ru-RU" sz="2800" b="1" dirty="0">
                <a:latin typeface="Bookman Old Style" panose="02050604050505020204" pitchFamily="18" charset="0"/>
              </a:rPr>
              <a:t/>
            </a:r>
            <a:br>
              <a:rPr lang="ru-RU" sz="2800" b="1" dirty="0">
                <a:latin typeface="Bookman Old Style" panose="02050604050505020204" pitchFamily="18" charset="0"/>
              </a:rPr>
            </a:br>
            <a:endParaRPr lang="ru-RU" sz="2800" b="1" dirty="0">
              <a:latin typeface="Bookman Old Style" panose="02050604050505020204" pitchFamily="18" charset="0"/>
            </a:endParaRPr>
          </a:p>
        </p:txBody>
      </p:sp>
      <p:sp>
        <p:nvSpPr>
          <p:cNvPr id="6" name="Прямоугольник 7"/>
          <p:cNvSpPr>
            <a:spLocks noChangeArrowheads="1"/>
          </p:cNvSpPr>
          <p:nvPr/>
        </p:nvSpPr>
        <p:spPr bwMode="auto">
          <a:xfrm>
            <a:off x="1384931" y="5220083"/>
            <a:ext cx="627158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Bookman Old Style" panose="02050604050505020204" pitchFamily="18" charset="0"/>
              </a:rPr>
              <a:t>Педагог-психолог </a:t>
            </a:r>
          </a:p>
          <a:p>
            <a:pPr algn="ctr"/>
            <a:r>
              <a:rPr lang="ru-RU" sz="2000" b="1" dirty="0" smtClean="0">
                <a:latin typeface="Bookman Old Style" panose="02050604050505020204" pitchFamily="18" charset="0"/>
              </a:rPr>
              <a:t>МБДОУ «ДС № 46 «Надежда» </a:t>
            </a:r>
            <a:endParaRPr lang="ru-RU" sz="2000" b="1" dirty="0">
              <a:latin typeface="Bookman Old Style" panose="02050604050505020204" pitchFamily="18" charset="0"/>
            </a:endParaRPr>
          </a:p>
          <a:p>
            <a:pPr algn="ctr"/>
            <a:r>
              <a:rPr lang="ru-RU" sz="2000" b="1" dirty="0" err="1">
                <a:latin typeface="Bookman Old Style" panose="02050604050505020204" pitchFamily="18" charset="0"/>
              </a:rPr>
              <a:t>Халипаева</a:t>
            </a:r>
            <a:r>
              <a:rPr lang="ru-RU" sz="2000" b="1" dirty="0">
                <a:latin typeface="Bookman Old Style" panose="02050604050505020204" pitchFamily="18" charset="0"/>
              </a:rPr>
              <a:t> Регина </a:t>
            </a:r>
            <a:r>
              <a:rPr lang="ru-RU" sz="2000" b="1" dirty="0" err="1">
                <a:latin typeface="Bookman Old Style" panose="02050604050505020204" pitchFamily="18" charset="0"/>
              </a:rPr>
              <a:t>Мурзалиевна</a:t>
            </a:r>
            <a:endParaRPr lang="ru-RU" sz="2000" b="1" dirty="0"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" t="-412" r="27586" b="-3796"/>
          <a:stretch/>
        </p:blipFill>
        <p:spPr>
          <a:xfrm>
            <a:off x="3246558" y="2771287"/>
            <a:ext cx="2385757" cy="23890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8316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017639"/>
            <a:ext cx="9144001" cy="5886399"/>
          </a:xfrm>
          <a:prstGeom prst="rect">
            <a:avLst/>
          </a:prstGeom>
          <a:solidFill>
            <a:srgbClr val="9BC4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7171" name="Заголовок 1"/>
          <p:cNvSpPr>
            <a:spLocks noGrp="1"/>
          </p:cNvSpPr>
          <p:nvPr>
            <p:ph type="title"/>
          </p:nvPr>
        </p:nvSpPr>
        <p:spPr>
          <a:xfrm>
            <a:off x="180053" y="207019"/>
            <a:ext cx="8940359" cy="681744"/>
          </a:xfrm>
        </p:spPr>
        <p:txBody>
          <a:bodyPr>
            <a:noAutofit/>
          </a:bodyPr>
          <a:lstStyle/>
          <a:p>
            <a:r>
              <a:rPr lang="ru-RU" altLang="ru-RU" sz="2800" b="1" dirty="0" smtClean="0">
                <a:solidFill>
                  <a:srgbClr val="C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ЗАДАЧИ ПРОВЕДЕНИЯ МАСТЕР-КЛАССА</a:t>
            </a:r>
            <a:endParaRPr lang="ru-RU" sz="3600" b="1" dirty="0">
              <a:solidFill>
                <a:schemeClr val="tx1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196975"/>
            <a:ext cx="9144000" cy="460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50" normalizeH="0" baseline="0" noProof="0">
              <a:ln w="13500">
                <a:solidFill>
                  <a:srgbClr val="D16349">
                    <a:shade val="2500"/>
                    <a:alpha val="6500"/>
                  </a:srgbClr>
                </a:solidFill>
                <a:prstDash val="solid"/>
              </a:ln>
              <a:solidFill>
                <a:srgbClr val="D16349">
                  <a:tint val="3000"/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450" y="677405"/>
            <a:ext cx="1026962" cy="1039139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/>
          <p:nvPr/>
        </p:nvSpPr>
        <p:spPr>
          <a:xfrm>
            <a:off x="180053" y="1551226"/>
            <a:ext cx="4212485" cy="2942700"/>
          </a:xfrm>
          <a:prstGeom prst="roundRect">
            <a:avLst/>
          </a:prstGeom>
          <a:solidFill>
            <a:srgbClr val="F9F5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ru-RU" dirty="0" smtClean="0">
                <a:solidFill>
                  <a:prstClr val="black"/>
                </a:solidFill>
                <a:latin typeface="Bookman Old Style" panose="02050604050505020204" pitchFamily="18" charset="0"/>
              </a:rPr>
              <a:t>обобщить и распространить передовой педагогический опыт работы по использованию в коррекционно-развивающей работе педагога-психолога инновационного дидактического пособия «Большой подвижный лабиринт»;</a:t>
            </a:r>
            <a:r>
              <a:rPr lang="ru-RU" dirty="0">
                <a:solidFill>
                  <a:prstClr val="black"/>
                </a:solidFill>
                <a:latin typeface="Bookman Old Style" panose="02050604050505020204" pitchFamily="18" charset="0"/>
              </a:rPr>
              <a:t>	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727144" y="1580192"/>
            <a:ext cx="4212485" cy="2913733"/>
          </a:xfrm>
          <a:prstGeom prst="roundRect">
            <a:avLst/>
          </a:prstGeom>
          <a:solidFill>
            <a:srgbClr val="F9F5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indent="450215" algn="just">
              <a:lnSpc>
                <a:spcPct val="107000"/>
              </a:lnSpc>
              <a:defRPr/>
            </a:pPr>
            <a:r>
              <a:rPr lang="ru-RU" sz="2000" dirty="0" smtClean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отработать совместно с участниками мастер-класса методические подходы и приёмы работы с различными сериями лабиринта.</a:t>
            </a:r>
            <a:r>
              <a:rPr lang="ru-RU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540" r="556" b="16771"/>
          <a:stretch/>
        </p:blipFill>
        <p:spPr>
          <a:xfrm>
            <a:off x="2871105" y="4822810"/>
            <a:ext cx="3042865" cy="194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7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836" y="340573"/>
            <a:ext cx="8534400" cy="1105597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СРОКИ ПРОВЕДЕНИЯ ЯНВАРЬ-МАРТ</a:t>
            </a:r>
            <a:endParaRPr lang="ru-RU" sz="36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76655" y="3719205"/>
            <a:ext cx="2665380" cy="123541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ЯНВАРЬ</a:t>
            </a:r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-СЕМИНАР-ПРАКТИКУМ</a:t>
            </a:r>
            <a:endParaRPr lang="ru-RU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911175" y="3719205"/>
            <a:ext cx="2665380" cy="123541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ФЕВРАЛЬ</a:t>
            </a:r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-ЗАНЯТИЕ «ПУТЕШЕСТВИЕ ПО ЛАБИРИНТУ»</a:t>
            </a:r>
            <a:endParaRPr lang="ru-RU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142035" y="4954618"/>
            <a:ext cx="2769140" cy="123541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МАРТ</a:t>
            </a:r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-КВЕСТ-ИГРА</a:t>
            </a:r>
            <a:endParaRPr lang="ru-RU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Тройная стрелка влево/вправо/вверх 14"/>
          <p:cNvSpPr/>
          <p:nvPr/>
        </p:nvSpPr>
        <p:spPr>
          <a:xfrm rot="10800000">
            <a:off x="3573396" y="3599234"/>
            <a:ext cx="1965279" cy="1259943"/>
          </a:xfrm>
          <a:prstGeom prst="leftRightUpArrow">
            <a:avLst/>
          </a:prstGeom>
          <a:solidFill>
            <a:srgbClr val="C0000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003" y="1668288"/>
            <a:ext cx="2531203" cy="170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1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9646"/>
            <a:ext cx="2356571" cy="20924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836" y="340574"/>
            <a:ext cx="8534400" cy="758952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Ожидаемый результат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21193" y="3365559"/>
            <a:ext cx="3541637" cy="283407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Р</a:t>
            </a:r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ешение 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различных педагогических задач, направленных на развитие и/или коррекцию психических процессов, познавательной и эмоционально-волевой сферы </a:t>
            </a:r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дошкольников.</a:t>
            </a:r>
            <a:endParaRPr lang="ru-RU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711641" y="1149084"/>
            <a:ext cx="3718655" cy="216691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Овладение </a:t>
            </a:r>
            <a:r>
              <a:rPr lang="ru-RU" sz="1600" dirty="0">
                <a:solidFill>
                  <a:schemeClr val="tx1"/>
                </a:solidFill>
                <a:latin typeface="Bookman Old Style" panose="02050604050505020204" pitchFamily="18" charset="0"/>
              </a:rPr>
              <a:t>участниками приемами внедрения «игр в движении» из различных серий инновационного дидактического пособия «Большой подвижный лабиринт» </a:t>
            </a:r>
            <a:r>
              <a:rPr lang="ru-RU" sz="16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endParaRPr lang="ru-RU" sz="16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353665" y="3365559"/>
            <a:ext cx="3546662" cy="293200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Формирование 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мотивации педагогов к самообучению, самосовершенствованию, саморазвитию. </a:t>
            </a:r>
          </a:p>
        </p:txBody>
      </p:sp>
      <p:sp>
        <p:nvSpPr>
          <p:cNvPr id="15" name="Тройная стрелка влево/вправо/вверх 14"/>
          <p:cNvSpPr/>
          <p:nvPr/>
        </p:nvSpPr>
        <p:spPr>
          <a:xfrm rot="10800000">
            <a:off x="3573395" y="3402801"/>
            <a:ext cx="1965279" cy="1601621"/>
          </a:xfrm>
          <a:prstGeom prst="leftRightUpArrow">
            <a:avLst/>
          </a:prstGeom>
          <a:solidFill>
            <a:srgbClr val="C0000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46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21404" y="844632"/>
            <a:ext cx="72081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Bookman Old Style" panose="02050604050505020204" pitchFamily="18" charset="0"/>
              </a:rPr>
              <a:t>СПАСИБО ЗА ВНИМАНИЕ!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327" y="2837471"/>
            <a:ext cx="3061731" cy="306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50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058317"/>
            <a:ext cx="9144001" cy="5845722"/>
          </a:xfrm>
          <a:prstGeom prst="rect">
            <a:avLst/>
          </a:prstGeom>
          <a:solidFill>
            <a:srgbClr val="9BC4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378104"/>
            <a:ext cx="9144000" cy="460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50" normalizeH="0" baseline="0" noProof="0">
              <a:ln w="13500">
                <a:solidFill>
                  <a:srgbClr val="D16349">
                    <a:shade val="2500"/>
                    <a:alpha val="6500"/>
                  </a:srgbClr>
                </a:solidFill>
                <a:prstDash val="solid"/>
              </a:ln>
              <a:solidFill>
                <a:srgbClr val="D16349">
                  <a:tint val="3000"/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649" y="157836"/>
            <a:ext cx="1026962" cy="1039139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/>
          <p:nvPr/>
        </p:nvSpPr>
        <p:spPr>
          <a:xfrm>
            <a:off x="4522772" y="3628103"/>
            <a:ext cx="975895" cy="249398"/>
          </a:xfrm>
          <a:prstGeom prst="roundRect">
            <a:avLst/>
          </a:prstGeom>
          <a:solidFill>
            <a:srgbClr val="F9F5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(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Москва);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7240" t="29013" r="23871" b="18732"/>
          <a:stretch/>
        </p:blipFill>
        <p:spPr>
          <a:xfrm>
            <a:off x="479978" y="1976284"/>
            <a:ext cx="8085587" cy="427703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2400" b="1" dirty="0" smtClean="0">
                <a:solidFill>
                  <a:srgbClr val="C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Основа Большого подвижного лабиринта прямые и дугообразные мягкие дорожки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214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flipV="1">
            <a:off x="117954" y="7093818"/>
            <a:ext cx="9026045" cy="673666"/>
          </a:xfrm>
          <a:prstGeom prst="rect">
            <a:avLst/>
          </a:prstGeom>
          <a:solidFill>
            <a:srgbClr val="9BC4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145693"/>
            <a:ext cx="9144000" cy="460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spc="5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9" r="20536"/>
          <a:stretch/>
        </p:blipFill>
        <p:spPr>
          <a:xfrm rot="5400000">
            <a:off x="52676" y="1844087"/>
            <a:ext cx="1927700" cy="157126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2"/>
          <a:stretch/>
        </p:blipFill>
        <p:spPr>
          <a:xfrm rot="5400000">
            <a:off x="1551108" y="2136283"/>
            <a:ext cx="2496883" cy="137307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8" t="20226" r="20430" b="1"/>
          <a:stretch/>
        </p:blipFill>
        <p:spPr>
          <a:xfrm>
            <a:off x="3716590" y="3818331"/>
            <a:ext cx="2696053" cy="1881432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933" r="23387"/>
          <a:stretch/>
        </p:blipFill>
        <p:spPr>
          <a:xfrm>
            <a:off x="6851234" y="1652956"/>
            <a:ext cx="1847538" cy="289599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34" r="20562"/>
          <a:stretch/>
        </p:blipFill>
        <p:spPr>
          <a:xfrm>
            <a:off x="230892" y="3818331"/>
            <a:ext cx="1493299" cy="206443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4" t="-37" r="6810" b="-1"/>
          <a:stretch/>
        </p:blipFill>
        <p:spPr>
          <a:xfrm rot="5400000">
            <a:off x="1764367" y="4573255"/>
            <a:ext cx="1984375" cy="1540879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" t="4139" r="26235" b="-699"/>
          <a:stretch/>
        </p:blipFill>
        <p:spPr>
          <a:xfrm>
            <a:off x="3602502" y="1665871"/>
            <a:ext cx="3132316" cy="19630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" t="643" r="23595"/>
          <a:stretch/>
        </p:blipFill>
        <p:spPr>
          <a:xfrm>
            <a:off x="6412643" y="4850547"/>
            <a:ext cx="2226669" cy="1464719"/>
          </a:xfrm>
          <a:prstGeom prst="rect">
            <a:avLst/>
          </a:prstGeom>
        </p:spPr>
      </p:pic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111096" y="316610"/>
            <a:ext cx="8836260" cy="732095"/>
          </a:xfrm>
        </p:spPr>
        <p:txBody>
          <a:bodyPr>
            <a:noAutofit/>
          </a:bodyPr>
          <a:lstStyle/>
          <a:p>
            <a:r>
              <a:rPr lang="ru-RU" altLang="ru-RU" sz="2400" b="1" dirty="0" smtClean="0">
                <a:solidFill>
                  <a:srgbClr val="C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Движение – дверь в обучение!</a:t>
            </a:r>
          </a:p>
        </p:txBody>
      </p:sp>
    </p:spTree>
    <p:extLst>
      <p:ext uri="{BB962C8B-B14F-4D97-AF65-F5344CB8AC3E}">
        <p14:creationId xmlns:p14="http://schemas.microsoft.com/office/powerpoint/2010/main" val="90575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836" y="340574"/>
            <a:ext cx="8534400" cy="75895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Основные серии Лабиринта</a:t>
            </a:r>
            <a:endParaRPr lang="ru-RU" sz="36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" t="17433" r="2127" b="24762"/>
          <a:stretch/>
        </p:blipFill>
        <p:spPr>
          <a:xfrm>
            <a:off x="408829" y="1636432"/>
            <a:ext cx="2550681" cy="33061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" t="56719" r="1331" b="15627"/>
          <a:stretch/>
        </p:blipFill>
        <p:spPr>
          <a:xfrm>
            <a:off x="3281543" y="1608455"/>
            <a:ext cx="2477729" cy="16541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4" t="8029" r="4337" b="46237"/>
          <a:stretch/>
        </p:blipFill>
        <p:spPr>
          <a:xfrm>
            <a:off x="3281543" y="3472057"/>
            <a:ext cx="2548986" cy="32139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9" t="2700" r="4745" b="71443"/>
          <a:stretch/>
        </p:blipFill>
        <p:spPr>
          <a:xfrm>
            <a:off x="5997676" y="1642266"/>
            <a:ext cx="2517059" cy="16472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6" t="53437" r="-2795" b="21617"/>
          <a:stretch/>
        </p:blipFill>
        <p:spPr>
          <a:xfrm>
            <a:off x="5997676" y="3472057"/>
            <a:ext cx="2634285" cy="15053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29112" r="5279" b="46805"/>
          <a:stretch/>
        </p:blipFill>
        <p:spPr>
          <a:xfrm>
            <a:off x="5912644" y="5066329"/>
            <a:ext cx="2719317" cy="161966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7" t="3297" r="1706" b="69606"/>
          <a:stretch/>
        </p:blipFill>
        <p:spPr>
          <a:xfrm>
            <a:off x="586358" y="5093335"/>
            <a:ext cx="2448233" cy="166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0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Заголовок 1"/>
          <p:cNvSpPr>
            <a:spLocks noGrp="1"/>
          </p:cNvSpPr>
          <p:nvPr>
            <p:ph type="title"/>
          </p:nvPr>
        </p:nvSpPr>
        <p:spPr>
          <a:xfrm>
            <a:off x="180053" y="207019"/>
            <a:ext cx="8940359" cy="68174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Самостоятельные игры с лабиринтом</a:t>
            </a:r>
            <a:endParaRPr lang="ru-RU" sz="2400" b="1" dirty="0">
              <a:solidFill>
                <a:schemeClr val="tx1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196975"/>
            <a:ext cx="9144000" cy="460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spc="5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63124" y="1551225"/>
            <a:ext cx="7580120" cy="1005162"/>
          </a:xfrm>
          <a:prstGeom prst="roundRect">
            <a:avLst/>
          </a:prstGeom>
          <a:solidFill>
            <a:srgbClr val="F9F5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5" t="1014" r="15490"/>
          <a:stretch/>
        </p:blipFill>
        <p:spPr>
          <a:xfrm>
            <a:off x="607982" y="3704910"/>
            <a:ext cx="2027758" cy="12062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1" t="-56" r="20107"/>
          <a:stretch/>
        </p:blipFill>
        <p:spPr>
          <a:xfrm>
            <a:off x="6607426" y="3665796"/>
            <a:ext cx="2259018" cy="143659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70180" y="1863151"/>
            <a:ext cx="1330154" cy="163451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07968" y="1870243"/>
            <a:ext cx="1133954" cy="164606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4118" y="5045710"/>
            <a:ext cx="2061622" cy="133531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447318" y="1864857"/>
            <a:ext cx="1155730" cy="163528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5" t="-3456" r="17706" b="9909"/>
          <a:stretch/>
        </p:blipFill>
        <p:spPr>
          <a:xfrm rot="5400000">
            <a:off x="3799287" y="2015399"/>
            <a:ext cx="1717124" cy="14160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-658" r="19140"/>
          <a:stretch/>
        </p:blipFill>
        <p:spPr>
          <a:xfrm rot="5400000">
            <a:off x="2280567" y="4065549"/>
            <a:ext cx="2490653" cy="16911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1" t="2141" r="15444" b="2488"/>
          <a:stretch/>
        </p:blipFill>
        <p:spPr>
          <a:xfrm rot="5400000">
            <a:off x="514513" y="1929848"/>
            <a:ext cx="1590202" cy="14709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26802" y="3665796"/>
            <a:ext cx="1925290" cy="24906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" t="23613" r="13355" b="759"/>
          <a:stretch/>
        </p:blipFill>
        <p:spPr>
          <a:xfrm>
            <a:off x="6529229" y="5269560"/>
            <a:ext cx="2337215" cy="94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53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flipV="1">
            <a:off x="117954" y="7093818"/>
            <a:ext cx="9026045" cy="673666"/>
          </a:xfrm>
          <a:prstGeom prst="rect">
            <a:avLst/>
          </a:prstGeom>
          <a:solidFill>
            <a:srgbClr val="9BC4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145693"/>
            <a:ext cx="9144000" cy="460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spc="5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111096" y="316610"/>
            <a:ext cx="8836260" cy="732095"/>
          </a:xfrm>
        </p:spPr>
        <p:txBody>
          <a:bodyPr>
            <a:noAutofit/>
          </a:bodyPr>
          <a:lstStyle/>
          <a:p>
            <a:r>
              <a:rPr lang="ru-RU" altLang="ru-RU" sz="2400" b="1" dirty="0" smtClean="0">
                <a:solidFill>
                  <a:srgbClr val="C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Движение – дверь в обучение!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261" y="1831800"/>
            <a:ext cx="2249619" cy="33713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7605" y="1871337"/>
            <a:ext cx="2828789" cy="31153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5209" y="1871337"/>
            <a:ext cx="2365453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46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060243"/>
            <a:ext cx="9144001" cy="5661025"/>
          </a:xfrm>
          <a:prstGeom prst="rect">
            <a:avLst/>
          </a:prstGeom>
          <a:solidFill>
            <a:srgbClr val="9BC4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171" name="Заголовок 1"/>
          <p:cNvSpPr>
            <a:spLocks noGrp="1"/>
          </p:cNvSpPr>
          <p:nvPr>
            <p:ph type="title"/>
          </p:nvPr>
        </p:nvSpPr>
        <p:spPr>
          <a:xfrm>
            <a:off x="180053" y="207019"/>
            <a:ext cx="8940359" cy="681744"/>
          </a:xfrm>
        </p:spPr>
        <p:txBody>
          <a:bodyPr>
            <a:noAutofit/>
          </a:bodyPr>
          <a:lstStyle/>
          <a:p>
            <a:r>
              <a:rPr lang="ru-RU" altLang="ru-RU" sz="2400" b="1" dirty="0">
                <a:solidFill>
                  <a:srgbClr val="C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Движение – дверь в обучение!</a:t>
            </a:r>
            <a:endParaRPr lang="ru-RU" sz="3200" b="1" dirty="0">
              <a:solidFill>
                <a:schemeClr val="tx1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196975"/>
            <a:ext cx="9144000" cy="460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spc="5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3" r="30457"/>
          <a:stretch/>
        </p:blipFill>
        <p:spPr>
          <a:xfrm rot="5400000">
            <a:off x="152635" y="4655092"/>
            <a:ext cx="2013091" cy="176677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2" t="-3839" r="15817" b="1"/>
          <a:stretch/>
        </p:blipFill>
        <p:spPr>
          <a:xfrm rot="5400000">
            <a:off x="6958936" y="4713311"/>
            <a:ext cx="2013090" cy="165033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4" t="-2175" r="25196" b="-1"/>
          <a:stretch/>
        </p:blipFill>
        <p:spPr>
          <a:xfrm>
            <a:off x="4727928" y="4444066"/>
            <a:ext cx="2059034" cy="17804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2" t="-13712" r="39498" b="-1"/>
          <a:stretch/>
        </p:blipFill>
        <p:spPr>
          <a:xfrm rot="5400000">
            <a:off x="3942156" y="1625949"/>
            <a:ext cx="1931154" cy="26764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2" t="-211" r="28889" b="-976"/>
          <a:stretch/>
        </p:blipFill>
        <p:spPr>
          <a:xfrm rot="5400000">
            <a:off x="638617" y="1272873"/>
            <a:ext cx="2134322" cy="32842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2" t="1575" r="18495"/>
          <a:stretch/>
        </p:blipFill>
        <p:spPr>
          <a:xfrm flipH="1">
            <a:off x="6070797" y="1927620"/>
            <a:ext cx="2839291" cy="20494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5" t="5072" r="19355" b="-2970"/>
          <a:stretch/>
        </p:blipFill>
        <p:spPr>
          <a:xfrm>
            <a:off x="2261425" y="4474249"/>
            <a:ext cx="2310575" cy="180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9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Заголовок 1"/>
          <p:cNvSpPr>
            <a:spLocks noGrp="1"/>
          </p:cNvSpPr>
          <p:nvPr>
            <p:ph type="title"/>
          </p:nvPr>
        </p:nvSpPr>
        <p:spPr>
          <a:xfrm>
            <a:off x="180053" y="207019"/>
            <a:ext cx="8940359" cy="681744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ИНДИВИДУАЛЬНАЯ РАБОТА</a:t>
            </a:r>
            <a:endParaRPr lang="ru-RU" sz="2400" b="1" dirty="0">
              <a:solidFill>
                <a:schemeClr val="tx1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196975"/>
            <a:ext cx="9144000" cy="460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spc="5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7997" y="1384368"/>
            <a:ext cx="7874064" cy="1280174"/>
          </a:xfrm>
          <a:prstGeom prst="roundRect">
            <a:avLst/>
          </a:prstGeom>
          <a:solidFill>
            <a:srgbClr val="F9F5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Эти упражнения помогают решать коррекционные задачи по освоению эталонов образцов цвета, освоения предметно-практической деятельности (понимание отношений между предметами), зрительно-моторной координации, развития зрительного восприятия в работе с детьми с ОВЗ</a:t>
            </a:r>
            <a:endParaRPr lang="ru-RU" sz="16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97" y="2834227"/>
            <a:ext cx="2339430" cy="31192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7058" y="2834227"/>
            <a:ext cx="2360677" cy="314757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6909" y="2834227"/>
            <a:ext cx="2290181" cy="3219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8210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836" y="340574"/>
            <a:ext cx="8534400" cy="75895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Цель проведения мастер-класса</a:t>
            </a:r>
            <a:endParaRPr lang="ru-RU" sz="36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73086" y="1740310"/>
            <a:ext cx="8213714" cy="38345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ПОВЫШЕНИЕ УРОВНЯ ПРОФЕССИОНАЛЬНОЙ КОМПЕТЕНТНОСТИ ПЕДАГОГОВ ДОШКОЛЬНЫХ ОБРАЗОВАТЕЛЬНЫХ УЧРЕЖДЕНИЙ В ИСПОЛЬЗОВАНИИ «ИГР В ДВИЖЕНИИ» С ДОШКОЛЬНИКАМИ С ОВЗ И ДЕТЬМИ С ОСОБЫМИ ОБРАЗОВАТЕЛЬНЫМИ ПОТРЕБНОСТЯМИ С ПРИМЕНЕНИЕМ ИННОВАЦИОННОГО ДИДАКТИЧЕСКОГО ПОСОБИЯ «</a:t>
            </a:r>
            <a:r>
              <a:rPr lang="ru-RU" sz="24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БОЛЬШОЙ ПОДВИЖНЫЙ ЛАБИРИНТ</a:t>
            </a:r>
            <a:r>
              <a:rPr lang="ru-RU" sz="24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»</a:t>
            </a:r>
            <a:endParaRPr lang="ru-RU" sz="24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65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Шаблон схемы книгохранилища">
  <a:themeElements>
    <a:clrScheme name="Шаблон схемы книгохранилища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Шаблон схемы книгохранилища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блон схемы книгохранилища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схемы книгохранилища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схемы книгохранилища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схемы книгохранилища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схемы книгохранилища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схемы книгохранилища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5163</TotalTime>
  <Words>241</Words>
  <Application>Microsoft Office PowerPoint</Application>
  <PresentationFormat>Экран (4:3)</PresentationFormat>
  <Paragraphs>31</Paragraphs>
  <Slides>13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22" baseType="lpstr">
      <vt:lpstr>Bookman Old Style</vt:lpstr>
      <vt:lpstr>Calibri</vt:lpstr>
      <vt:lpstr>Century Gothic</vt:lpstr>
      <vt:lpstr>Georgia</vt:lpstr>
      <vt:lpstr>Times New Roman</vt:lpstr>
      <vt:lpstr>Wingdings</vt:lpstr>
      <vt:lpstr>Wingdings 2</vt:lpstr>
      <vt:lpstr>Шаблон схемы книгохранилища</vt:lpstr>
      <vt:lpstr>Официальная</vt:lpstr>
      <vt:lpstr>Презентация PowerPoint</vt:lpstr>
      <vt:lpstr>Основа Большого подвижного лабиринта прямые и дугообразные мягкие дорожки</vt:lpstr>
      <vt:lpstr>Движение – дверь в обучение!</vt:lpstr>
      <vt:lpstr>Основные серии Лабиринта</vt:lpstr>
      <vt:lpstr>Самостоятельные игры с лабиринтом</vt:lpstr>
      <vt:lpstr>Движение – дверь в обучение!</vt:lpstr>
      <vt:lpstr>Движение – дверь в обучение!</vt:lpstr>
      <vt:lpstr>ИНДИВИДУАЛЬНАЯ РАБОТА</vt:lpstr>
      <vt:lpstr>Цель проведения мастер-класса</vt:lpstr>
      <vt:lpstr>ЗАДАЧИ ПРОВЕДЕНИЯ МАСТЕР-КЛАССА</vt:lpstr>
      <vt:lpstr>СРОКИ ПРОВЕДЕНИЯ ЯНВАРЬ-МАРТ</vt:lpstr>
      <vt:lpstr>Ожидаемый результат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ДС-46</cp:lastModifiedBy>
  <cp:revision>307</cp:revision>
  <dcterms:created xsi:type="dcterms:W3CDTF">2013-11-19T05:52:05Z</dcterms:created>
  <dcterms:modified xsi:type="dcterms:W3CDTF">2022-10-19T04:28:36Z</dcterms:modified>
</cp:coreProperties>
</file>