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0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2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3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4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4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2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6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8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9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49F2-2F8B-4DE5-8BFF-9A13699E1BE6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61C0-0322-44D8-B9B5-682F70E2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9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allaevtodjeva.ucoz.net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secret-terpsihor.com.ua/" TargetMode="External"/><Relationship Id="rId9" Type="http://schemas.openxmlformats.org/officeDocument/2006/relationships/hyperlink" Target="https://annagmusic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ltik.ru/" TargetMode="External"/><Relationship Id="rId3" Type="http://schemas.openxmlformats.org/officeDocument/2006/relationships/hyperlink" Target="http://www.igraemsa.ru/" TargetMode="External"/><Relationship Id="rId7" Type="http://schemas.openxmlformats.org/officeDocument/2006/relationships/hyperlink" Target="http://www.teremoc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q=http://adalin.mospsy.ru/discs.shtml%20%E2%80%93&amp;sa=D&amp;sntz=1&amp;usg=AFQjCNHZqXDobKjRSBXB1QB3O4M-LwLFUQ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mersibo.ru/" TargetMode="External"/><Relationship Id="rId10" Type="http://schemas.openxmlformats.org/officeDocument/2006/relationships/hyperlink" Target="https://www.uchportal.ru/" TargetMode="External"/><Relationship Id="rId4" Type="http://schemas.openxmlformats.org/officeDocument/2006/relationships/hyperlink" Target="http://www.google.com/url?q=http://www.logozavr.ru/%20%E2%80%93&amp;sa=D&amp;sntz=1&amp;usg=AFQjCNH_sGOGbREq5zcANZTiUIMuW-9Fog" TargetMode="External"/><Relationship Id="rId9" Type="http://schemas.openxmlformats.org/officeDocument/2006/relationships/hyperlink" Target="https://chudesenka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hudesenka.ru/" TargetMode="External"/><Relationship Id="rId3" Type="http://schemas.openxmlformats.org/officeDocument/2006/relationships/hyperlink" Target="http://allforchildren.ru/" TargetMode="External"/><Relationship Id="rId7" Type="http://schemas.openxmlformats.org/officeDocument/2006/relationships/hyperlink" Target="http://detsad-kitty.ru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sic-fantasy.ru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://art-olive.ru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solnet.ee/" TargetMode="External"/><Relationship Id="rId9" Type="http://schemas.openxmlformats.org/officeDocument/2006/relationships/hyperlink" Target="http://www.musical-sad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rnadzor.gov.ru/" TargetMode="External"/><Relationship Id="rId3" Type="http://schemas.openxmlformats.org/officeDocument/2006/relationships/hyperlink" Target="http://www.edu.ru/" TargetMode="External"/><Relationship Id="rId7" Type="http://schemas.openxmlformats.org/officeDocument/2006/relationships/hyperlink" Target="http://school.edu.ru/" TargetMode="External"/><Relationship Id="rId12" Type="http://schemas.openxmlformats.org/officeDocument/2006/relationships/hyperlink" Target="http://interkons.dvpion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-educat.ru/" TargetMode="External"/><Relationship Id="rId11" Type="http://schemas.openxmlformats.org/officeDocument/2006/relationships/hyperlink" Target="http://&#1084;&#1094;.&#1085;&#1086;&#1088;&#1080;&#1083;&#1100;&#1089;&#1082;-&#1086;&#1073;&#1088;.&#1088;&#1092;/" TargetMode="External"/><Relationship Id="rId5" Type="http://schemas.openxmlformats.org/officeDocument/2006/relationships/hyperlink" Target="http://www.krao.ru/" TargetMode="External"/><Relationship Id="rId10" Type="http://schemas.openxmlformats.org/officeDocument/2006/relationships/hyperlink" Target="http://www.museum.ru/" TargetMode="External"/><Relationship Id="rId4" Type="http://schemas.openxmlformats.org/officeDocument/2006/relationships/hyperlink" Target="https://edu.gov.ru/" TargetMode="External"/><Relationship Id="rId9" Type="http://schemas.openxmlformats.org/officeDocument/2006/relationships/hyperlink" Target="https://obrnadzor.gov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on-mcfr.ru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www.uchmet.ru/" TargetMode="External"/><Relationship Id="rId12" Type="http://schemas.openxmlformats.org/officeDocument/2006/relationships/hyperlink" Target="http://maam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obr.ru/" TargetMode="External"/><Relationship Id="rId11" Type="http://schemas.openxmlformats.org/officeDocument/2006/relationships/hyperlink" Target="https://multiurok.ru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muz-rukdou.ru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infourok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-texno.ru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edu-distance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pkppro.r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www.uchmet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pedagoga.ru/" TargetMode="External"/><Relationship Id="rId13" Type="http://schemas.openxmlformats.org/officeDocument/2006/relationships/hyperlink" Target="http://&#1092;&#1075;&#1086;&#1089;&#1087;&#1088;&#1086;&#1074;&#1077;&#1088;&#1082;&#1072;.&#1088;&#1092;/" TargetMode="External"/><Relationship Id="rId3" Type="http://schemas.openxmlformats.org/officeDocument/2006/relationships/hyperlink" Target="https://pedstrana1.ru/" TargetMode="External"/><Relationship Id="rId7" Type="http://schemas.openxmlformats.org/officeDocument/2006/relationships/hyperlink" Target="http://kymeka.ru/" TargetMode="External"/><Relationship Id="rId12" Type="http://schemas.openxmlformats.org/officeDocument/2006/relationships/hyperlink" Target="https://www.pedopyt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jam.ru/" TargetMode="External"/><Relationship Id="rId11" Type="http://schemas.openxmlformats.org/officeDocument/2006/relationships/hyperlink" Target="https://zhurnalpedagog.ru/" TargetMode="External"/><Relationship Id="rId5" Type="http://schemas.openxmlformats.org/officeDocument/2006/relationships/hyperlink" Target="http://zvezdy-obrazovaniya.ru/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://pedmir.ru/" TargetMode="External"/><Relationship Id="rId4" Type="http://schemas.openxmlformats.org/officeDocument/2006/relationships/hyperlink" Target="http://lesenka-yspeha.ru/" TargetMode="External"/><Relationship Id="rId9" Type="http://schemas.openxmlformats.org/officeDocument/2006/relationships/hyperlink" Target="http://www.newart.ru/" TargetMode="External"/><Relationship Id="rId14" Type="http://schemas.openxmlformats.org/officeDocument/2006/relationships/hyperlink" Target="https://umnata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elektronniy-zhurnal-muzikalnaya-shkatulka-2702153.html" TargetMode="External"/><Relationship Id="rId3" Type="http://schemas.openxmlformats.org/officeDocument/2006/relationships/hyperlink" Target="http://www.dovosp.ru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.muz-ruk.ru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dovosp.ru/" TargetMode="External"/><Relationship Id="rId10" Type="http://schemas.openxmlformats.org/officeDocument/2006/relationships/hyperlink" Target="https://www.uchmet.ru/io/archive/2022_1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muz_volshebnik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nsportal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uzlar.kamrbb.ru/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d-seminar.ru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myzryk.forum2x2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4" y="-104801"/>
            <a:ext cx="12280624" cy="701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624667" y="1710267"/>
            <a:ext cx="65193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Обзор электронных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ресурсов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1431" y="931178"/>
            <a:ext cx="475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объединение музыкальных руководителей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1431" y="5134062"/>
            <a:ext cx="467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Норильск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4" y="-152400"/>
            <a:ext cx="12280624" cy="701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254928" y="-83767"/>
            <a:ext cx="65685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Личные </a:t>
            </a:r>
            <a:r>
              <a:rPr lang="ru-RU" sz="35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сайты педагогов </a:t>
            </a:r>
            <a:endParaRPr lang="ru-RU" sz="3500" b="1" i="1" dirty="0">
              <a:solidFill>
                <a:srgbClr val="D52BB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68505" y="4594909"/>
            <a:ext cx="2972636" cy="76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1125"/>
              </a:spcAft>
            </a:pP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http://allaevtodjeva.ucoz.net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1125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авторский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сайт Аллы </a:t>
            </a:r>
            <a:r>
              <a:rPr lang="ru-RU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Евтодьевой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7789" y="3266729"/>
            <a:ext cx="254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1125"/>
              </a:spcAft>
            </a:pP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</a:t>
            </a:r>
            <a:r>
              <a:rPr lang="ru-RU" sz="14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secret-terpsihor.com.ua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авторский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сайт хореографа Ольги </a:t>
            </a:r>
            <a:r>
              <a:rPr lang="ru-RU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Киенко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996" y="446193"/>
            <a:ext cx="3017782" cy="4100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-129" t="3721" r="293" b="8446"/>
          <a:stretch/>
        </p:blipFill>
        <p:spPr>
          <a:xfrm>
            <a:off x="-88624" y="547175"/>
            <a:ext cx="2860646" cy="41310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070" y="446193"/>
            <a:ext cx="1881276" cy="28205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3094" y="1637196"/>
            <a:ext cx="3786804" cy="3357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2022" y="532796"/>
            <a:ext cx="460223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данных сайтах представлены авторские разработки педагогов.</a:t>
            </a:r>
            <a:endParaRPr lang="ru-RU" sz="2400" b="1" i="1" dirty="0">
              <a:solidFill>
                <a:srgbClr val="D52BB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4958" y="4958323"/>
            <a:ext cx="6096000" cy="62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  <a:spcAft>
                <a:spcPts val="0"/>
              </a:spcAft>
            </a:pP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https://annagmusic.ru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750"/>
              </a:spcBef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авторский сайт Анны </a:t>
            </a:r>
            <a:r>
              <a:rPr lang="ru-RU" sz="1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Галлямовой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4" y="-104801"/>
            <a:ext cx="12280624" cy="701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04800" y="-104801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>
                  <a:prstDash val="solid"/>
                </a:ln>
                <a:solidFill>
                  <a:srgbClr val="D52BB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компьютерные и флэш-игры </a:t>
            </a:r>
            <a:endParaRPr lang="ru-RU" sz="3600" b="1" i="1" dirty="0">
              <a:ln>
                <a:prstDash val="solid"/>
              </a:ln>
              <a:solidFill>
                <a:srgbClr val="D52BB1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1847" y="1818640"/>
            <a:ext cx="6264017" cy="405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://www.igraemsa.ru/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Играемся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http://www.logozavr.ru/ 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–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Логозаврия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https://mersibo.ru/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Интерактивные игры и пособия для детских специалистов.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http://adalin.mospsy.ru/discs.shtml 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–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Развивающие пособия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мл. школьного возраста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://www.teremoc.ru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Детский развлекательный сайт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http://www.myltik.ru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Детский сайт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мультфильмах»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https://chudesenka.ru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https://www.uchportal.ru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882" y="1297065"/>
            <a:ext cx="4551459" cy="29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4" y="-104801"/>
            <a:ext cx="12280624" cy="701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04800" y="-104801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>
                  <a:prstDash val="solid"/>
                </a:ln>
                <a:solidFill>
                  <a:srgbClr val="D52BB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Развлекательные </a:t>
            </a:r>
            <a:r>
              <a:rPr lang="ru-RU" sz="3600" b="1" i="1" dirty="0">
                <a:ln>
                  <a:prstDash val="solid"/>
                </a:ln>
                <a:solidFill>
                  <a:srgbClr val="D52BB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сайты для родителей и детей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5526" y="635000"/>
            <a:ext cx="5528904" cy="498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http://allforchildren.ru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Всё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(или почти всё), что вы искали в Интернете для детского отдыха и развития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https://solnet.ee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Солнышко – сайт для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 родителей,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</a:t>
            </a:r>
            <a:r>
              <a:rPr lang="ru-RU" sz="16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art-olive.ru</a:t>
            </a:r>
            <a:r>
              <a:rPr lang="ru-RU" sz="16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 – издательский центр «Оливье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http://music-fantasy.ru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Сайт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«Музыкальная фантазия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detsad-kitty.ru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 Сайт для детей и взрослых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endParaRPr lang="ru-RU" sz="1600" b="1" u="sng" dirty="0" smtClean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://chudesenka.ru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сайт для детей и родителей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750"/>
              </a:spcBef>
            </a:pP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http://www.musical-sad.ru</a:t>
            </a:r>
            <a:r>
              <a:rPr lang="ru-RU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образовательный портал "Музыкальный сад".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869" y="3394695"/>
            <a:ext cx="5446864" cy="2763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8624" y="541530"/>
            <a:ext cx="4284519" cy="2946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/>
          <a:srcRect l="7220" b="565"/>
          <a:stretch/>
        </p:blipFill>
        <p:spPr>
          <a:xfrm>
            <a:off x="3716489" y="541530"/>
            <a:ext cx="3073800" cy="29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4" y="-104801"/>
            <a:ext cx="12280624" cy="701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004969" y="1249961"/>
            <a:ext cx="7139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ln>
                  <a:prstDash val="solid"/>
                </a:ln>
                <a:solidFill>
                  <a:srgbClr val="D52BB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>
              <a:ln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ln>
                  <a:prstDash val="solid"/>
                </a:ln>
                <a:solidFill>
                  <a:srgbClr val="D52BB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ln>
                <a:prstDash val="solid"/>
              </a:ln>
              <a:solidFill>
                <a:srgbClr val="D52BB1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57" y="-152399"/>
            <a:ext cx="12280624" cy="701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1733" y="491068"/>
            <a:ext cx="86359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D52BB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Электронные образовательные ресурсы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стали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частью современной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системы образования. </a:t>
            </a:r>
            <a:endParaRPr lang="ru-RU" sz="3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повышения качества педагогического процесса используются такие электронные образовательные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объекты,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презентационные материалы, обучающие программы, </a:t>
            </a:r>
            <a:r>
              <a:rPr lang="ru-RU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медиатеку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другие.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3" y="-152399"/>
            <a:ext cx="12280624" cy="701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0" y="151680"/>
            <a:ext cx="11285850" cy="1559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5856" y="1575519"/>
            <a:ext cx="41642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материалов педагогических Интернет-ресурсов, социальных сетей работников образования, электронных СМИ.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34667" y="1559305"/>
            <a:ext cx="47127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ресурсов, размещённых в Интернет, интересных для музыкального руководителя дошкольного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7808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0" y="-152400"/>
            <a:ext cx="12280624" cy="701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4967" y="-85521"/>
            <a:ext cx="12369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i="1" kern="0" spc="300" dirty="0" smtClean="0"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+mj-ea"/>
                <a:cs typeface="+mj-cs"/>
              </a:rPr>
              <a:t>Официальные образовательные сайты:</a:t>
            </a:r>
            <a:r>
              <a:rPr kumimoji="0" lang="ru-RU" sz="2800" b="1" i="1" u="none" strike="noStrike" kern="0" cap="none" spc="300" normalizeH="0" noProof="0" dirty="0" smtClean="0">
                <a:ln>
                  <a:noFill/>
                </a:ln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26074" y="686877"/>
            <a:ext cx="6212427" cy="421108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6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Федеральный портал «Российское образование». 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edu.gov.ru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5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www.krao.ru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 сайт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инистерства Образования Красноярского Края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6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http://kr-educat.ru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Красноярской территориальной (краевой) организации Профсоюза работников народного образования и науки Российской Федерации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3374" y="2188378"/>
            <a:ext cx="6096000" cy="10361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0861" y="3352800"/>
            <a:ext cx="6096000" cy="22812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obrnadzor.gov.ru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Федеральная служба по надзору в сфере образования и науки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1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http://мц.норильск-обр.рф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Муниципального бюджетного учреждения «Методический центр»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9445"/>
            <a:ext cx="6096000" cy="45735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ресурсы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официальную информацию, нормативные документы текущего года и архивы прошлых лет.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же представлены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отчёты о проведении текущих мероприятий, справочные системы,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планы,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6528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" y="-152400"/>
            <a:ext cx="12280624" cy="701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87443" y="-152399"/>
            <a:ext cx="122806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b="1" i="1" kern="0" spc="300" dirty="0"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образовательные </a:t>
            </a:r>
            <a:r>
              <a:rPr lang="ru-RU" sz="3500" b="1" i="1" kern="0" spc="300" dirty="0" smtClean="0"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порталы</a:t>
            </a:r>
            <a:r>
              <a:rPr lang="ru-RU" sz="3500" b="1" i="1" kern="0" spc="300" dirty="0"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5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967" y="601556"/>
            <a:ext cx="100993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9077" y="3352800"/>
            <a:ext cx="6174103" cy="51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1370" t="2722" r="7474"/>
          <a:stretch/>
        </p:blipFill>
        <p:spPr>
          <a:xfrm>
            <a:off x="0" y="2733519"/>
            <a:ext cx="3571570" cy="24750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74" y="621098"/>
            <a:ext cx="4479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Учебно-методические порталы </a:t>
            </a:r>
          </a:p>
          <a:p>
            <a:r>
              <a:rPr lang="ru-RU" sz="24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крупнейших </a:t>
            </a:r>
            <a:r>
              <a:rPr lang="ru-RU" sz="24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российских образовательных </a:t>
            </a:r>
            <a:r>
              <a:rPr lang="ru-RU" sz="24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ресурсов.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2" t="346" r="13440" b="15419"/>
          <a:stretch/>
        </p:blipFill>
        <p:spPr>
          <a:xfrm>
            <a:off x="3716379" y="3807939"/>
            <a:ext cx="4470888" cy="2682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915" y="538923"/>
            <a:ext cx="3584759" cy="26885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4099" y="410810"/>
            <a:ext cx="4688185" cy="339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sz="14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www.resobr.ru</a:t>
            </a:r>
            <a:r>
              <a:rPr lang="ru-RU" sz="14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поддержки специалистов дошкольного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7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https://www.uchmet.ru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Учебно-методический портал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://infourok.ru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Инфоурок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крупнейший образовательный интернет -проект 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://www.action-mcfr.ru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Медиагруппа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Актион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МЦЭР официальный сайт группы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компаний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muz-rukdou.ru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Инфрмационно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образовательный портал</a:t>
            </a:r>
          </a:p>
          <a:p>
            <a:pPr>
              <a:spcAft>
                <a:spcPts val="8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https://multiurok.ru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Бесплатная площадка для создания сайтов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http://maam.ru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образовательный портал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3589" y="3019595"/>
            <a:ext cx="4008744" cy="23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4" y="-152400"/>
            <a:ext cx="12280624" cy="701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5836" y="-104801"/>
            <a:ext cx="112496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i="1" dirty="0" smtClean="0">
                <a:ln>
                  <a:prstDash val="solid"/>
                </a:ln>
                <a:solidFill>
                  <a:srgbClr val="D52BB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Сайты повышения квалификации и </a:t>
            </a:r>
            <a:r>
              <a:rPr lang="ru-RU" sz="3300" b="1" i="1" dirty="0" err="1" smtClean="0">
                <a:ln>
                  <a:prstDash val="solid"/>
                </a:ln>
                <a:solidFill>
                  <a:srgbClr val="D52BB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профпереподготовки</a:t>
            </a:r>
            <a:r>
              <a:rPr lang="ru-RU" sz="3300" b="1" i="1" dirty="0" smtClean="0">
                <a:ln>
                  <a:prstDash val="solid"/>
                </a:ln>
                <a:solidFill>
                  <a:srgbClr val="D52BB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b="1" i="1" dirty="0">
              <a:ln>
                <a:prstDash val="solid"/>
              </a:ln>
              <a:solidFill>
                <a:srgbClr val="D52BB1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820" y="600570"/>
            <a:ext cx="3865199" cy="2620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85" y="2353938"/>
            <a:ext cx="3749365" cy="2780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684" y="2046925"/>
            <a:ext cx="3200677" cy="30788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414946"/>
            <a:ext cx="7306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Сайты, </a:t>
            </a:r>
            <a:r>
              <a:rPr lang="ru-RU" sz="24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которых предполагают образовательные </a:t>
            </a:r>
            <a:r>
              <a:rPr lang="ru-RU" sz="2400" b="1" i="1" dirty="0" err="1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</a:t>
            </a:r>
            <a:r>
              <a:rPr lang="ru-RU" sz="24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4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квалификации, </a:t>
            </a:r>
            <a:r>
              <a:rPr lang="ru-RU" sz="2400" b="1" i="1" dirty="0" err="1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профпереподготовку</a:t>
            </a:r>
            <a:r>
              <a:rPr lang="ru-RU" sz="24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</a:p>
          <a:p>
            <a:pPr lvl="0"/>
            <a:r>
              <a:rPr lang="ru-RU" sz="2400" b="1" i="1" dirty="0" err="1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профобучение</a:t>
            </a:r>
            <a:r>
              <a:rPr lang="ru-RU" sz="24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всех </a:t>
            </a:r>
            <a:r>
              <a:rPr lang="ru-RU" sz="24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категорий </a:t>
            </a:r>
            <a:r>
              <a:rPr lang="ru-RU" sz="24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и </a:t>
            </a:r>
          </a:p>
          <a:p>
            <a:pPr lvl="0"/>
            <a:r>
              <a:rPr lang="ru-RU" sz="2400" b="1" i="1" dirty="0">
                <a:solidFill>
                  <a:srgbClr val="D52BB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специалистов.</a:t>
            </a:r>
            <a:endParaRPr lang="ru-RU" sz="2400" b="1" i="1" dirty="0">
              <a:solidFill>
                <a:srgbClr val="D52B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2296" y="3286857"/>
            <a:ext cx="5108896" cy="220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</a:t>
            </a:r>
            <a:r>
              <a:rPr lang="ru-RU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2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apkppro</a:t>
            </a:r>
            <a:r>
              <a:rPr lang="ru-RU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12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Академия повышения квалификации и профессиональной переподготовки работников образования РФ.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://edu-distance.ru/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«Институт дистанционного обучения» </a:t>
            </a:r>
          </a:p>
          <a:p>
            <a:pPr lvl="0">
              <a:spcAft>
                <a:spcPts val="800"/>
              </a:spcAft>
            </a:pPr>
            <a:r>
              <a:rPr lang="ru-RU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http://www.anichkov.edu.ru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«Петербургский культурно-образовательный центр «Аничков мост»! </a:t>
            </a:r>
          </a:p>
          <a:p>
            <a:pPr lvl="0">
              <a:spcAft>
                <a:spcPts val="800"/>
              </a:spcAft>
            </a:pPr>
            <a:r>
              <a:rPr lang="ru-RU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http://www.in-texno.ru</a:t>
            </a:r>
            <a:r>
              <a:rPr lang="ru-RU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новых технологий в образовании (ООО «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ИНТехнО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www.uchmet.ru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на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портале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УчМет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4" y="-87489"/>
            <a:ext cx="12280624" cy="701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534" y="-87489"/>
            <a:ext cx="120964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3400" b="1" i="1" u="none" strike="noStrike" kern="0" cap="none" spc="300" normalizeH="0" baseline="0" noProof="0" dirty="0" smtClean="0">
                <a:ln>
                  <a:noFill/>
                </a:ln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Сетевые издания и Сайты Методического</a:t>
            </a:r>
            <a:r>
              <a:rPr kumimoji="0" lang="ru-RU" sz="3400" b="1" i="1" u="none" strike="noStrike" kern="0" cap="none" spc="300" normalizeH="0" noProof="0" dirty="0" smtClean="0">
                <a:ln>
                  <a:noFill/>
                </a:ln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400" b="1" i="1" u="none" strike="noStrike" kern="0" cap="none" spc="300" normalizeH="0" baseline="0" noProof="0" dirty="0" smtClean="0">
                <a:ln>
                  <a:noFill/>
                </a:ln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Издания </a:t>
            </a:r>
            <a:endParaRPr kumimoji="0" lang="ru-RU" sz="3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2099" y="1828801"/>
            <a:ext cx="6036552" cy="369331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https://pedstrana1.ru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http://lesenka-yspeha.ru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http://zvezdy-obrazovaniya.ru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http://vospitateljam.ru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http://kymeka.ru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https://portalpedagoga.ru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http://www.newart.ru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10"/>
            </a:endParaRPr>
          </a:p>
          <a:p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https://</a:t>
            </a:r>
            <a:r>
              <a:rPr 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www.art-talant.org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10"/>
            </a:endParaRPr>
          </a:p>
          <a:p>
            <a:endParaRPr lang="en-US" b="1" u="sng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10"/>
            </a:endParaRPr>
          </a:p>
          <a:p>
            <a:endParaRPr lang="en-US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10"/>
            </a:endParaRPr>
          </a:p>
          <a:p>
            <a:endParaRPr lang="en-US" b="1" u="sng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10"/>
            </a:endParaRPr>
          </a:p>
          <a:p>
            <a:endParaRPr lang="en-US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10"/>
            </a:endParaRPr>
          </a:p>
          <a:p>
            <a:r>
              <a:rPr lang="en-US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</a:t>
            </a:r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://pedmir.ru</a:t>
            </a:r>
            <a:r>
              <a:rPr lang="en-US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https://zhurnalpedagog.ru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https://www.pedopyt.ru</a:t>
            </a: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http://gordost-russia.ru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https://portalobrazovaniya.ru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https://irso-sokrat.ru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https://a-poznanie.ru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http://фгоспроверка.рф</a:t>
            </a:r>
            <a:endParaRPr lang="ru-RU" b="1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umnata.ru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534" y="692509"/>
            <a:ext cx="57165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ресурсы позволяют проверить </a:t>
            </a:r>
          </a:p>
          <a:p>
            <a:r>
              <a:rPr lang="ru-RU" b="1" i="1" dirty="0" smtClean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знания, подготовиться к аттестации, </a:t>
            </a:r>
          </a:p>
          <a:p>
            <a:r>
              <a:rPr lang="ru-RU" b="1" i="1" dirty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утем участия  в различных конкурсах, викторинах,</a:t>
            </a:r>
          </a:p>
          <a:p>
            <a:r>
              <a:rPr lang="ru-RU" b="1" i="1" dirty="0" smtClean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олимпиадах. </a:t>
            </a:r>
          </a:p>
          <a:p>
            <a:r>
              <a:rPr lang="ru-RU" b="1" i="1" dirty="0" smtClean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семинарах, вебинарах </a:t>
            </a:r>
          </a:p>
          <a:p>
            <a:r>
              <a:rPr lang="ru-RU" b="1" i="1" dirty="0" smtClean="0">
                <a:solidFill>
                  <a:srgbClr val="D52B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научных конференциях.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57" y="2676190"/>
            <a:ext cx="5321301" cy="30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99" y="-421753"/>
            <a:ext cx="12280624" cy="7232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3269" y="-421753"/>
            <a:ext cx="778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300" normalizeH="0" baseline="0" noProof="0" dirty="0" smtClean="0">
                <a:ln>
                  <a:noFill/>
                </a:ln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ru-RU" sz="3200" b="1" i="1" kern="0" spc="300" dirty="0" smtClean="0">
                <a:solidFill>
                  <a:srgbClr val="D52B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+mj-ea"/>
                <a:cs typeface="+mj-cs"/>
              </a:rPr>
              <a:t>Периодические издания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967" y="601556"/>
            <a:ext cx="100993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1604" y="3537695"/>
            <a:ext cx="320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Журнал «Музыкальный руководитель»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Иллюстрированное методическое пособие удобного для работы формата адресовано музыкальным руководителям дошкольных учреждений. Выходит один раз в два месяца.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Освещаются новые программы и технологии музыкального развития дошкольников.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Публикуются статьи из опыта работы, рассказы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творчестве композиторов.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66811" b="-1173"/>
          <a:stretch/>
        </p:blipFill>
        <p:spPr>
          <a:xfrm>
            <a:off x="224496" y="924127"/>
            <a:ext cx="1860350" cy="26976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22373" y="418231"/>
            <a:ext cx="2390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http://dovosp.ru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Музыкальный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5066" y="464397"/>
            <a:ext cx="3364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</a:t>
            </a:r>
            <a:r>
              <a:rPr lang="ru-RU" sz="1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e.muz-ruk.ru</a:t>
            </a:r>
            <a:r>
              <a:rPr lang="ru-RU" sz="1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Справочник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музыкального руководителя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3055" y="3734290"/>
            <a:ext cx="27705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endParaRPr lang="ru-RU" sz="1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музыкального </a:t>
            </a:r>
            <a:r>
              <a:rPr lang="ru-RU" sz="1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профессиональный помощник музыкального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вовремя и на экспертном уровне обеспечивает сопровождение повышения квалификации по всему комплексу проблем музыкального и художественно-эстетического воспитания в соответствии с требованиями ФГОС.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t="6589"/>
          <a:stretch/>
        </p:blipFill>
        <p:spPr>
          <a:xfrm>
            <a:off x="9522230" y="1440733"/>
            <a:ext cx="2069473" cy="26508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295192" y="493931"/>
            <a:ext cx="315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https://infourok.ru/elektronniy-zhurnal-muzikalnaya-shkatulka-2702153.html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шкатулка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04520" y="4091632"/>
            <a:ext cx="25995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«Музыкальная шкатулка»</a:t>
            </a:r>
            <a:endParaRPr lang="en-US" sz="1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практическим материалом, который поможет при подготовке всех этих праздников и развлечений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2165" y="1262551"/>
            <a:ext cx="2150043" cy="26218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28515" y="464397"/>
            <a:ext cx="3466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www.uchmet.ru/io/archive/2022_1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6346" y="3936841"/>
            <a:ext cx="2721395" cy="187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</a:t>
            </a:r>
            <a:r>
              <a:rPr lang="ru-RU" sz="12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</a:t>
            </a:r>
            <a:r>
              <a:rPr lang="ru-RU" sz="12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-образование»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,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посвящён технологическим инновациям в образовании. В нашем журнале вы сможете найти уникальные статьи о содержании, методах и организационных формах образовательной деятельности, о путях построения образовательных систем в различных учреждениях.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926" y="1110728"/>
            <a:ext cx="2036326" cy="26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4" y="-104801"/>
            <a:ext cx="12280624" cy="701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884726" y="-88023"/>
            <a:ext cx="760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1125"/>
              </a:spcAft>
            </a:pPr>
            <a:r>
              <a:rPr lang="ru-RU" sz="3200" b="1" i="1" dirty="0" smtClean="0">
                <a:solidFill>
                  <a:srgbClr val="D52BB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Форумы и педагогические сообщества</a:t>
            </a:r>
            <a:endParaRPr lang="ru-RU" sz="2800" b="1" i="1" dirty="0">
              <a:solidFill>
                <a:srgbClr val="D52BB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8266" t="6020" r="19327" b="9122"/>
          <a:stretch/>
        </p:blipFill>
        <p:spPr>
          <a:xfrm>
            <a:off x="-39796" y="4353999"/>
            <a:ext cx="2732013" cy="22342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043" y="689575"/>
            <a:ext cx="3203953" cy="51185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88624" y="956211"/>
            <a:ext cx="27320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srgbClr val="D52BB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Здесь Вы можете найти для себя полезный материал, новых друзей и единомышленников, поделиться своими разработками, обмениваться опытом с коллегами из других городов, регионов, стран</a:t>
            </a:r>
            <a:endParaRPr lang="ru-RU" sz="2000" i="1" dirty="0">
              <a:solidFill>
                <a:srgbClr val="D52BB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635" y="3444380"/>
            <a:ext cx="5605056" cy="28794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4999" y="689575"/>
            <a:ext cx="6096000" cy="3515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50"/>
              </a:spcBef>
              <a:spcAft>
                <a:spcPts val="1125"/>
              </a:spcAft>
            </a:pPr>
            <a:r>
              <a:rPr lang="ru-RU" sz="14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</a:t>
            </a: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://muzlar.kamrbb.ru/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Форум «Музыкальный Ларец»</a:t>
            </a:r>
          </a:p>
          <a:p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hlinkClick r:id="rId7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://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nsportal.ru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работников образования  </a:t>
            </a: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://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vk.com/muz_volshebnik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«Музыкальный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- волшебник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!» группа для музыкальных руководителей в соц. сети «ВК»</a:t>
            </a:r>
          </a:p>
          <a:p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https://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myzryk.forum2x2.ru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форум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«Музыкальный руководитель».</a:t>
            </a: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sz="14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forum.in-ku.com</a:t>
            </a:r>
            <a:r>
              <a:rPr lang="ru-RU" sz="14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Международная Академия Мастеров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event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индустрии Интернационального Дома Творчества. </a:t>
            </a:r>
            <a:endParaRPr lang="ru-RU" sz="1400" b="1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1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://d-seminar.ru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д-семинар)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объединение лучших педагогов со всех уголков нашей страны.</a:t>
            </a:r>
          </a:p>
          <a:p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732</Words>
  <Application>Microsoft Office PowerPoint</Application>
  <PresentationFormat>Широкоэкранный</PresentationFormat>
  <Paragraphs>148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DS-83</dc:creator>
  <cp:lastModifiedBy>Жанна Оскерко</cp:lastModifiedBy>
  <cp:revision>101</cp:revision>
  <cp:lastPrinted>2018-11-26T09:15:59Z</cp:lastPrinted>
  <dcterms:created xsi:type="dcterms:W3CDTF">2018-10-15T02:48:03Z</dcterms:created>
  <dcterms:modified xsi:type="dcterms:W3CDTF">2022-10-19T04:40:25Z</dcterms:modified>
</cp:coreProperties>
</file>