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3" r:id="rId9"/>
    <p:sldId id="269" r:id="rId10"/>
    <p:sldId id="267" r:id="rId11"/>
    <p:sldId id="270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51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2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27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62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59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4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92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60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4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1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4972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83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1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7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58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97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179E28-4574-424A-95F7-5F253F39EAB7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46C0D9-FDE2-4B0C-A247-800DFA747C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11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800" y="202031"/>
            <a:ext cx="10003019" cy="15232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Заседание № 1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ГМО педагогов-психологов,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учителей-дефектологов МБ(А)ДОУ г. Норильска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-34704" y="3077047"/>
            <a:ext cx="11676888" cy="21076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2800" b="1" spc="-50" dirty="0" smtClean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Инновационные </a:t>
            </a:r>
            <a:r>
              <a:rPr lang="ru-RU" sz="2800" b="1" spc="-50" dirty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классические </a:t>
            </a:r>
            <a:r>
              <a:rPr lang="ru-RU" sz="2800" b="1" spc="-50" dirty="0" smtClean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развития </a:t>
            </a:r>
            <a:r>
              <a:rPr lang="ru-RU" sz="2800" b="1" spc="-50" dirty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высших психических функций в деятельности </a:t>
            </a:r>
            <a:r>
              <a:rPr lang="ru-RU" sz="2800" b="1" spc="-50" dirty="0" smtClean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педагога-психолога </a:t>
            </a:r>
            <a:r>
              <a:rPr lang="ru-RU" sz="2800" b="1" spc="-50" dirty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учителя- дефектолога</a:t>
            </a:r>
            <a:r>
              <a:rPr lang="ru-RU" sz="2800" b="1" spc="-50" dirty="0" smtClean="0">
                <a:solidFill>
                  <a:schemeClr val="tx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</a:pPr>
            <a:endParaRPr lang="ru-RU" sz="3200" b="1" spc="-5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ru-RU" sz="3200" b="1" spc="-5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13752" y="6069830"/>
            <a:ext cx="299793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г. Норильск, 2022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8329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775" y="18288"/>
            <a:ext cx="11219689" cy="5029200"/>
          </a:xfrm>
        </p:spPr>
        <p:txBody>
          <a:bodyPr>
            <a:normAutofit/>
          </a:bodyPr>
          <a:lstStyle/>
          <a:p>
            <a:pPr marL="0" lvl="0" indent="0">
              <a:buClr>
                <a:srgbClr val="ACD433"/>
              </a:buClr>
              <a:buNone/>
            </a:pPr>
            <a:r>
              <a:rPr lang="ru-RU" sz="1600" b="1" i="1" dirty="0" smtClean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- А.В</a:t>
            </a:r>
            <a:r>
              <a:rPr lang="ru-RU" sz="16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. Курилина -  педагог-психолог Э.В. </a:t>
            </a:r>
            <a:r>
              <a:rPr lang="ru-RU" sz="1600" b="1" i="1" dirty="0" err="1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Белицкая</a:t>
            </a:r>
            <a:r>
              <a:rPr lang="ru-RU" sz="16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 - учитель-дефектолог  МАДОУ «ДС №1 «</a:t>
            </a:r>
            <a:r>
              <a:rPr lang="ru-RU" sz="1600" b="1" i="1" dirty="0" err="1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Северок</a:t>
            </a:r>
            <a:r>
              <a:rPr lang="ru-RU" sz="16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»</a:t>
            </a:r>
          </a:p>
          <a:p>
            <a:pPr marL="0" lvl="0" indent="0">
              <a:buClr>
                <a:srgbClr val="ACD433"/>
              </a:buClr>
              <a:buNone/>
            </a:pPr>
            <a:r>
              <a:rPr lang="ru-RU" sz="1600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« Использование интерактивной песочницы для развития ВПФ у детей с ОВЗ в деятельности учителя – дефектолога и педагога – </a:t>
            </a:r>
            <a:r>
              <a:rPr lang="ru-RU" sz="1600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психолога»</a:t>
            </a:r>
            <a:endParaRPr lang="ru-RU" sz="1600" dirty="0">
              <a:solidFill>
                <a:schemeClr val="tx1"/>
              </a:solidFill>
              <a:latin typeface="Andale Sans UI"/>
              <a:ea typeface="Times New Roman" panose="02020603050405020304" pitchFamily="18" charset="0"/>
            </a:endParaRPr>
          </a:p>
          <a:p>
            <a:pPr marL="0" lvl="0" indent="0">
              <a:buClr>
                <a:srgbClr val="ACD433"/>
              </a:buClr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Andale Sans UI"/>
                <a:ea typeface="Calibri" panose="020F0502020204030204" pitchFamily="34" charset="0"/>
              </a:rPr>
              <a:t>- </a:t>
            </a:r>
            <a:r>
              <a:rPr lang="ru-RU" sz="1600" b="1" i="1" dirty="0" smtClean="0">
                <a:solidFill>
                  <a:schemeClr val="tx1"/>
                </a:solidFill>
                <a:latin typeface="Andale Sans UI"/>
                <a:ea typeface="Calibri" panose="020F0502020204030204" pitchFamily="34" charset="0"/>
              </a:rPr>
              <a:t>Е.В</a:t>
            </a:r>
            <a:r>
              <a:rPr lang="ru-RU" sz="1600" b="1" i="1" dirty="0">
                <a:solidFill>
                  <a:schemeClr val="tx1"/>
                </a:solidFill>
                <a:latin typeface="Andale Sans UI"/>
                <a:ea typeface="Calibri" panose="020F0502020204030204" pitchFamily="34" charset="0"/>
              </a:rPr>
              <a:t>. Горошко– педагог-психолог МБДОУ «ДС № 9 «Зимушка»</a:t>
            </a:r>
          </a:p>
          <a:p>
            <a:pPr marL="0" lvl="0" indent="0">
              <a:buClr>
                <a:srgbClr val="ACD433"/>
              </a:buClr>
              <a:buNone/>
            </a:pPr>
            <a:r>
              <a:rPr lang="ru-RU" sz="1600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«Представление проектной деятельности совместной работы педагога-психолога и учителя-логопеда по созданию образовательных условий для развития детей раннего </a:t>
            </a:r>
            <a:r>
              <a:rPr lang="ru-RU" sz="1600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возраста»</a:t>
            </a:r>
            <a:endParaRPr lang="ru-RU" sz="1600" dirty="0">
              <a:solidFill>
                <a:schemeClr val="tx1"/>
              </a:solidFill>
              <a:latin typeface="Andale Sans UI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7262" y="146304"/>
            <a:ext cx="9765793" cy="932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ПРЕЗЕНТАЦИЯ ЭФФЕКТИВНОГО ПЕДАГОГИЧЕСКОГО ОПЫТА В ФОРМАТЕ ВИДЕОМАТЕРИАЛЫ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62" y="3439534"/>
            <a:ext cx="10089754" cy="97544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6990" y="4615152"/>
            <a:ext cx="10389546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ACD433"/>
              </a:buClr>
              <a:buSzPct val="80000"/>
            </a:pPr>
            <a:r>
              <a:rPr lang="ru-RU" sz="1600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- </a:t>
            </a:r>
            <a:r>
              <a:rPr lang="ru-RU" sz="16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Е.А. </a:t>
            </a:r>
            <a:r>
              <a:rPr lang="ru-RU" sz="1600" b="1" i="1" dirty="0" err="1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Кажукова</a:t>
            </a:r>
            <a:r>
              <a:rPr lang="ru-RU" sz="16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 – учитель-дефектолог МБДОУ «ДС № 14 «Олененок» </a:t>
            </a:r>
            <a:r>
              <a:rPr lang="ru-RU" sz="1600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- </a:t>
            </a:r>
            <a:r>
              <a:rPr lang="ru-RU" sz="1600" dirty="0">
                <a:latin typeface="Andale Sans UI"/>
                <a:ea typeface="Times New Roman" panose="02020603050405020304" pitchFamily="18" charset="0"/>
                <a:cs typeface="+mj-cs"/>
              </a:rPr>
              <a:t>«Инновационные и классические технологии развития высших психических функций в деятельности учителя-дефектолога»</a:t>
            </a:r>
          </a:p>
          <a:p>
            <a:pPr lvl="0" defTabSz="457200">
              <a:spcBef>
                <a:spcPts val="1000"/>
              </a:spcBef>
              <a:buClr>
                <a:srgbClr val="ACD433"/>
              </a:buClr>
              <a:buSzPct val="80000"/>
            </a:pPr>
            <a:endParaRPr lang="ru-RU" sz="1600" dirty="0">
              <a:solidFill>
                <a:prstClr val="white"/>
              </a:solidFill>
              <a:latin typeface="Andale Sans UI"/>
              <a:ea typeface="Times New Roman" panose="02020603050405020304" pitchFamily="18" charset="0"/>
              <a:cs typeface="+mj-cs"/>
            </a:endParaRPr>
          </a:p>
          <a:p>
            <a:pPr lvl="0" defTabSz="457200">
              <a:spcBef>
                <a:spcPts val="1000"/>
              </a:spcBef>
              <a:buClr>
                <a:srgbClr val="ACD433"/>
              </a:buClr>
              <a:buSzPct val="80000"/>
            </a:pPr>
            <a:r>
              <a:rPr lang="ru-RU" sz="16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- А.А. Жданова </a:t>
            </a:r>
            <a:r>
              <a:rPr lang="ru-RU" sz="1600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– </a:t>
            </a:r>
            <a:r>
              <a:rPr lang="ru-RU" sz="16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  <a:cs typeface="+mj-cs"/>
              </a:rPr>
              <a:t>педагог-психолог МБДОУ «Детский сад № 98 «Загадка –</a:t>
            </a:r>
          </a:p>
          <a:p>
            <a:pPr lvl="0" defTabSz="457200">
              <a:spcBef>
                <a:spcPts val="1000"/>
              </a:spcBef>
              <a:buClr>
                <a:srgbClr val="ACD433"/>
              </a:buClr>
              <a:buSzPct val="80000"/>
            </a:pPr>
            <a:r>
              <a:rPr lang="ru-RU" sz="1600" dirty="0">
                <a:latin typeface="Andale Sans UI"/>
                <a:ea typeface="Times New Roman" panose="02020603050405020304" pitchFamily="18" charset="0"/>
                <a:cs typeface="+mj-cs"/>
              </a:rPr>
              <a:t>«Развитие межполушарного взаимодействия у детей дошкольного возраста через использование разнообразных дидактических пособий»</a:t>
            </a:r>
            <a:endParaRPr lang="ru-RU" sz="1600" dirty="0">
              <a:latin typeface="Andale Sans U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88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21207" y="64008"/>
            <a:ext cx="9765793" cy="512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ПРЕЗЕНТАЦИЯ МАСТЕР-КЛАССА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182" y="1393844"/>
            <a:ext cx="11393425" cy="165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Andale Sans UI"/>
                <a:ea typeface="Times New Roman" panose="02020603050405020304" pitchFamily="18" charset="0"/>
              </a:rPr>
              <a:t>- </a:t>
            </a:r>
            <a:r>
              <a:rPr lang="ru-RU" sz="2200" b="1" i="1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Р.М</a:t>
            </a:r>
            <a:r>
              <a:rPr lang="ru-RU" sz="2200" b="1" i="1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. </a:t>
            </a:r>
            <a:r>
              <a:rPr lang="ru-RU" sz="2200" b="1" i="1" dirty="0" err="1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Халипаева</a:t>
            </a:r>
            <a:r>
              <a:rPr lang="ru-RU" sz="2200" b="1" i="1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 - </a:t>
            </a:r>
            <a:r>
              <a:rPr lang="ru-RU" sz="2200" b="1" i="1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педагог-психолог МБДОУ </a:t>
            </a:r>
            <a:r>
              <a:rPr lang="ru-RU" sz="2200" b="1" i="1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«ДС № 46 «Надежда</a:t>
            </a:r>
            <a:r>
              <a:rPr lang="ru-RU" sz="2200" b="1" i="1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«Психоэмоциональное </a:t>
            </a:r>
            <a:r>
              <a:rPr lang="ru-RU" sz="2200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развитие дошкольников посредством использования в работе педагога-психолога инновационного дидактического пособия «Большой подвижный лабиринт</a:t>
            </a:r>
            <a:r>
              <a:rPr lang="ru-RU" sz="2200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91311" y="2469993"/>
            <a:ext cx="9765793" cy="4846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rgbClr val="65D6A0">
                    <a:lumMod val="75000"/>
                  </a:srgbClr>
                </a:solidFill>
                <a:latin typeface="Arial Black" panose="020B0A04020102020204" pitchFamily="34" charset="0"/>
              </a:rPr>
              <a:t>МЕТОДИЧЕСКАЯ КОПИЛКА СПЕЦИАЛИСТА</a:t>
            </a:r>
            <a:endParaRPr lang="ru-RU" sz="2800" dirty="0">
              <a:solidFill>
                <a:srgbClr val="65D6A0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9182" y="3143191"/>
            <a:ext cx="115214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- </a:t>
            </a:r>
            <a:r>
              <a:rPr lang="ru-RU" sz="2200" b="1" i="1" dirty="0" smtClean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А.К</a:t>
            </a:r>
            <a:r>
              <a:rPr lang="ru-RU" sz="2200" b="1" i="1" dirty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. Ганиева – педагог-психолог МБДОУ «Детский сад №36 «Полянка</a:t>
            </a:r>
            <a:r>
              <a:rPr lang="ru-RU" sz="2200" b="1" i="1" dirty="0" smtClean="0">
                <a:solidFill>
                  <a:prstClr val="white"/>
                </a:solidFill>
                <a:latin typeface="Andale Sans UI"/>
                <a:ea typeface="Times New Roman" panose="02020603050405020304" pitchFamily="18" charset="0"/>
              </a:rPr>
              <a:t>» </a:t>
            </a:r>
            <a:endParaRPr lang="ru-RU" sz="2200" b="1" i="1" dirty="0">
              <a:solidFill>
                <a:prstClr val="white"/>
              </a:solidFill>
              <a:latin typeface="Andale Sans UI"/>
              <a:ea typeface="Times New Roman" panose="02020603050405020304" pitchFamily="18" charset="0"/>
            </a:endParaRPr>
          </a:p>
          <a:p>
            <a:r>
              <a:rPr lang="ru-RU" sz="2200" dirty="0">
                <a:latin typeface="Andale Sans UI"/>
                <a:ea typeface="Times New Roman" panose="02020603050405020304" pitchFamily="18" charset="0"/>
              </a:rPr>
              <a:t>«Инновационные и классические технологии развития высших психических функций в деятельности педагога-психолога через дидактические игры и </a:t>
            </a:r>
            <a:r>
              <a:rPr lang="ru-RU" sz="2200" dirty="0" smtClean="0">
                <a:latin typeface="Andale Sans UI"/>
                <a:ea typeface="Times New Roman" panose="02020603050405020304" pitchFamily="18" charset="0"/>
              </a:rPr>
              <a:t>пособия»</a:t>
            </a:r>
            <a:endParaRPr lang="ru-RU" sz="2200" dirty="0">
              <a:latin typeface="Andale Sans UI"/>
              <a:ea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5175" y="4859043"/>
            <a:ext cx="117530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prstClr val="white"/>
                </a:solidFill>
                <a:latin typeface="Andale Sans UI"/>
              </a:rPr>
              <a:t>Э.А. Кунтуганова  - руководитель ГМО педагогов – психологов,  учителей  - </a:t>
            </a:r>
            <a:r>
              <a:rPr lang="ru-RU" sz="2200" i="1" dirty="0" smtClean="0">
                <a:solidFill>
                  <a:prstClr val="white"/>
                </a:solidFill>
                <a:latin typeface="Andale Sans UI"/>
              </a:rPr>
              <a:t>дефектологов</a:t>
            </a:r>
          </a:p>
          <a:p>
            <a:pPr algn="just"/>
            <a:r>
              <a:rPr lang="ru-RU" sz="2200" i="1" dirty="0" smtClean="0">
                <a:solidFill>
                  <a:prstClr val="white"/>
                </a:solidFill>
                <a:latin typeface="Andale Sans UI"/>
              </a:rPr>
              <a:t>Подведение </a:t>
            </a:r>
            <a:r>
              <a:rPr lang="ru-RU" sz="2200" i="1" dirty="0">
                <a:solidFill>
                  <a:prstClr val="white"/>
                </a:solidFill>
                <a:latin typeface="Andale Sans UI"/>
              </a:rPr>
              <a:t>итогов работы  заседания городского методического объединения.</a:t>
            </a:r>
          </a:p>
        </p:txBody>
      </p:sp>
    </p:spTree>
    <p:extLst>
      <p:ext uri="{BB962C8B-B14F-4D97-AF65-F5344CB8AC3E}">
        <p14:creationId xmlns:p14="http://schemas.microsoft.com/office/powerpoint/2010/main" val="41910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0 картинок «Спасибо за внимание» для ваших презентаци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649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13752" y="6069830"/>
            <a:ext cx="45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г.Норильск, 19 октября 2022 года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48258" y="125319"/>
            <a:ext cx="9144000" cy="1306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городские методические объединения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педагогов-психологов, учителей-дефектологов МБ(А)ДОУ г. Норильск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4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63849" cy="140053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48" y="235100"/>
            <a:ext cx="4425148" cy="634284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580596" y="235100"/>
            <a:ext cx="723290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К </a:t>
            </a:r>
            <a:r>
              <a:rPr lang="ru-RU" sz="2400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200-летию со дня рождения </a:t>
            </a:r>
            <a:endParaRPr lang="ru-RU" sz="2400" dirty="0" smtClean="0">
              <a:solidFill>
                <a:prstClr val="white"/>
              </a:solidFill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ru-RU" sz="2400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одного из </a:t>
            </a:r>
            <a:r>
              <a:rPr lang="ru-RU" sz="2400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основателей </a:t>
            </a:r>
            <a:endParaRPr lang="ru-RU" sz="2400" dirty="0" smtClean="0">
              <a:solidFill>
                <a:prstClr val="white"/>
              </a:solidFill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ru-RU" sz="2400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российской </a:t>
            </a:r>
            <a:r>
              <a:rPr lang="ru-RU" sz="2400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педагогики </a:t>
            </a:r>
            <a:endParaRPr lang="ru-RU" sz="2400" dirty="0" smtClean="0">
              <a:solidFill>
                <a:prstClr val="white"/>
              </a:solidFill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КОНСТАНТИНА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ДМИТРИЕВИЧА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УШИНСКОГО </a:t>
            </a:r>
          </a:p>
          <a:p>
            <a:pPr algn="ctr"/>
            <a:r>
              <a:rPr lang="ru-RU" sz="2400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2023 </a:t>
            </a:r>
            <a:r>
              <a:rPr lang="ru-RU" sz="2400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год в России </a:t>
            </a:r>
            <a:r>
              <a:rPr lang="ru-RU" sz="2400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объявлен 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ГОДОМ ПЕДАГОГА И НАСТАВНИКА.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«</a:t>
            </a:r>
            <a:r>
              <a:rPr lang="ru-RU" sz="2400" i="1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В знак высочайшей общественной значимости </a:t>
            </a:r>
            <a:r>
              <a:rPr lang="ru-RU" sz="2400" i="1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профессии учителя </a:t>
            </a:r>
            <a:r>
              <a:rPr lang="ru-RU" sz="2400" i="1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2023 год, год 200-летия со дня рождения одного </a:t>
            </a:r>
            <a:r>
              <a:rPr lang="ru-RU" sz="2400" i="1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из основателей </a:t>
            </a:r>
            <a:r>
              <a:rPr lang="ru-RU" sz="2400" i="1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российской педагогики Константина Дмитриевича </a:t>
            </a:r>
            <a:r>
              <a:rPr lang="ru-RU" sz="2400" i="1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Ушинского, будет </a:t>
            </a:r>
            <a:r>
              <a:rPr lang="ru-RU" sz="2400" i="1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посвящен в нашей стране педагогам и наставникам, </a:t>
            </a:r>
            <a:r>
              <a:rPr lang="ru-RU" sz="2400" i="1" dirty="0" smtClean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будет </a:t>
            </a:r>
            <a:r>
              <a:rPr lang="ru-RU" sz="2400" i="1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Год учителя, Год педагога»,</a:t>
            </a:r>
            <a:r>
              <a:rPr lang="ru-RU" sz="2400" dirty="0">
                <a:solidFill>
                  <a:prstClr val="white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 — 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сказал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глава государства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.</a:t>
            </a:r>
            <a:endParaRPr lang="ru-RU" sz="2400" b="1" i="1" dirty="0">
              <a:solidFill>
                <a:prstClr val="white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6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02337" y="146304"/>
            <a:ext cx="9793223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ГМО педагогов-психологов,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учителей-дефектологов МБ(А)ДОУ г.Норильск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312" y="1376262"/>
            <a:ext cx="11878056" cy="45764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Задачи ГМО: </a:t>
            </a:r>
            <a:endParaRPr lang="ru-RU" sz="1800" dirty="0">
              <a:solidFill>
                <a:schemeClr val="tx1"/>
              </a:solidFill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-распространить эффективные практики </a:t>
            </a:r>
            <a:r>
              <a:rPr lang="ru-RU" dirty="0" smtClean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специалистов ДОУ, реализующих </a:t>
            </a:r>
            <a:r>
              <a:rPr lang="ru-RU" dirty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образовательную программу ДО на основе организации образовательной среды, практики инклюзивного дошкольного образования через разнообразные формы взаимодействия на уровне </a:t>
            </a:r>
            <a:r>
              <a:rPr lang="ru-RU" dirty="0" smtClean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городского методического объединения;</a:t>
            </a:r>
          </a:p>
          <a:p>
            <a:pPr marL="0" indent="0" algn="just">
              <a:buNone/>
            </a:pPr>
            <a:endParaRPr lang="ru-RU" sz="1800" dirty="0">
              <a:solidFill>
                <a:schemeClr val="tx1"/>
              </a:solidFill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оказать </a:t>
            </a:r>
            <a:r>
              <a:rPr lang="ru-RU" dirty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методическую и практическую помощь молодому педагогу в становлении профессионального мастерства; </a:t>
            </a:r>
            <a:endParaRPr lang="ru-RU" dirty="0" smtClean="0">
              <a:solidFill>
                <a:schemeClr val="tx1"/>
              </a:solidFill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Char char="-"/>
            </a:pPr>
            <a:endParaRPr lang="ru-RU" sz="1800" dirty="0">
              <a:solidFill>
                <a:schemeClr val="tx1"/>
              </a:solidFill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 - совершенствовать педагогические компетенции у педагогов для работы в цифровой образовательной </a:t>
            </a:r>
            <a:r>
              <a:rPr lang="ru-RU" dirty="0" smtClean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среде.</a:t>
            </a:r>
            <a:endParaRPr lang="ru-RU" sz="1800" dirty="0">
              <a:solidFill>
                <a:schemeClr val="tx1"/>
              </a:solidFill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145554"/>
            <a:ext cx="9628633" cy="91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МАСТЕР-КЛАССЫ в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2022-2023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учебном году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93" y="768096"/>
            <a:ext cx="11832336" cy="3995583"/>
          </a:xfrm>
        </p:spPr>
        <p:txBody>
          <a:bodyPr>
            <a:normAutofit/>
          </a:bodyPr>
          <a:lstStyle/>
          <a:p>
            <a:pPr marL="457200" lvl="0" indent="-457200">
              <a:buClr>
                <a:srgbClr val="ACD433"/>
              </a:buClr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«Использование  </a:t>
            </a:r>
            <a:r>
              <a:rPr lang="ru-RU" b="1" dirty="0">
                <a:solidFill>
                  <a:schemeClr val="tx1"/>
                </a:solidFill>
              </a:rPr>
              <a:t>сенсорной интеграции в работе учителя- </a:t>
            </a:r>
            <a:r>
              <a:rPr lang="ru-RU" b="1" dirty="0" smtClean="0">
                <a:solidFill>
                  <a:schemeClr val="tx1"/>
                </a:solidFill>
              </a:rPr>
              <a:t>логопеда</a:t>
            </a:r>
          </a:p>
          <a:p>
            <a:pPr marL="457200" lvl="0" indent="-457200">
              <a:buClr>
                <a:srgbClr val="ACD433"/>
              </a:buClr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педагога- </a:t>
            </a:r>
            <a:r>
              <a:rPr lang="ru-RU" b="1" dirty="0">
                <a:solidFill>
                  <a:schemeClr val="tx1"/>
                </a:solidFill>
              </a:rPr>
              <a:t>психолога ДОУ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lvl="0" indent="-457200">
              <a:buClr>
                <a:srgbClr val="ACD433"/>
              </a:buClr>
              <a:buNone/>
            </a:pPr>
            <a:r>
              <a:rPr lang="ru-RU" dirty="0" smtClean="0">
                <a:solidFill>
                  <a:schemeClr val="tx1"/>
                </a:solidFill>
              </a:rPr>
              <a:t>Литвяк </a:t>
            </a:r>
            <a:r>
              <a:rPr lang="ru-RU" dirty="0">
                <a:solidFill>
                  <a:schemeClr val="tx1"/>
                </a:solidFill>
              </a:rPr>
              <a:t>С.В., методист МБУ «Методический </a:t>
            </a:r>
            <a:r>
              <a:rPr lang="ru-RU" dirty="0" smtClean="0">
                <a:solidFill>
                  <a:schemeClr val="tx1"/>
                </a:solidFill>
              </a:rPr>
              <a:t>центр», Константинова Е.А. МБДОУ «ДС № 78 «Василек»  (октябрь, ноябрь, декабрь )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261" y="3699271"/>
            <a:ext cx="5596858" cy="3158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5561" y="2616736"/>
            <a:ext cx="11887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2. </a:t>
            </a:r>
            <a:r>
              <a:rPr lang="ru-RU" sz="2000" dirty="0" smtClean="0"/>
              <a:t> </a:t>
            </a:r>
            <a:r>
              <a:rPr lang="ru-RU" sz="2000" b="1" dirty="0">
                <a:latin typeface="+mj-lt"/>
                <a:ea typeface="+mj-ea"/>
                <a:cs typeface="+mj-cs"/>
              </a:rPr>
              <a:t>«Психоэмоциональное развитие дошкольников посредством использования в работе педагога-психолога инновационного дидактического пособия «Большой подвижный 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лабиринт»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2000" dirty="0" err="1" smtClean="0"/>
              <a:t>Халипаева</a:t>
            </a:r>
            <a:r>
              <a:rPr lang="ru-RU" sz="2000" dirty="0" smtClean="0"/>
              <a:t> </a:t>
            </a:r>
            <a:r>
              <a:rPr lang="ru-RU" sz="2000" dirty="0"/>
              <a:t>Р.М</a:t>
            </a:r>
            <a:r>
              <a:rPr lang="ru-RU" sz="2000" dirty="0" smtClean="0"/>
              <a:t>. педагог- психолог МБДОУ «ДС № 46«Надежда»  (январь, февраль, март) </a:t>
            </a:r>
            <a:endParaRPr lang="ru-RU" sz="2000" dirty="0"/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5548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9769" y="164219"/>
            <a:ext cx="9994392" cy="91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СЕМИНАРЫ-ПРАКТИКУМЫ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Слатвицкая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Е.А.</a:t>
            </a:r>
            <a:r>
              <a:rPr lang="ru-RU" sz="3200" dirty="0" smtClean="0">
                <a:latin typeface="Arial Black" panose="020B0A04020102020204" pitchFamily="34" charset="0"/>
              </a:rPr>
              <a:t/>
            </a:r>
            <a:br>
              <a:rPr lang="ru-RU" sz="3200" dirty="0" smtClean="0"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со службой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профилактики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1" y="1746505"/>
            <a:ext cx="11164824" cy="224028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Andale Sans UI"/>
                <a:ea typeface="+mn-ea"/>
                <a:cs typeface="+mn-cs"/>
              </a:rPr>
              <a:t>Сентябрь</a:t>
            </a:r>
            <a:r>
              <a:rPr lang="ru-RU" dirty="0">
                <a:latin typeface="Andale Sans UI"/>
                <a:ea typeface="+mn-ea"/>
                <a:cs typeface="+mn-cs"/>
              </a:rPr>
              <a:t> - </a:t>
            </a:r>
            <a:r>
              <a:rPr lang="ru-RU" dirty="0">
                <a:solidFill>
                  <a:schemeClr val="tx1"/>
                </a:solidFill>
                <a:latin typeface="Andale Sans UI"/>
                <a:ea typeface="+mn-ea"/>
                <a:cs typeface="+mn-cs"/>
              </a:rPr>
              <a:t>работа группы первой ступени (группа № 1, группа №2)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ndale Sans UI"/>
                <a:ea typeface="+mn-ea"/>
                <a:cs typeface="+mn-cs"/>
              </a:rPr>
              <a:t>«Счастливая семья- современный взгляд».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ndale Sans UI"/>
                <a:ea typeface="+mn-ea"/>
                <a:cs typeface="+mn-cs"/>
              </a:rPr>
              <a:t>«</a:t>
            </a:r>
            <a:r>
              <a:rPr lang="ru-RU" dirty="0" err="1">
                <a:solidFill>
                  <a:schemeClr val="tx1"/>
                </a:solidFill>
                <a:latin typeface="Andale Sans UI"/>
                <a:ea typeface="+mn-ea"/>
                <a:cs typeface="+mn-cs"/>
              </a:rPr>
              <a:t>Созависимые</a:t>
            </a:r>
            <a:r>
              <a:rPr lang="ru-RU" dirty="0">
                <a:solidFill>
                  <a:schemeClr val="tx1"/>
                </a:solidFill>
                <a:latin typeface="Andale Sans UI"/>
                <a:ea typeface="+mn-ea"/>
                <a:cs typeface="+mn-cs"/>
              </a:rPr>
              <a:t> отношения в семье».</a:t>
            </a:r>
          </a:p>
          <a:p>
            <a:pPr marL="0" lvl="0" indent="0">
              <a:buClr>
                <a:srgbClr val="ACD433"/>
              </a:buClr>
              <a:buNone/>
            </a:pPr>
            <a:endParaRPr lang="ru-RU" dirty="0">
              <a:solidFill>
                <a:schemeClr val="tx1"/>
              </a:solidFill>
              <a:latin typeface="Andale Sans UI"/>
              <a:ea typeface="+mn-ea"/>
              <a:cs typeface="+mn-cs"/>
            </a:endParaRPr>
          </a:p>
          <a:p>
            <a:pPr marL="0" lvl="0" indent="0">
              <a:buClr>
                <a:srgbClr val="ACD433"/>
              </a:buClr>
              <a:buNone/>
            </a:pPr>
            <a:r>
              <a:rPr lang="ru-RU" b="1" dirty="0">
                <a:solidFill>
                  <a:schemeClr val="accent6"/>
                </a:solidFill>
                <a:latin typeface="Andale Sans UI"/>
                <a:ea typeface="+mn-ea"/>
                <a:cs typeface="+mn-cs"/>
              </a:rPr>
              <a:t>Январь, февраль </a:t>
            </a:r>
            <a:r>
              <a:rPr lang="ru-RU" dirty="0">
                <a:solidFill>
                  <a:schemeClr val="tx1"/>
                </a:solidFill>
                <a:latin typeface="Andale Sans UI"/>
                <a:ea typeface="+mn-ea"/>
                <a:cs typeface="+mn-cs"/>
              </a:rPr>
              <a:t>– работа группы второй ступени(группа № 1, группа №2</a:t>
            </a:r>
            <a:r>
              <a:rPr lang="ru-RU" dirty="0">
                <a:solidFill>
                  <a:schemeClr val="tx1"/>
                </a:solidFill>
                <a:latin typeface="Andale Sans UI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ru-RU" dirty="0"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Andale Sans U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59736" y="3611880"/>
            <a:ext cx="7077456" cy="3121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54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0041" y="145554"/>
            <a:ext cx="9994392" cy="91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РАБОТА ТВОРЧЕСКОЙ ГРУППЫ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1" y="1152144"/>
            <a:ext cx="11396536" cy="42702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ndale Sans UI"/>
                <a:ea typeface="Calibri" panose="020F0502020204030204" pitchFamily="34" charset="0"/>
              </a:rPr>
              <a:t>Октябрь, ноябрь, декабрь </a:t>
            </a:r>
            <a:r>
              <a:rPr lang="ru-RU" sz="2400" b="1" dirty="0" smtClean="0">
                <a:latin typeface="Andale Sans UI"/>
                <a:ea typeface="Calibri" panose="020F0502020204030204" pitchFamily="34" charset="0"/>
              </a:rPr>
              <a:t>- создание </a:t>
            </a:r>
            <a:r>
              <a:rPr lang="ru-RU" sz="2400" b="1" dirty="0">
                <a:latin typeface="Andale Sans UI"/>
                <a:ea typeface="Calibri" panose="020F0502020204030204" pitchFamily="34" charset="0"/>
              </a:rPr>
              <a:t>К</a:t>
            </a:r>
            <a:r>
              <a:rPr lang="ru-RU" sz="2400" b="1" dirty="0" smtClean="0">
                <a:latin typeface="Andale Sans UI"/>
                <a:ea typeface="Calibri" panose="020F0502020204030204" pitchFamily="34" charset="0"/>
              </a:rPr>
              <a:t>ейса </a:t>
            </a:r>
            <a:r>
              <a:rPr lang="ru-RU" sz="2400" b="1" dirty="0">
                <a:latin typeface="Andale Sans UI"/>
                <a:ea typeface="Calibri" panose="020F0502020204030204" pitchFamily="34" charset="0"/>
              </a:rPr>
              <a:t>методик обследования детей раннего </a:t>
            </a:r>
            <a:r>
              <a:rPr lang="ru-RU" sz="2400" b="1" dirty="0" smtClean="0">
                <a:latin typeface="Andale Sans UI"/>
                <a:ea typeface="Calibri" panose="020F0502020204030204" pitchFamily="34" charset="0"/>
              </a:rPr>
              <a:t>возраста. </a:t>
            </a:r>
            <a:endParaRPr lang="ru-RU" sz="2400" b="1" dirty="0" smtClean="0">
              <a:latin typeface="Andale Sans UI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ndale Sans UI"/>
                <a:ea typeface="Calibri" panose="020F0502020204030204" pitchFamily="34" charset="0"/>
              </a:rPr>
              <a:t>Разработка </a:t>
            </a:r>
            <a:r>
              <a:rPr lang="ru-RU" sz="2400" b="1" dirty="0">
                <a:latin typeface="Andale Sans UI"/>
                <a:ea typeface="Calibri" panose="020F0502020204030204" pitchFamily="34" charset="0"/>
              </a:rPr>
              <a:t>методических рекомендаций для педагогов-психологов и воспитателей ДОУ по работе с детьми раннего дошкольного возраста. </a:t>
            </a:r>
            <a:endParaRPr lang="ru-RU" sz="2400" b="1" dirty="0" smtClean="0">
              <a:latin typeface="Andale Sans UI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2400" b="1" dirty="0" smtClean="0">
              <a:latin typeface="Andale Sans UI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ndale Sans UI"/>
                <a:ea typeface="Calibri" panose="020F0502020204030204" pitchFamily="34" charset="0"/>
              </a:rPr>
              <a:t>Апрель</a:t>
            </a:r>
            <a:r>
              <a:rPr lang="ru-RU" sz="2400" b="1" dirty="0" smtClean="0">
                <a:latin typeface="Andale Sans UI"/>
                <a:ea typeface="Calibri" panose="020F0502020204030204" pitchFamily="34" charset="0"/>
              </a:rPr>
              <a:t>- </a:t>
            </a:r>
            <a:r>
              <a:rPr lang="ru-RU" sz="2400" b="1" dirty="0">
                <a:latin typeface="Andale Sans UI"/>
                <a:ea typeface="Calibri" panose="020F0502020204030204" pitchFamily="34" charset="0"/>
              </a:rPr>
              <a:t>п</a:t>
            </a:r>
            <a:r>
              <a:rPr lang="ru-RU" sz="2400" b="1" dirty="0" smtClean="0">
                <a:latin typeface="Andale Sans UI"/>
                <a:ea typeface="Calibri" panose="020F0502020204030204" pitchFamily="34" charset="0"/>
              </a:rPr>
              <a:t>резентация </a:t>
            </a:r>
            <a:r>
              <a:rPr lang="ru-RU" sz="2400" b="1" dirty="0">
                <a:latin typeface="Andale Sans UI"/>
                <a:ea typeface="Calibri" panose="020F0502020204030204" pitchFamily="34" charset="0"/>
              </a:rPr>
              <a:t>итоговой работы Творческой группы на </a:t>
            </a:r>
            <a:r>
              <a:rPr lang="ru-RU" sz="2400" b="1" dirty="0" smtClean="0">
                <a:latin typeface="Andale Sans UI"/>
                <a:ea typeface="Calibri" panose="020F0502020204030204" pitchFamily="34" charset="0"/>
              </a:rPr>
              <a:t>городском методическом объединении педагогов-психолог, учителей-дефектологов.</a:t>
            </a:r>
            <a:endParaRPr lang="ru-RU" sz="2400" b="1" dirty="0">
              <a:latin typeface="Andale Sans UI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7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5177" y="255282"/>
            <a:ext cx="9994392" cy="91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ФОРМЫ РАБОТЫ ГОРОДСКИХ МЕТОДИЧЕСКИХ ОБЪЕДИНЕНИЙ №1 ПЕДАГОГОВ-ПСИХОЛОГ, УЧЕТЕЛЕЙ-ДЕФЕКТОЛОГОВ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" y="1508760"/>
            <a:ext cx="11347704" cy="4105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i="1" dirty="0"/>
          </a:p>
          <a:p>
            <a:r>
              <a:rPr lang="ru-RU" sz="2800" b="1" dirty="0">
                <a:latin typeface="Andale Sans UI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Andale Sans UI"/>
                <a:ea typeface="Times New Roman" panose="02020603050405020304" pitchFamily="18" charset="0"/>
                <a:cs typeface="Times New Roman" panose="02020603050405020304" pitchFamily="18" charset="0"/>
              </a:rPr>
              <a:t>резентация </a:t>
            </a:r>
            <a:r>
              <a:rPr lang="ru-RU" sz="2800" b="1" dirty="0">
                <a:latin typeface="Andale Sans UI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эффективного  педагогического </a:t>
            </a:r>
            <a:r>
              <a:rPr lang="ru-RU" sz="2800" b="1" dirty="0" smtClean="0">
                <a:latin typeface="Andale Sans UI"/>
                <a:ea typeface="Times New Roman" panose="02020603050405020304" pitchFamily="18" charset="0"/>
                <a:cs typeface="Times New Roman" panose="02020603050405020304" pitchFamily="18" charset="0"/>
              </a:rPr>
              <a:t>опыта;</a:t>
            </a:r>
          </a:p>
          <a:p>
            <a:pPr marL="0" indent="0">
              <a:buNone/>
            </a:pPr>
            <a:endParaRPr lang="ru-RU" sz="2800" b="1" dirty="0" smtClean="0">
              <a:latin typeface="Andale Sans U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Andale Sans UI"/>
                <a:cs typeface="Times New Roman" panose="02020603050405020304" pitchFamily="18" charset="0"/>
              </a:rPr>
              <a:t>презентация </a:t>
            </a:r>
            <a:r>
              <a:rPr lang="ru-RU" sz="2800" b="1" dirty="0">
                <a:latin typeface="Andale Sans UI"/>
                <a:cs typeface="Times New Roman" panose="02020603050405020304" pitchFamily="18" charset="0"/>
              </a:rPr>
              <a:t>педагогического опыта в форме </a:t>
            </a:r>
            <a:r>
              <a:rPr lang="ru-RU" sz="2800" b="1" dirty="0" smtClean="0">
                <a:latin typeface="Andale Sans UI"/>
                <a:cs typeface="Times New Roman" panose="02020603050405020304" pitchFamily="18" charset="0"/>
              </a:rPr>
              <a:t>промо-ролика;</a:t>
            </a:r>
          </a:p>
          <a:p>
            <a:pPr marL="0" indent="0">
              <a:buNone/>
            </a:pPr>
            <a:endParaRPr lang="ru-RU" sz="2800" i="1" dirty="0">
              <a:latin typeface="Andale Sans UI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Andale Sans UI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latin typeface="Andale Sans UI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latin typeface="Andale Sans UI"/>
                <a:ea typeface="Times New Roman" panose="02020603050405020304" pitchFamily="18" charset="0"/>
                <a:cs typeface="Times New Roman" panose="02020603050405020304" pitchFamily="18" charset="0"/>
              </a:rPr>
              <a:t>етодическая копилка.</a:t>
            </a:r>
            <a:endParaRPr lang="ru-RU" sz="2800" dirty="0">
              <a:latin typeface="Andale Sans 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0312" y="1614006"/>
            <a:ext cx="11655487" cy="4195481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endParaRPr lang="ru-RU" dirty="0" smtClean="0">
              <a:solidFill>
                <a:prstClr val="white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  <a:latin typeface="Andale Sans UI"/>
            </a:endParaRPr>
          </a:p>
          <a:p>
            <a:pPr marL="0" indent="0">
              <a:buFontTx/>
              <a:buChar char="-"/>
            </a:pPr>
            <a:r>
              <a:rPr lang="ru-RU" sz="2800" b="1" i="1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С.В</a:t>
            </a:r>
            <a:r>
              <a:rPr lang="ru-RU" sz="2800" b="1" i="1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. </a:t>
            </a:r>
            <a:r>
              <a:rPr lang="ru-RU" sz="2800" b="1" i="1" dirty="0" err="1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Литвяк</a:t>
            </a:r>
            <a:r>
              <a:rPr lang="ru-RU" sz="2800" b="1" i="1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 – методист МБУ «</a:t>
            </a:r>
            <a:r>
              <a:rPr lang="ru-RU" sz="2800" i="1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Методический</a:t>
            </a:r>
            <a:r>
              <a:rPr lang="ru-RU" sz="2800" b="1" i="1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 центр» </a:t>
            </a:r>
            <a:endParaRPr lang="ru-RU" sz="2800" b="1" i="1" dirty="0" smtClean="0">
              <a:solidFill>
                <a:schemeClr val="tx1"/>
              </a:solidFill>
              <a:latin typeface="Andale Sans UI"/>
              <a:ea typeface="Andale Sans UI"/>
            </a:endParaRPr>
          </a:p>
          <a:p>
            <a:pPr marL="0" indent="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Подведение </a:t>
            </a:r>
            <a:r>
              <a:rPr lang="ru-RU" sz="2400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итогов работы педагогов в городских мероприятиях в 2021-2022 учебном году. </a:t>
            </a:r>
            <a:endParaRPr lang="ru-RU" sz="2400" dirty="0" smtClean="0">
              <a:solidFill>
                <a:schemeClr val="tx1"/>
              </a:solidFill>
              <a:latin typeface="Andale Sans UI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Планирование </a:t>
            </a:r>
            <a:r>
              <a:rPr lang="ru-RU" sz="2400" dirty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и перспективы работы на 2022-2023 </a:t>
            </a:r>
            <a:r>
              <a:rPr lang="ru-RU" sz="2400" dirty="0" smtClean="0">
                <a:solidFill>
                  <a:schemeClr val="tx1"/>
                </a:solidFill>
                <a:latin typeface="Andale Sans UI"/>
                <a:ea typeface="Times New Roman" panose="02020603050405020304" pitchFamily="18" charset="0"/>
              </a:rPr>
              <a:t>учебный год. </a:t>
            </a:r>
          </a:p>
          <a:p>
            <a:pPr marL="0" indent="0">
              <a:buNone/>
            </a:pPr>
            <a:endParaRPr lang="ru-RU" sz="2400" dirty="0" smtClean="0">
              <a:latin typeface="Andale Sans UI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prstClr val="white"/>
                </a:solidFill>
                <a:latin typeface="Andale Sans UI"/>
                <a:ea typeface="Calibri" panose="020F0502020204030204" pitchFamily="34" charset="0"/>
              </a:rPr>
              <a:t>- </a:t>
            </a:r>
            <a:r>
              <a:rPr lang="ru-RU" sz="2400" b="1" i="1" dirty="0" smtClean="0">
                <a:solidFill>
                  <a:prstClr val="white"/>
                </a:solidFill>
                <a:latin typeface="Andale Sans UI"/>
                <a:ea typeface="Calibri" panose="020F0502020204030204" pitchFamily="34" charset="0"/>
              </a:rPr>
              <a:t>Э.А. </a:t>
            </a:r>
            <a:r>
              <a:rPr lang="ru-RU" sz="2400" b="1" i="1" dirty="0" err="1" smtClean="0">
                <a:solidFill>
                  <a:prstClr val="white"/>
                </a:solidFill>
                <a:latin typeface="Andale Sans UI"/>
                <a:ea typeface="Calibri" panose="020F0502020204030204" pitchFamily="34" charset="0"/>
              </a:rPr>
              <a:t>Кунтуганова</a:t>
            </a:r>
            <a:r>
              <a:rPr lang="ru-RU" sz="2400" b="1" i="1" dirty="0" smtClean="0">
                <a:solidFill>
                  <a:prstClr val="white"/>
                </a:solidFill>
                <a:latin typeface="Andale Sans UI"/>
                <a:ea typeface="Calibri" panose="020F0502020204030204" pitchFamily="34" charset="0"/>
              </a:rPr>
              <a:t>  - руководитель ГМО педагогов – психологов,  учителей  - дефектологов</a:t>
            </a:r>
          </a:p>
          <a:p>
            <a:pPr marL="0" indent="0">
              <a:buNone/>
            </a:pPr>
            <a:r>
              <a:rPr lang="ru-RU" sz="2400" dirty="0" smtClean="0">
                <a:latin typeface="Andale Sans UI"/>
                <a:ea typeface="Times New Roman" panose="02020603050405020304" pitchFamily="18" charset="0"/>
              </a:rPr>
              <a:t>Планирование деятельности ГМО на 2022 - 2023учебный год: задачи, перспективы. </a:t>
            </a:r>
          </a:p>
          <a:p>
            <a:pPr marL="0" indent="0">
              <a:buNone/>
            </a:pPr>
            <a:endParaRPr lang="ru-RU" sz="2400" b="1" i="1" kern="50" dirty="0">
              <a:solidFill>
                <a:srgbClr val="C00000"/>
              </a:solidFill>
              <a:latin typeface="Andale Sans UI"/>
              <a:ea typeface="Andale Sans UI"/>
            </a:endParaRP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5487" y="146303"/>
            <a:ext cx="9765793" cy="14495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План ГМО заседания № 1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педагогов-психологов, учителей-дефектологов МБ(А)ДОУ г. Норильска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287" y="443574"/>
            <a:ext cx="9404723" cy="1400530"/>
          </a:xfrm>
        </p:spPr>
        <p:txBody>
          <a:bodyPr/>
          <a:lstStyle/>
          <a:p>
            <a:r>
              <a:rPr lang="ru-RU" b="1" dirty="0" smtClean="0"/>
              <a:t>Взаимодействие с ТПМПК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560" y="1595718"/>
            <a:ext cx="8369871" cy="419548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О.Б. Гринько – учитель-дефектолог ТПМПК,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М.В. Андриенко – педагог-психолог ТПМПК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prstClr val="white"/>
                </a:solidFill>
              </a:rPr>
              <a:t>Мониторинг динамики развития детей с ограниченными возможностями здоровья в образовательных учреждениях.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0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273</TotalTime>
  <Words>650</Words>
  <Application>Microsoft Office PowerPoint</Application>
  <PresentationFormat>Широкоэкранный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Andale Sans UI</vt:lpstr>
      <vt:lpstr>Arial Black</vt:lpstr>
      <vt:lpstr>Calibri</vt:lpstr>
      <vt:lpstr>Century Gothic</vt:lpstr>
      <vt:lpstr>Segoe UI Semibold</vt:lpstr>
      <vt:lpstr>Times New Roman</vt:lpstr>
      <vt:lpstr>Wingdings 3</vt:lpstr>
      <vt:lpstr>Сектор</vt:lpstr>
      <vt:lpstr>Заседание № 1  ГМО педагогов-психологов,  учителей-дефектологов МБ(А)ДОУ г. Норильска </vt:lpstr>
      <vt:lpstr>   </vt:lpstr>
      <vt:lpstr>ГМО педагогов-психологов,  учителей-дефектологов МБ(А)ДОУ г.Норильск</vt:lpstr>
      <vt:lpstr>   МАСТЕР-КЛАССЫ в 2022-2023 учебном году</vt:lpstr>
      <vt:lpstr>    СЕМИНАРЫ-ПРАКТИКУМЫ Слатвицкая Е.А. взаимодействие со службой профилактики </vt:lpstr>
      <vt:lpstr>   РАБОТА ТВОРЧЕСКОЙ ГРУППЫ </vt:lpstr>
      <vt:lpstr>ФОРМЫ РАБОТЫ ГОРОДСКИХ МЕТОДИЧЕСКИХ ОБЪЕДИНЕНИЙ №1 ПЕДАГОГОВ-ПСИХОЛОГ, УЧЕТЕЛЕЙ-ДЕФЕКТОЛОГОВ </vt:lpstr>
      <vt:lpstr>Презентация PowerPoint</vt:lpstr>
      <vt:lpstr>Взаимодействие с ТПМПК</vt:lpstr>
      <vt:lpstr>Презентация PowerPoint</vt:lpstr>
      <vt:lpstr>ПРЕЗЕНТАЦИЯ МАСТЕР-КЛАССА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ds71</dc:creator>
  <cp:lastModifiedBy>Пользователь Windows</cp:lastModifiedBy>
  <cp:revision>31</cp:revision>
  <dcterms:created xsi:type="dcterms:W3CDTF">2022-10-16T14:51:28Z</dcterms:created>
  <dcterms:modified xsi:type="dcterms:W3CDTF">2022-10-19T03:47:23Z</dcterms:modified>
</cp:coreProperties>
</file>