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7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66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E47BB4-3E68-E74B-97C0-1067FBD53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EF6815-D84D-784F-9D1E-8A81C838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CA2EBE-99F3-FC4A-90AA-CB556B35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F6DBF-AE10-014C-8E4A-02C6CD62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F6A688-0D07-CA46-A520-F9B7EAE2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F8F8A5-A0C4-FE4C-A103-DB8532D85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0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1CE78-2B89-EF42-8D5B-99635FC7E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914127-21BD-F246-8083-C2F562838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DBEBF2-206C-F84C-B7FC-47E9CDD2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9BB30-A9EC-7148-9095-C2B2A553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19B2D-4F63-2C43-A1D8-200E82BD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488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10844A7-6D76-5A42-9DC8-B80F5DA45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A66FB6-58FB-A64D-A3A6-C20186C3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A44913-F6E5-8747-95AD-AE2E0870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7E29A2-4288-4647-9D3D-AA54F770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707F81-F6F6-8642-836E-F20C79D6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655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7160D8-AB70-8042-9A91-25D68ED7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B0BF5-D183-AF4A-AC65-E9476D2EF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3B7B6D-BB07-B644-8B8F-822A681E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C71DF1-7B3A-4F46-898E-CE890ECC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99E5B-D5DB-6B40-9705-1908B5C7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7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367002-C1CF-AD44-95A5-CEF97D9C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7EC07-3CF6-A94E-AF12-F838374F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BF4E7-115B-4746-8981-4EC113BE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892BC9-871A-2845-868A-3B32D76C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6ED723-5CEC-BF4E-A266-7F1691A3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33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B8A430-C0E1-924D-9A5F-9050CC9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EB8922-5B4E-5C45-9EF5-27B59C9C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F53DA3-5D0F-2C44-9FF3-3FC76335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F86BA6-DDD7-1049-AF2C-4E006E55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72E47D-E906-2047-AA7E-FE731453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58020C-EC27-3F4F-B896-0AE8827F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829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C7D371-F842-9F45-8DCF-0AE1599C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478D21-7ABB-6C47-AAEE-FB91BDD0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43F726-BF62-0D4D-8446-973E36237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214565-6437-9A49-8EE5-DE4293923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CDB87B-FC67-FB41-9767-67538233E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04A799-1079-EF4A-8720-A3B2E5924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81B470-F498-2046-901F-B2E9EDAC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77859D-83F2-9B47-A5E2-6E6BA8D8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3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99D537-8E8A-B445-A250-381A546D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0B342B-BA2D-BD45-BAFA-956880DC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9E2CDA-652B-5547-9A49-6B16B6AC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526770-E8AC-2F4C-8825-F1E54AFF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78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C5DB650-588A-064E-8132-D351C8A5C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924BAE-965D-3148-BBCE-F8797786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7244C9-8974-DB45-B26A-DE57B89F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26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C11CD-F26F-6241-AE67-6E5233605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8913FE-351A-6D40-AE86-8C1DCAAC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6B3C62-766C-5244-A9E0-8BF6F00A1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14F8AC-3C26-7249-9DCF-16EB87C0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139A2F-16A6-7343-A358-5CF1E350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EA89E3-B6B4-DF44-B2B7-9EE7B2BF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5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8261E-7B03-9541-93F2-54C8AEB0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39F9A1-EAF7-014E-AC8B-1926C05C9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E03628-0BE1-414C-8DBA-61366AB1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4B2C75-FB05-8C42-88F0-38CA8F5C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AC2430-D472-7A4D-9B8F-42554F5B0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3EDC6E-59AB-C746-AB47-8D6D750D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398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89BA3D3-1483-4144-9C72-A56D32FB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1739FD-A815-5840-94EA-D0D90D898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AB137-293F-434C-B2D1-A913F6414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E7E-E73E-2146-968E-0D5E54855CE2}" type="datetimeFigureOut">
              <a:rPr lang="x-none" smtClean="0"/>
              <a:t>21.10.2022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E8D4F9-E390-C04C-88F1-00B5AA4FE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0A1002-27F4-2E42-9BC2-0788C8BA2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6559-E1B3-4847-9D2D-CEF46EDF8303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404BB3-4A3E-134A-875A-8AE017E747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08773-E024-8941-80FE-CB5B04C6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33" y="2809319"/>
            <a:ext cx="7975600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инструкторов </a:t>
            </a:r>
            <a:r>
              <a:rPr lang="ru-RU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E22BDB3-35C5-1D47-9EEC-DE6956B3F3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3277" y="5644594"/>
            <a:ext cx="6036623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21.10.2022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48554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МБДОУ «ДС № 99 «Топ-Топ»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Акиньшина Елена Николаевна</a:t>
            </a:r>
            <a:endParaRPr lang="ru-RU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BE22BDB3-35C5-1D47-9EEC-DE6956B3F388}"/>
              </a:ext>
            </a:extLst>
          </p:cNvPr>
          <p:cNvSpPr txBox="1">
            <a:spLocks/>
          </p:cNvSpPr>
          <p:nvPr/>
        </p:nvSpPr>
        <p:spPr>
          <a:xfrm>
            <a:off x="644565" y="5964997"/>
            <a:ext cx="603662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Норильск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8933" y="121179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методического объединения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8933" y="3315758"/>
            <a:ext cx="105156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  <a:defRPr/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единое методическое пространство для совершенствования  профессионального мастерства и личностного роста педагогических работников дошкольных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71193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ГМО на 2022-2023 учебный год</a:t>
            </a:r>
            <a:endParaRPr lang="ru-RU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74C88B3-F400-1340-95CC-20D9C2091C3D}"/>
              </a:ext>
            </a:extLst>
          </p:cNvPr>
          <p:cNvGrpSpPr>
            <a:grpSpLocks/>
          </p:cNvGrpSpPr>
          <p:nvPr/>
        </p:nvGrpSpPr>
        <p:grpSpPr bwMode="auto">
          <a:xfrm>
            <a:off x="1553475" y="1916275"/>
            <a:ext cx="10059828" cy="1570038"/>
            <a:chOff x="134" y="996"/>
            <a:chExt cx="9121" cy="989"/>
          </a:xfrm>
        </p:grpSpPr>
        <p:sp>
          <p:nvSpPr>
            <p:cNvPr id="4" name="Line 3">
              <a:extLst>
                <a:ext uri="{FF2B5EF4-FFF2-40B4-BE49-F238E27FC236}">
                  <a16:creationId xmlns="" xmlns:a16="http://schemas.microsoft.com/office/drawing/2014/main" id="{C8DE6CA0-400C-F746-83E7-EDABBCEDDDB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0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94D308D-C3F4-014E-9327-517FD1ED54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218" y="1075"/>
              <a:ext cx="302" cy="470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" name="Text Box 5">
              <a:extLst>
                <a:ext uri="{FF2B5EF4-FFF2-40B4-BE49-F238E27FC236}">
                  <a16:creationId xmlns="" xmlns:a16="http://schemas.microsoft.com/office/drawing/2014/main" id="{23DEEC09-9A66-2045-8140-04E22C54F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3" y="996"/>
              <a:ext cx="7912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defRPr/>
              </a:pPr>
              <a:r>
                <a:rPr lang="ru-RU" alt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распространить эффективные практики педагогических работников, реализующих образовательную программу ДО, а также инклюзивные практики через разнообразные формы взаимодействия на уровне педагогического сообщества</a:t>
              </a:r>
              <a:endParaRPr lang="ru-RU" sz="2400" dirty="0"/>
            </a:p>
          </p:txBody>
        </p:sp>
        <p:sp>
          <p:nvSpPr>
            <p:cNvPr id="7" name="Text Box 6">
              <a:extLst>
                <a:ext uri="{FF2B5EF4-FFF2-40B4-BE49-F238E27FC236}">
                  <a16:creationId xmlns="" xmlns:a16="http://schemas.microsoft.com/office/drawing/2014/main" id="{134A858D-1225-6247-BF16-B24CC87E71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5" y="1183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A74C88B3-F400-1340-95CC-20D9C2091C3D}"/>
              </a:ext>
            </a:extLst>
          </p:cNvPr>
          <p:cNvGrpSpPr>
            <a:grpSpLocks/>
          </p:cNvGrpSpPr>
          <p:nvPr/>
        </p:nvGrpSpPr>
        <p:grpSpPr bwMode="auto">
          <a:xfrm>
            <a:off x="1562959" y="3766651"/>
            <a:ext cx="4608513" cy="947738"/>
            <a:chOff x="178" y="1176"/>
            <a:chExt cx="2903" cy="597"/>
          </a:xfrm>
        </p:grpSpPr>
        <p:sp>
          <p:nvSpPr>
            <p:cNvPr id="10" name="Rectangle 4">
              <a:extLst>
                <a:ext uri="{FF2B5EF4-FFF2-40B4-BE49-F238E27FC236}">
                  <a16:creationId xmlns="" xmlns:a16="http://schemas.microsoft.com/office/drawing/2014/main" id="{894D308D-C3F4-014E-9327-517FD1ED54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91" y="1163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Text Box 5">
              <a:extLst>
                <a:ext uri="{FF2B5EF4-FFF2-40B4-BE49-F238E27FC236}">
                  <a16:creationId xmlns="" xmlns:a16="http://schemas.microsoft.com/office/drawing/2014/main" id="{23DEEC09-9A66-2045-8140-04E22C54F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65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dirty="0"/>
            </a:p>
          </p:txBody>
        </p:sp>
        <p:sp>
          <p:nvSpPr>
            <p:cNvPr id="12" name="Text Box 6">
              <a:extLst>
                <a:ext uri="{FF2B5EF4-FFF2-40B4-BE49-F238E27FC236}">
                  <a16:creationId xmlns="" xmlns:a16="http://schemas.microsoft.com/office/drawing/2014/main" id="{134A858D-1225-6247-BF16-B24CC87E71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5" y="1183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A74C88B3-F400-1340-95CC-20D9C2091C3D}"/>
              </a:ext>
            </a:extLst>
          </p:cNvPr>
          <p:cNvGrpSpPr>
            <a:grpSpLocks/>
          </p:cNvGrpSpPr>
          <p:nvPr/>
        </p:nvGrpSpPr>
        <p:grpSpPr bwMode="auto">
          <a:xfrm>
            <a:off x="1595032" y="5374302"/>
            <a:ext cx="4608513" cy="947738"/>
            <a:chOff x="178" y="1176"/>
            <a:chExt cx="2903" cy="597"/>
          </a:xfrm>
        </p:grpSpPr>
        <p:sp>
          <p:nvSpPr>
            <p:cNvPr id="15" name="Rectangle 4">
              <a:extLst>
                <a:ext uri="{FF2B5EF4-FFF2-40B4-BE49-F238E27FC236}">
                  <a16:creationId xmlns="" xmlns:a16="http://schemas.microsoft.com/office/drawing/2014/main" id="{894D308D-C3F4-014E-9327-517FD1ED54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91" y="1163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Text Box 5">
              <a:extLst>
                <a:ext uri="{FF2B5EF4-FFF2-40B4-BE49-F238E27FC236}">
                  <a16:creationId xmlns="" xmlns:a16="http://schemas.microsoft.com/office/drawing/2014/main" id="{23DEEC09-9A66-2045-8140-04E22C54F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65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ru-RU" sz="24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793665" y="3739593"/>
            <a:ext cx="861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alt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методическую и практическую помощь молодому педагогу в становлении профессионального мастерства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93665" y="4881681"/>
            <a:ext cx="8819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овершенствовать педагогические компетенции у педагогов для работы в цифровой образовательной среде через создание цифрового ресурса педагогического просвещения  с материалами успешных практик педагогических работников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1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9BE71-E1DB-244F-B8B6-28BBC521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76" y="820813"/>
            <a:ext cx="10515600" cy="90553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ГМО</a:t>
            </a:r>
            <a:endParaRPr lang="x-none" dirty="0"/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A74C88B3-F400-1340-95CC-20D9C2091C3D}"/>
              </a:ext>
            </a:extLst>
          </p:cNvPr>
          <p:cNvGrpSpPr>
            <a:grpSpLocks/>
          </p:cNvGrpSpPr>
          <p:nvPr/>
        </p:nvGrpSpPr>
        <p:grpSpPr bwMode="auto">
          <a:xfrm>
            <a:off x="1569441" y="4397689"/>
            <a:ext cx="4038600" cy="523875"/>
            <a:chOff x="1248" y="1440"/>
            <a:chExt cx="2544" cy="330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894D308D-C3F4-014E-9327-517FD1ED54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23DEEC09-9A66-2045-8140-04E22C54F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134A858D-1225-6247-BF16-B24CC87E71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138A06BD-3D08-724C-95A7-4A696C3986B6}"/>
              </a:ext>
            </a:extLst>
          </p:cNvPr>
          <p:cNvGrpSpPr>
            <a:grpSpLocks/>
          </p:cNvGrpSpPr>
          <p:nvPr/>
        </p:nvGrpSpPr>
        <p:grpSpPr bwMode="auto">
          <a:xfrm>
            <a:off x="1103376" y="1878843"/>
            <a:ext cx="5943600" cy="538163"/>
            <a:chOff x="1296" y="2044"/>
            <a:chExt cx="2496" cy="339"/>
          </a:xfrm>
        </p:grpSpPr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28200375-B18A-404E-8DAF-CE3C6D988A2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83" y="2130"/>
              <a:ext cx="302" cy="20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0D06F3DC-660D-8B48-904A-2A10D3459CA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9FE2B85E-9C4D-934A-83C7-6715F82D10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F2F9ED0D-68A0-0847-A809-2DB7B78E79E3}"/>
              </a:ext>
            </a:extLst>
          </p:cNvPr>
          <p:cNvGrpSpPr>
            <a:grpSpLocks/>
          </p:cNvGrpSpPr>
          <p:nvPr/>
        </p:nvGrpSpPr>
        <p:grpSpPr bwMode="auto">
          <a:xfrm>
            <a:off x="1419289" y="3129795"/>
            <a:ext cx="520700" cy="484188"/>
            <a:chOff x="1248" y="2640"/>
            <a:chExt cx="328" cy="305"/>
          </a:xfrm>
        </p:grpSpPr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2FFFE798-ADB5-8540-BC7F-6CFB94AC175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1865709E-8B3B-FE43-8BDF-24CB9CF4D2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211C954D-DEEF-454B-B6F5-CB52AA6F52B3}"/>
              </a:ext>
            </a:extLst>
          </p:cNvPr>
          <p:cNvGrpSpPr>
            <a:grpSpLocks/>
          </p:cNvGrpSpPr>
          <p:nvPr/>
        </p:nvGrpSpPr>
        <p:grpSpPr bwMode="auto">
          <a:xfrm>
            <a:off x="1598343" y="5633206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495F1865-0716-6B4A-AFB1-17EE07F751C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5370435B-501E-334D-8C8A-54E4F04A8E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D90BCAA1-DA98-E94F-A34D-BBC6B4CD68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8FCF8FFE-0294-5C4E-8CA2-7E9958F300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306297" y="1748666"/>
            <a:ext cx="6324600" cy="83820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опыта на основе видеофрагментов образовательной деятельности, промо - ролика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86522" y="2929765"/>
            <a:ext cx="6324600" cy="838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«Открытый показ»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86522" y="4200582"/>
            <a:ext cx="6324600" cy="838200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копилка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86522" y="5506597"/>
            <a:ext cx="6324600" cy="838200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Стендовая презентация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1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A74C88B3-F400-1340-95CC-20D9C2091C3D}"/>
              </a:ext>
            </a:extLst>
          </p:cNvPr>
          <p:cNvGrpSpPr>
            <a:grpSpLocks/>
          </p:cNvGrpSpPr>
          <p:nvPr/>
        </p:nvGrpSpPr>
        <p:grpSpPr bwMode="auto">
          <a:xfrm>
            <a:off x="1843151" y="3769554"/>
            <a:ext cx="8537575" cy="954088"/>
            <a:chOff x="178" y="1061"/>
            <a:chExt cx="5378" cy="601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894D308D-C3F4-014E-9327-517FD1ED547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91" y="1163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23DEEC09-9A66-2045-8140-04E22C54FD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90" y="1061"/>
              <a:ext cx="456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«Методическая неделя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» (</a:t>
              </a:r>
              <a:r>
                <a:rPr lang="ru-RU" sz="2800" dirty="0">
                  <a:latin typeface="Times New Roman" pitchFamily="18" charset="0"/>
                  <a:cs typeface="Times New Roman" pitchFamily="18" charset="0"/>
                </a:rPr>
                <a:t>январь – февраль)</a:t>
              </a:r>
            </a:p>
            <a:p>
              <a:pPr algn="ctr">
                <a:defRPr/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Открытый показ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134A858D-1225-6247-BF16-B24CC87E71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5" y="1183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07186009-CD6E-684C-8720-46BCD6E18A99}"/>
              </a:ext>
            </a:extLst>
          </p:cNvPr>
          <p:cNvGrpSpPr>
            <a:grpSpLocks/>
          </p:cNvGrpSpPr>
          <p:nvPr/>
        </p:nvGrpSpPr>
        <p:grpSpPr bwMode="auto">
          <a:xfrm>
            <a:off x="1797644" y="2491224"/>
            <a:ext cx="1671638" cy="555625"/>
            <a:chOff x="1248" y="3230"/>
            <a:chExt cx="1053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04EE7C41-87B3-4C41-A6C4-C56542AC04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69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A775C33C-CEA8-E74A-A277-339D570688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F8CE5E5-CAE7-9143-A2A5-E37861488E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185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B228AEA4-C5FD-ED44-B411-0CA41B3578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211C954D-DEEF-454B-B6F5-CB52AA6F52B3}"/>
              </a:ext>
            </a:extLst>
          </p:cNvPr>
          <p:cNvGrpSpPr>
            <a:grpSpLocks/>
          </p:cNvGrpSpPr>
          <p:nvPr/>
        </p:nvGrpSpPr>
        <p:grpSpPr bwMode="auto">
          <a:xfrm>
            <a:off x="1873844" y="5325841"/>
            <a:ext cx="7583488" cy="590551"/>
            <a:chOff x="1248" y="3230"/>
            <a:chExt cx="4777" cy="372"/>
          </a:xfrm>
        </p:grpSpPr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5370435B-501E-334D-8C8A-54E4F04A8E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D90BCAA1-DA98-E94F-A34D-BBC6B4CD684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3" y="3272"/>
              <a:ext cx="37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Заседание №2 </a:t>
              </a:r>
              <a:r>
                <a: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апрель)</a:t>
              </a: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8FCF8FFE-0294-5C4E-8CA2-7E9958F300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9048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городского методического объединения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6911" y="25808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Заседание 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 (октябрь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822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89BE71-E1DB-244F-B8B6-28BBC521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ГМО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138A06BD-3D08-724C-95A7-4A696C3986B6}"/>
              </a:ext>
            </a:extLst>
          </p:cNvPr>
          <p:cNvGrpSpPr>
            <a:grpSpLocks/>
          </p:cNvGrpSpPr>
          <p:nvPr/>
        </p:nvGrpSpPr>
        <p:grpSpPr bwMode="auto">
          <a:xfrm>
            <a:off x="1573066" y="1618883"/>
            <a:ext cx="10210018" cy="1200150"/>
            <a:chOff x="1253" y="1891"/>
            <a:chExt cx="5566" cy="756"/>
          </a:xfrm>
        </p:grpSpPr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28200375-B18A-404E-8DAF-CE3C6D988A2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35" y="2068"/>
              <a:ext cx="302" cy="266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0D06F3DC-660D-8B48-904A-2A10D3459CA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3" y="1891"/>
              <a:ext cx="503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национальных целей и стратегических задач к новому качеству муниципальной системы образования: достижения, проблемы, перспективы.</a:t>
              </a:r>
              <a:endPara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9FE2B85E-9C4D-934A-83C7-6715F82D103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F2F9ED0D-68A0-0847-A809-2DB7B78E79E3}"/>
              </a:ext>
            </a:extLst>
          </p:cNvPr>
          <p:cNvGrpSpPr>
            <a:grpSpLocks/>
          </p:cNvGrpSpPr>
          <p:nvPr/>
        </p:nvGrpSpPr>
        <p:grpSpPr bwMode="auto">
          <a:xfrm>
            <a:off x="1666528" y="3502878"/>
            <a:ext cx="10014912" cy="530225"/>
            <a:chOff x="1235" y="2608"/>
            <a:chExt cx="10693" cy="334"/>
          </a:xfrm>
        </p:grpSpPr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2FFFE798-ADB5-8540-BC7F-6CFB94AC175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327" y="2523"/>
              <a:ext cx="302" cy="485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76A8143A-E940-914B-9BA4-512C854BB6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49" y="2608"/>
              <a:ext cx="96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Образование и воспитание: сохраняя прошлое, создаём будущее.</a:t>
              </a:r>
              <a:endPara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1865709E-8B3B-FE43-8BDF-24CB9CF4D2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4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07186009-CD6E-684C-8720-46BCD6E18A99}"/>
              </a:ext>
            </a:extLst>
          </p:cNvPr>
          <p:cNvGrpSpPr>
            <a:grpSpLocks/>
          </p:cNvGrpSpPr>
          <p:nvPr/>
        </p:nvGrpSpPr>
        <p:grpSpPr bwMode="auto">
          <a:xfrm>
            <a:off x="1651071" y="4931422"/>
            <a:ext cx="10019447" cy="890588"/>
            <a:chOff x="1188" y="3234"/>
            <a:chExt cx="10013" cy="561"/>
          </a:xfrm>
        </p:grpSpPr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A775C33C-CEA8-E74A-A277-339D5706885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80" y="3142"/>
              <a:ext cx="302" cy="48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F8CE5E5-CAE7-9143-A2A5-E37861488E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28" y="3272"/>
              <a:ext cx="917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образовательных условий для развития детей раннего возраста.</a:t>
              </a:r>
              <a:endPara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B228AEA4-C5FD-ED44-B411-0CA41B35785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13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заседания ГМО №1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253397"/>
              </p:ext>
            </p:extLst>
          </p:nvPr>
        </p:nvGraphicFramePr>
        <p:xfrm>
          <a:off x="838200" y="1825625"/>
          <a:ext cx="10608733" cy="40538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77660"/>
                <a:gridCol w="4131073"/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мероприятия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деятельности ГМО в 2022 – 2023 учебном году: задачи, перспективы.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Е.Н Акиньшина- 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ГМО инструкторов по физической культуре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Обзор нормативно-методических материалов.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работы педагогов в городских мероприятиях в 2021-2022 учебном году. Награждение.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 </a:t>
                      </a:r>
                      <a:r>
                        <a:rPr lang="ru-RU" sz="1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Литвяк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 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«Методический центр»</a:t>
                      </a:r>
                      <a:endParaRPr lang="ru-RU" sz="18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педагогического опыта «Мой педагогический старт»: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Степ-аэробика как одно из оптимальных условий усовершенствования двигательной активности детей старшего дошкольного возраста.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Н.Н.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Карпаева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–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«ДС №32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Снегирёк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детей младшего возраста основам аквааэробики в рамках реализации дополнительной образовательной программы «Как рыба в воде».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Е.В.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Цыс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«ДС №98 «Загадка»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31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46776"/>
              </p:ext>
            </p:extLst>
          </p:nvPr>
        </p:nvGraphicFramePr>
        <p:xfrm>
          <a:off x="626533" y="1453092"/>
          <a:ext cx="10896600" cy="5212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35231"/>
                <a:gridCol w="3861369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копилка: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русских народных хороводных игр в воспитательно – образовательном процессе.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Л.А. Маркова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«ДС № 73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«Веселые человечки»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эффективного  педагогического опыта в формате видеоматериала и презентации: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Игровой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стрейтчинг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технология сохранения и стимулирования здоровья детей дошкольного возраста.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А.М. Руднева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«ДС № 83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«Золотой петушок»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физкультурно-оздоровительных технологий по физической культуре с детьми с ОВЗ.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А.Л. Чайкин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МБДОУ «ДС № 8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Тундровичок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двигательного опыта в соответствии с возрастными и индивидуальными возможностями у детей раннего возраста.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С.Г. Коновалов 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 МБДОУ ДС № 8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Тундровичок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работы  заседания городского методического объединения.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Е.Н. Акиньшина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 ГМО инструкторов по физической культуре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12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43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87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494</Words>
  <Application>Microsoft Office PowerPoint</Application>
  <PresentationFormat>Широкоэкранный</PresentationFormat>
  <Paragraphs>77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Andale Sans UI</vt:lpstr>
      <vt:lpstr>Arial</vt:lpstr>
      <vt:lpstr>Calibri</vt:lpstr>
      <vt:lpstr>Calibri Light</vt:lpstr>
      <vt:lpstr>Times New Roman</vt:lpstr>
      <vt:lpstr>Office Theme</vt:lpstr>
      <vt:lpstr>Городское методическое объединение инструкторов по физической культуре №1  </vt:lpstr>
      <vt:lpstr>Цель методического объединения</vt:lpstr>
      <vt:lpstr>Задачи ГМО на 2022-2023 учебный год</vt:lpstr>
      <vt:lpstr>Формы работы ГМО</vt:lpstr>
      <vt:lpstr>Работа городского методического объединения</vt:lpstr>
      <vt:lpstr>Темы ГМО</vt:lpstr>
      <vt:lpstr>Программа заседания ГМО №1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ds99</cp:lastModifiedBy>
  <cp:revision>14</cp:revision>
  <dcterms:created xsi:type="dcterms:W3CDTF">2022-01-31T14:47:25Z</dcterms:created>
  <dcterms:modified xsi:type="dcterms:W3CDTF">2022-10-21T03:02:58Z</dcterms:modified>
</cp:coreProperties>
</file>