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  <p:sldMasterId id="2147483886" r:id="rId2"/>
    <p:sldMasterId id="2147483910" r:id="rId3"/>
  </p:sldMasterIdLst>
  <p:sldIdLst>
    <p:sldId id="293" r:id="rId4"/>
    <p:sldId id="282" r:id="rId5"/>
    <p:sldId id="291" r:id="rId6"/>
    <p:sldId id="283" r:id="rId7"/>
    <p:sldId id="284" r:id="rId8"/>
    <p:sldId id="285" r:id="rId9"/>
    <p:sldId id="287" r:id="rId10"/>
    <p:sldId id="286" r:id="rId11"/>
    <p:sldId id="288" r:id="rId12"/>
    <p:sldId id="29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8F0717"/>
    <a:srgbClr val="9900CC"/>
    <a:srgbClr val="CC00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31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362AD-CE90-4806-AA3C-823491A9EF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3C07A-025E-46DF-883F-E0CBC931A0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63721-1834-4C8B-A867-604947E9E3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B15D0-0BAE-4603-AC1D-5DE3069D9A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81603-FF41-401C-94C2-9161774D9C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FC2B1-1FA7-471D-B8C4-151ACB895B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986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986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51F18-2F1B-4A1A-AA7C-F621F7DEA4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B9AC8-CB5E-4111-9369-1DB20998CA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6A66D-4644-4EE4-A56D-F93B87444B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6538D-48F5-48FF-ACB6-007C79A574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DA482-FD9F-4185-8B0E-2C43F6E408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27B18-C45D-46BB-BF9D-9F9B644ACF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659A7-1A80-4099-9511-2615A13F54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4B0C4-C14F-4B62-A993-3F0130C20E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D4828-1415-48E9-B6BD-0E979E4119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A2C392-C8EC-E64C-A65A-91BC638516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F5262CA-8571-0448-86D0-3700EE45C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217FB87-42AE-204F-B5E0-95FBFE963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58ACC85-9A66-5442-8A40-2C35E24F3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F8069AB-635E-DE4C-8CE5-6FBB54BF60F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AFCC196-C3C5-4E4A-94D5-DAAC71BC5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362AD-CE90-4806-AA3C-823491A9EF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B71B4ED-E69E-B24C-82D3-A442AEBD54E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19424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369755-91AD-1441-BC5B-275213D67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D6515A-20A4-C149-B979-803F86F24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A7755D7-06E8-BB4D-9196-4E3847A8E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F58981-7EA6-6542-99AF-67E161995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3EBEF6-4624-D74A-9494-9C3A99122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7B18-C45D-46BB-BF9D-9F9B644ACF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44127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BB0F02-209F-614B-A8F0-6A01DB089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51A82B0-A2D6-1244-8DB9-02B59340F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09B3F7E-1543-CF43-9353-16E1109DD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829DE00-6BD9-994E-B88D-26327B5FB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CAB7D4E-173D-B045-8596-642E697ED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3584-4D52-4FC6-B23A-CAE22FFEB7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0850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629CAE-74B9-7D4F-99F9-CB6BD67E3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0F94CB1-F83A-984D-A092-A5298BBC62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54520C7-6883-8841-8F77-8C2B3607A2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74882E0-73BB-7C45-BA61-1B61A5D7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529F8BC-2ED3-FA47-BBB9-0839798B4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077F4A9-C8AE-A047-B22A-814EAB06B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36FC-FEAA-48F5-AEEC-6CAD99B11F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2299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4E1EB4-1313-4B40-BAE1-C43444BD1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A1C012-7E27-9B47-8F54-70B4A6BAC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7AD95BF-05E6-E94A-B56D-5D74C6AFE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DEEF8E2-9807-4241-82F1-FD206DA20F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1D259FF-6479-B44C-BDAA-C40400A79F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782B4BF-724B-954D-B3B7-18ECF6670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065087D-1242-F047-BE6E-158AC8759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26D4176-E5A3-BC4D-A4F2-178A205D0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2703-1D95-4EAE-B36C-2F1F99C61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65420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7F03F7-1435-C94D-9D3F-CDCCCAD87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4D4B746-F4B2-0D41-9705-73E756654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79AA36A-7E6C-A840-B7AE-8E20BEDAF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BBBE969-FEB3-7C4E-BE85-8CE8B176D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6B6A-FFB5-4A8F-8D6B-AE1B2BB9DC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18568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EACB1BD-8BCE-8D4D-B7D5-673EA0297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CDE06D6-C292-A748-A6E9-F0BA97123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E8661BD-C1A0-FC44-9B86-9EB13C6ED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EB5F-9A01-47B5-8C31-548A141B56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687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93584-4D52-4FC6-B23A-CAE22FFEB7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E08F2C-F437-134E-AFF0-CA482B5C0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B2BB18E-D1D2-A740-8075-6A8219674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FFB44F7-1C74-8F4D-8812-BFA3E7589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24397E9-A4CC-3A48-A2AB-E86300D23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D9B7651-05C6-5B48-B942-8894085BD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D6FB83-616F-CD44-97EF-DD6382EFF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A53C-FAF8-4C2D-AAF4-C462FAAD74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07014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7EF62C-1C96-C24D-B555-FDB246FA6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52087E3-AB78-7D4E-B953-68F409BF9C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9523616-F53A-854B-8E9A-1FF7B2B1DB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0E63024-FD91-1C44-B36B-F21357E45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00642A4-E5D0-F843-BAAB-80555A7C9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85432E4-37D6-E746-B021-3A4029327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EE46-976E-429A-ABD0-5D5B56FFA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31272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423587-9CF6-C24F-845A-156453CCC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1ECB95D-E961-5343-92DF-F080CBE087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A5CA61D-6027-8F4D-B000-B36D30DEB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E324A92-0CDE-0043-B01F-37C5668CD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FE5045-D2AD-7B47-BCF5-B758C171C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C07A-025E-46DF-883F-E0CBC931A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17737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057471B-2020-DE43-A6D7-AC7C58F9C3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1F0DBE3-050E-DE4F-8B5C-1908EE675C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236A8AB-91B0-3847-82B4-8EA82F996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9FBE194-6E99-4242-9D8B-ABAC7DEF4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4A01DA-F0C2-BC4D-BFB0-0F48568D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3721-1834-4C8B-A867-604947E9E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6563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E36FC-FEAA-48F5-AEEC-6CAD99B11F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C2703-1D95-4EAE-B36C-2F1F99C611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86B6A-FFB5-4A8F-8D6B-AE1B2BB9DC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4EB5F-9A01-47B5-8C31-548A141B56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DA53C-FAF8-4C2D-AAF4-C462FAAD74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2EE46-976E-429A-ABD0-5D5B56FFA7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B4F8FC0-038D-4487-AFBE-9C51615BC97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986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2571EE7-9989-49DD-84D2-80019BC781E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321FB9A-5F1A-3049-8BD8-E4567B1C5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C0732D7-0DED-1842-A541-C90C36DF7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FB8F7A9-3428-E246-A3AC-0E7395D1EF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31008CD-6034-F24F-926F-4D5FBFEC1D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08073B8-AD6D-714F-88F7-E73CFA308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F8FC0-038D-4487-AFBE-9C51615BC97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D8E9F70-E2D7-4A42-A190-2C4AB4EAC7ED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1112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052737"/>
            <a:ext cx="6408712" cy="302433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Verdana" pitchFamily="34" charset="0"/>
              </a:rPr>
              <a:t>ОБОБЩЕНИЕ ПЕРЕДОВОГО ПЕДАГОГИЧЕСКОГО </a:t>
            </a:r>
            <a:r>
              <a:rPr lang="ru-RU" sz="36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Verdana" pitchFamily="34" charset="0"/>
              </a:rPr>
              <a:t>ОПЫТА</a:t>
            </a:r>
            <a:br>
              <a:rPr lang="ru-RU" sz="36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Verdana" pitchFamily="34" charset="0"/>
              </a:rPr>
            </a:br>
            <a:endParaRPr lang="ru-RU" sz="36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32656"/>
            <a:ext cx="75608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каждого учителя  должен быть обобщенный опыт.</a:t>
            </a:r>
          </a:p>
          <a:p>
            <a:pPr algn="ctr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стимулирует учителя к новому творчеству, к профессиональному росту.</a:t>
            </a:r>
            <a:endParaRPr lang="ru-RU" sz="40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699218"/>
            <a:ext cx="4932040" cy="315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052736"/>
            <a:ext cx="7866456" cy="504326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Передовой педагогический опыт </a:t>
            </a:r>
            <a:r>
              <a:rPr 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– это опыт, позволяющий достигать хороших результатов в учебно-воспитательной работе при сравнительно  невысоких затратах сил, средств и времени.</a:t>
            </a:r>
          </a:p>
          <a:p>
            <a:endParaRPr lang="ru-RU" sz="3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4" name="Рисунок 3" descr="planforsucces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5610" y="3789040"/>
            <a:ext cx="3809928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548680"/>
            <a:ext cx="8153400" cy="50405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Предоставляются в электронном виде документы и материалы ППО: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340768"/>
            <a:ext cx="7399734" cy="483619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2800" dirty="0" smtClean="0"/>
              <a:t>решение об обобщении педагогического опыта работника (протокол или выписка из протокола методического объединения образовательного учреждения);</a:t>
            </a:r>
          </a:p>
          <a:p>
            <a:pPr lvl="0"/>
            <a:r>
              <a:rPr lang="ru-RU" sz="2800" dirty="0" smtClean="0"/>
              <a:t>рекомендация администрации образовательного учреждения (справка по итогам деятельности или приказ);</a:t>
            </a:r>
          </a:p>
          <a:p>
            <a:pPr lvl="0"/>
            <a:r>
              <a:rPr lang="ru-RU" sz="2800" dirty="0" smtClean="0"/>
              <a:t>материалы передового педагогического опыта работника МБ(А)ОУ , МБ(А)У ДО, МБ(А)ДОУ.</a:t>
            </a:r>
          </a:p>
          <a:p>
            <a:pPr lvl="0">
              <a:buNone/>
            </a:pPr>
            <a:endParaRPr lang="ru-RU" sz="2800" b="1" u="sng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ОППО педагогических работников МБ(А)ОУ и МБ(А)У ДО  принимает  методист Лаптева Л.Н</a:t>
            </a:r>
            <a:r>
              <a:rPr lang="ru-RU" sz="2400" b="1" dirty="0" smtClean="0"/>
              <a:t>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(</a:t>
            </a:r>
            <a:r>
              <a:rPr lang="en-US" sz="2400" b="1" dirty="0" smtClean="0">
                <a:solidFill>
                  <a:srgbClr val="C00000"/>
                </a:solidFill>
              </a:rPr>
              <a:t>Lapteva1970@yandex.ru</a:t>
            </a:r>
            <a:r>
              <a:rPr lang="ru-RU" sz="2400" b="1" dirty="0" smtClean="0">
                <a:solidFill>
                  <a:srgbClr val="C00000"/>
                </a:solidFill>
              </a:rPr>
              <a:t>) </a:t>
            </a:r>
            <a:r>
              <a:rPr lang="ru-RU" sz="2400" b="1" dirty="0" smtClean="0">
                <a:solidFill>
                  <a:srgbClr val="FF0000"/>
                </a:solidFill>
              </a:rPr>
              <a:t>в  срок до 22 апреля 2023 года.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ОППО МБ(А)ДОУ принимает методист </a:t>
            </a:r>
            <a:r>
              <a:rPr lang="ru-RU" sz="2400" b="1" dirty="0" err="1" smtClean="0">
                <a:solidFill>
                  <a:srgbClr val="0070C0"/>
                </a:solidFill>
              </a:rPr>
              <a:t>Литвяк</a:t>
            </a:r>
            <a:r>
              <a:rPr lang="ru-RU" sz="2400" b="1" dirty="0" smtClean="0">
                <a:solidFill>
                  <a:srgbClr val="0070C0"/>
                </a:solidFill>
              </a:rPr>
              <a:t> С.В</a:t>
            </a:r>
            <a:r>
              <a:rPr lang="ru-RU" sz="2400" b="1" dirty="0" smtClean="0"/>
              <a:t>. </a:t>
            </a:r>
            <a:r>
              <a:rPr lang="ru-RU" sz="2400" b="1" dirty="0" smtClean="0">
                <a:solidFill>
                  <a:srgbClr val="C00000"/>
                </a:solidFill>
              </a:rPr>
              <a:t>(</a:t>
            </a:r>
            <a:r>
              <a:rPr lang="en-US" sz="2400" b="1" dirty="0" smtClean="0">
                <a:solidFill>
                  <a:srgbClr val="C00000"/>
                </a:solidFill>
              </a:rPr>
              <a:t>gsml@bk.ru</a:t>
            </a:r>
            <a:r>
              <a:rPr lang="ru-RU" sz="2400" b="1" dirty="0" smtClean="0">
                <a:solidFill>
                  <a:srgbClr val="C00000"/>
                </a:solidFill>
              </a:rPr>
              <a:t>) </a:t>
            </a:r>
            <a:r>
              <a:rPr lang="ru-RU" sz="2400" b="1" dirty="0" smtClean="0">
                <a:solidFill>
                  <a:srgbClr val="FF0000"/>
                </a:solidFill>
              </a:rPr>
              <a:t>в срок до 29 апреля 2023 года.</a:t>
            </a:r>
          </a:p>
          <a:p>
            <a:pPr lvl="0"/>
            <a:endParaRPr lang="ru-RU" sz="2800" b="1" u="sng" dirty="0" smtClean="0"/>
          </a:p>
          <a:p>
            <a:pPr lvl="0"/>
            <a:endParaRPr lang="ru-RU" sz="2800" dirty="0" smtClean="0"/>
          </a:p>
          <a:p>
            <a:endParaRPr lang="ru-RU" dirty="0"/>
          </a:p>
        </p:txBody>
      </p:sp>
      <p:pic>
        <p:nvPicPr>
          <p:cNvPr id="5" name="Рисунок 4" descr="man-with-symbol-0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4653136"/>
            <a:ext cx="115212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840760" cy="122413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может  быть опытом? </a:t>
            </a:r>
            <a:endParaRPr lang="ru-RU" sz="40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628800"/>
            <a:ext cx="7399734" cy="45481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</a:pPr>
            <a:r>
              <a:rPr lang="ru-RU" sz="3200" dirty="0" smtClean="0"/>
              <a:t>алгоритмы учебных действий по предмету;</a:t>
            </a:r>
          </a:p>
          <a:p>
            <a:pPr>
              <a:lnSpc>
                <a:spcPct val="80000"/>
              </a:lnSpc>
            </a:pPr>
            <a:r>
              <a:rPr lang="ru-RU" sz="3200" dirty="0" smtClean="0"/>
              <a:t>технология урока или элементы технологий;</a:t>
            </a:r>
          </a:p>
          <a:p>
            <a:pPr>
              <a:lnSpc>
                <a:spcPct val="80000"/>
              </a:lnSpc>
            </a:pPr>
            <a:r>
              <a:rPr lang="ru-RU" sz="3200" dirty="0" smtClean="0"/>
              <a:t>авторская программа (учебная, воспитательная);</a:t>
            </a:r>
          </a:p>
          <a:p>
            <a:pPr>
              <a:lnSpc>
                <a:spcPct val="80000"/>
              </a:lnSpc>
            </a:pPr>
            <a:r>
              <a:rPr lang="ru-RU" sz="3200" dirty="0" smtClean="0"/>
              <a:t>система методических приемов (набор упражнений, задач для усиления чего-либо);</a:t>
            </a:r>
          </a:p>
          <a:p>
            <a:pPr>
              <a:lnSpc>
                <a:spcPct val="80000"/>
              </a:lnSpc>
            </a:pPr>
            <a:r>
              <a:rPr lang="ru-RU" sz="3200" dirty="0" smtClean="0"/>
              <a:t>эффективные средства обучения (пособия, карточки, тренажеры);</a:t>
            </a:r>
          </a:p>
          <a:p>
            <a:pPr>
              <a:lnSpc>
                <a:spcPct val="80000"/>
              </a:lnSpc>
            </a:pPr>
            <a:r>
              <a:rPr lang="ru-RU" sz="3200" dirty="0" smtClean="0"/>
              <a:t>реализация принципов обучения (</a:t>
            </a:r>
            <a:r>
              <a:rPr lang="ru-RU" sz="3200" dirty="0" err="1" smtClean="0"/>
              <a:t>креативности</a:t>
            </a:r>
            <a:r>
              <a:rPr lang="ru-RU" sz="3200" dirty="0" smtClean="0"/>
              <a:t>, комфортности, вариативности и др.)</a:t>
            </a:r>
          </a:p>
          <a:p>
            <a:pPr>
              <a:lnSpc>
                <a:spcPct val="80000"/>
              </a:lnSpc>
            </a:pPr>
            <a:r>
              <a:rPr lang="ru-RU" sz="3200" dirty="0" smtClean="0"/>
              <a:t>эффективная система оценки знаний и др.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2718" y="0"/>
            <a:ext cx="1941281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8244408" cy="136815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Авторами (претендентами на обобщение) инновационного и передового опыта могут выступать</a:t>
            </a:r>
            <a:r>
              <a:rPr lang="ru-RU" sz="3200" b="1" dirty="0" smtClean="0"/>
              <a:t>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772816"/>
            <a:ext cx="7650432" cy="4323184"/>
          </a:xfrm>
        </p:spPr>
        <p:txBody>
          <a:bodyPr/>
          <a:lstStyle/>
          <a:p>
            <a:pPr lvl="0"/>
            <a:r>
              <a:rPr lang="ru-RU" dirty="0" smtClean="0"/>
              <a:t>педагогический коллектив МБ(А)ОУ, МБДОУ, МБ(А)ОУ ДОД;</a:t>
            </a:r>
          </a:p>
          <a:p>
            <a:pPr lvl="0"/>
            <a:r>
              <a:rPr lang="ru-RU" dirty="0" smtClean="0"/>
              <a:t>творческие профессиональные объединения педагогов;</a:t>
            </a:r>
          </a:p>
          <a:p>
            <a:pPr lvl="0"/>
            <a:r>
              <a:rPr lang="ru-RU" dirty="0" smtClean="0"/>
              <a:t>руководитель, заместитель руководителя учреждения образования;</a:t>
            </a:r>
          </a:p>
          <a:p>
            <a:r>
              <a:rPr lang="ru-RU" dirty="0" smtClean="0"/>
              <a:t>педагогические работники</a:t>
            </a:r>
            <a:endParaRPr lang="ru-RU" dirty="0"/>
          </a:p>
        </p:txBody>
      </p:sp>
      <p:pic>
        <p:nvPicPr>
          <p:cNvPr id="4" name="Picture 8" descr="https://dvgups.ru/images/stories/news/2020/06/03/02/IMG_01gg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437112"/>
            <a:ext cx="3193503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ОПИСАНИЯ ППО </a:t>
            </a:r>
            <a:endParaRPr lang="ru-RU" sz="40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825625"/>
            <a:ext cx="7039694" cy="435133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титульный лист;</a:t>
            </a:r>
          </a:p>
          <a:p>
            <a:pPr lvl="0"/>
            <a:r>
              <a:rPr lang="ru-RU" dirty="0" smtClean="0"/>
              <a:t>информационный лист;</a:t>
            </a:r>
          </a:p>
          <a:p>
            <a:pPr lvl="0"/>
            <a:r>
              <a:rPr lang="ru-RU" dirty="0" smtClean="0"/>
              <a:t>аннотация;</a:t>
            </a:r>
          </a:p>
          <a:p>
            <a:pPr lvl="0"/>
            <a:r>
              <a:rPr lang="ru-RU" dirty="0" smtClean="0"/>
              <a:t>оглавление (содержание);</a:t>
            </a:r>
          </a:p>
          <a:p>
            <a:pPr lvl="0"/>
            <a:r>
              <a:rPr lang="ru-RU" dirty="0" smtClean="0"/>
              <a:t>введение;</a:t>
            </a:r>
          </a:p>
          <a:p>
            <a:pPr lvl="0"/>
            <a:r>
              <a:rPr lang="ru-RU" dirty="0" smtClean="0"/>
              <a:t>основная часть;</a:t>
            </a:r>
          </a:p>
          <a:p>
            <a:pPr lvl="0"/>
            <a:r>
              <a:rPr lang="ru-RU" dirty="0" smtClean="0"/>
              <a:t>заключение;</a:t>
            </a:r>
          </a:p>
          <a:p>
            <a:pPr lvl="0"/>
            <a:r>
              <a:rPr lang="ru-RU" dirty="0" smtClean="0"/>
              <a:t>литература;</a:t>
            </a:r>
          </a:p>
          <a:p>
            <a:pPr lvl="0"/>
            <a:r>
              <a:rPr lang="ru-RU" dirty="0" smtClean="0"/>
              <a:t>приложение (составляется при необходимости).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65127"/>
            <a:ext cx="7255718" cy="90363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Титульный лист содержит</a:t>
            </a:r>
            <a:endParaRPr lang="ru-RU" sz="4000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196752"/>
            <a:ext cx="7577336" cy="4927848"/>
          </a:xfrm>
        </p:spPr>
        <p:txBody>
          <a:bodyPr/>
          <a:lstStyle/>
          <a:p>
            <a:pPr lvl="0"/>
            <a:r>
              <a:rPr lang="ru-RU" dirty="0" smtClean="0"/>
              <a:t>наименование образовательного учреждения</a:t>
            </a:r>
          </a:p>
          <a:p>
            <a:pPr lvl="0"/>
            <a:r>
              <a:rPr lang="ru-RU" dirty="0" smtClean="0"/>
              <a:t>заглавие (краткое и информативное название представляемого материала);</a:t>
            </a:r>
          </a:p>
          <a:p>
            <a:pPr lvl="0"/>
            <a:r>
              <a:rPr lang="ru-RU" dirty="0" smtClean="0"/>
              <a:t>Ф.И.О., должность того, кто представляет материал;</a:t>
            </a:r>
          </a:p>
          <a:p>
            <a:pPr lvl="0"/>
            <a:r>
              <a:rPr lang="ru-RU" dirty="0" smtClean="0"/>
              <a:t>Ф.И.О., должность того, кто обобщил материал;</a:t>
            </a:r>
          </a:p>
          <a:p>
            <a:pPr lvl="0"/>
            <a:r>
              <a:rPr lang="ru-RU" dirty="0" smtClean="0"/>
              <a:t>год представления материала.</a:t>
            </a:r>
          </a:p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56176" y="4509120"/>
            <a:ext cx="2987824" cy="2348880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1"/>
            <a:ext cx="7327726" cy="100811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Информационный лист содержит</a:t>
            </a:r>
            <a:endParaRPr lang="ru-RU" sz="4000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119814" cy="4908203"/>
          </a:xfrm>
        </p:spPr>
        <p:txBody>
          <a:bodyPr/>
          <a:lstStyle/>
          <a:p>
            <a:pPr lvl="2"/>
            <a:r>
              <a:rPr lang="ru-RU" sz="2400" dirty="0" smtClean="0"/>
              <a:t>Ф.И.О. авторов (группы авторов).</a:t>
            </a:r>
            <a:endParaRPr lang="ru-RU" sz="2000" dirty="0" smtClean="0"/>
          </a:p>
          <a:p>
            <a:pPr lvl="2"/>
            <a:r>
              <a:rPr lang="ru-RU" sz="2400" dirty="0" smtClean="0"/>
              <a:t>Образование. Какое, когда окончил учебное заведение.</a:t>
            </a:r>
            <a:endParaRPr lang="ru-RU" sz="2000" dirty="0" smtClean="0"/>
          </a:p>
          <a:p>
            <a:pPr lvl="2"/>
            <a:r>
              <a:rPr lang="ru-RU" sz="2400" dirty="0" smtClean="0"/>
              <a:t>Педагогический стаж. Квалификационная категория.</a:t>
            </a:r>
            <a:endParaRPr lang="ru-RU" sz="2000" dirty="0" smtClean="0"/>
          </a:p>
          <a:p>
            <a:pPr lvl="2"/>
            <a:r>
              <a:rPr lang="ru-RU" sz="2400" dirty="0" smtClean="0"/>
              <a:t>Награды.</a:t>
            </a:r>
            <a:endParaRPr lang="ru-RU" sz="2000" dirty="0" smtClean="0"/>
          </a:p>
          <a:p>
            <a:pPr lvl="2"/>
            <a:r>
              <a:rPr lang="ru-RU" sz="2400" dirty="0" smtClean="0"/>
              <a:t>В чем и как выразился педагогический успех в его работе.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6" name="Рисунок 3" descr="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914359"/>
            <a:ext cx="3235610" cy="275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99592" y="-172472"/>
            <a:ext cx="7848872" cy="6697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Аннотация.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Это сокращенное (на 1/3 страницы) изложение содержания материала об опыте в следующей последовательности: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представление автора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), составителя;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основное содержание материала об опыте;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читательское назначение материала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Оглавление (содержание)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Дает развернутый перечень всех рубрик (разделов, глав, параграфов) ,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должно отражать основные аспекты рассматриваемой в работе проблемы.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Введение.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Указываются актуальность рассматриваемого опыта, тема, предмет материала, сформулированные в заглавии. Необходимо доказать научно-практическую значимость, проблематичность представленного опыта, его перспективность, значение для совершенствования учебно-воспитательного, воспитательно-образовательного процесса. Отразить теоретическую базу опыта, область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научных положений откуда исходит данный опыт. Введение не должно повторять аннотацию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Основная часть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Дается изложение рассматриваемого опыта работы, освещаются существующие подходы и пути их решения. При описании опыта в частных и общих выводах и их обоснований должно проявиться авторское отношение к нему.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r>
              <a:rPr lang="ru-RU" b="1" u="sng" dirty="0" smtClean="0">
                <a:solidFill>
                  <a:srgbClr val="990099"/>
                </a:solidFill>
                <a:latin typeface="+mj-lt"/>
                <a:ea typeface="Times New Roman" pitchFamily="18" charset="0"/>
                <a:cs typeface="Arial" pitchFamily="34" charset="0"/>
              </a:rPr>
              <a:t>Заключение.</a:t>
            </a:r>
            <a:r>
              <a:rPr lang="ru-RU" sz="1600" dirty="0" smtClean="0">
                <a:latin typeface="+mj-lt"/>
                <a:ea typeface="Times New Roman" pitchFamily="18" charset="0"/>
                <a:cs typeface="Arial" pitchFamily="34" charset="0"/>
              </a:rPr>
              <a:t> Содержит сведения о фактическом состоянии проанализированной проблемы. Здесь прослеживаются причинно-следственные связи между используемыми педагогом средствами и полученными результатами. В заключительной части могут быть даны выводы и рекомендации, а также прогнозы, отражающие перспективы развития данного опыта. </a:t>
            </a:r>
            <a:endParaRPr lang="ru-RU" sz="700" dirty="0" smtClean="0">
              <a:latin typeface="+mj-lt"/>
              <a:cs typeface="Arial" pitchFamily="3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r>
              <a:rPr lang="ru-RU" b="1" u="sng" dirty="0" smtClean="0">
                <a:solidFill>
                  <a:srgbClr val="990099"/>
                </a:solidFill>
                <a:latin typeface="+mj-lt"/>
                <a:ea typeface="Times New Roman" pitchFamily="18" charset="0"/>
                <a:cs typeface="Arial" pitchFamily="34" charset="0"/>
              </a:rPr>
              <a:t>Литература.</a:t>
            </a:r>
            <a:r>
              <a:rPr lang="ru-RU" u="sng" dirty="0" smtClean="0">
                <a:solidFill>
                  <a:srgbClr val="990099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smtClean="0">
                <a:latin typeface="+mj-lt"/>
                <a:ea typeface="Times New Roman" pitchFamily="18" charset="0"/>
                <a:cs typeface="Arial" pitchFamily="34" charset="0"/>
              </a:rPr>
              <a:t>Список литературы, используемой в работе.</a:t>
            </a:r>
            <a:endParaRPr lang="ru-RU" sz="700" dirty="0" smtClean="0">
              <a:latin typeface="+mj-lt"/>
              <a:cs typeface="Arial" pitchFamily="3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r>
              <a:rPr lang="ru-RU" b="1" u="sng" dirty="0" smtClean="0">
                <a:solidFill>
                  <a:srgbClr val="990099"/>
                </a:solidFill>
                <a:latin typeface="+mj-lt"/>
                <a:ea typeface="Times New Roman" pitchFamily="18" charset="0"/>
                <a:cs typeface="Arial" pitchFamily="34" charset="0"/>
              </a:rPr>
              <a:t>Приложение</a:t>
            </a:r>
            <a:r>
              <a:rPr lang="ru-RU" sz="1600" b="1" dirty="0" smtClean="0">
                <a:solidFill>
                  <a:srgbClr val="990099"/>
                </a:solidFill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r>
              <a:rPr lang="ru-RU" sz="1600" dirty="0" smtClean="0">
                <a:latin typeface="+mj-lt"/>
                <a:ea typeface="Times New Roman" pitchFamily="18" charset="0"/>
                <a:cs typeface="Arial" pitchFamily="34" charset="0"/>
              </a:rPr>
              <a:t> Составляется при необходимости. Таблицы, примеры, материалы справочного характера и пр.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ster">
  <a:themeElements>
    <a:clrScheme name="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1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фон голубенький</Template>
  <TotalTime>4920</TotalTime>
  <Words>562</Words>
  <Application>Microsoft Office PowerPoint</Application>
  <PresentationFormat>Экран (4:3)</PresentationFormat>
  <Paragraphs>59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master</vt:lpstr>
      <vt:lpstr>1_colormaster</vt:lpstr>
      <vt:lpstr>Тема Office</vt:lpstr>
      <vt:lpstr>ОБОБЩЕНИЕ ПЕРЕДОВОГО ПЕДАГОГИЧЕСКОГО ОПЫТА </vt:lpstr>
      <vt:lpstr>Слайд 2</vt:lpstr>
      <vt:lpstr>Предоставляются в электронном виде документы и материалы ППО:  </vt:lpstr>
      <vt:lpstr>Что может  быть опытом? </vt:lpstr>
      <vt:lpstr>Авторами (претендентами на обобщение) инновационного и передового опыта могут выступать:</vt:lpstr>
      <vt:lpstr>СХЕМА ОПИСАНИЯ ППО </vt:lpstr>
      <vt:lpstr>Титульный лист содержит</vt:lpstr>
      <vt:lpstr>Информационный лист содержит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Обобщение передового педагогического опыта</dc:title>
  <dc:creator>Наталья Викторовна Мазманян</dc:creator>
  <cp:lastModifiedBy>uchenik</cp:lastModifiedBy>
  <cp:revision>371</cp:revision>
  <dcterms:created xsi:type="dcterms:W3CDTF">2018-02-28T07:34:46Z</dcterms:created>
  <dcterms:modified xsi:type="dcterms:W3CDTF">2023-03-07T04:29:36Z</dcterms:modified>
</cp:coreProperties>
</file>