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6" r:id="rId2"/>
    <p:sldId id="257" r:id="rId3"/>
    <p:sldId id="270" r:id="rId4"/>
    <p:sldId id="271" r:id="rId5"/>
    <p:sldId id="273" r:id="rId6"/>
    <p:sldId id="274" r:id="rId7"/>
    <p:sldId id="260" r:id="rId8"/>
    <p:sldId id="261" r:id="rId9"/>
    <p:sldId id="262" r:id="rId10"/>
    <p:sldId id="263" r:id="rId11"/>
    <p:sldId id="264" r:id="rId12"/>
    <p:sldId id="265" r:id="rId13"/>
    <p:sldId id="275" r:id="rId14"/>
    <p:sldId id="276" r:id="rId15"/>
    <p:sldId id="277" r:id="rId16"/>
    <p:sldId id="266" r:id="rId17"/>
    <p:sldId id="267" r:id="rId18"/>
    <p:sldId id="268" r:id="rId19"/>
    <p:sldId id="269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977" autoAdjust="0"/>
  </p:normalViewPr>
  <p:slideViewPr>
    <p:cSldViewPr snapToGrid="0">
      <p:cViewPr varScale="1">
        <p:scale>
          <a:sx n="52" d="100"/>
          <a:sy n="52" d="100"/>
        </p:scale>
        <p:origin x="100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25350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0045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599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533959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0286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49158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6202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03968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744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23917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432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99017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817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2961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8002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5332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5932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32EE05F-87D8-43EC-9E00-4EE585F25714}" type="datetimeFigureOut">
              <a:rPr lang="ru-RU" smtClean="0"/>
              <a:t>21.10.2022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ACB5BFCF-6ABC-488B-A532-7F11540025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935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  <p:sldLayoutId id="2147483727" r:id="rId13"/>
    <p:sldLayoutId id="2147483728" r:id="rId14"/>
    <p:sldLayoutId id="2147483729" r:id="rId15"/>
    <p:sldLayoutId id="2147483730" r:id="rId16"/>
    <p:sldLayoutId id="214748373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89712" y="1809643"/>
            <a:ext cx="10364451" cy="1596177"/>
          </a:xfrm>
        </p:spPr>
        <p:txBody>
          <a:bodyPr>
            <a:noAutofit/>
          </a:bodyPr>
          <a:lstStyle/>
          <a:p>
            <a:r>
              <a:rPr lang="ru-RU" b="1" dirty="0" smtClean="0"/>
              <a:t>Обучение детей младшего возраста основам аквааэробики в рамках реализации дополнительной образовательной программы </a:t>
            </a:r>
            <a:br>
              <a:rPr lang="ru-RU" b="1" dirty="0" smtClean="0"/>
            </a:br>
            <a:r>
              <a:rPr lang="ru-RU" b="1" dirty="0" smtClean="0"/>
              <a:t>«Как рыба в воде»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8241130" y="5002463"/>
            <a:ext cx="3457575" cy="1393825"/>
          </a:xfrm>
        </p:spPr>
        <p:txBody>
          <a:bodyPr>
            <a:normAutofit/>
          </a:bodyPr>
          <a:lstStyle/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Подготовила: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Инструктор по физической культуре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Цыс </a:t>
            </a:r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Елена Владимировна</a:t>
            </a:r>
            <a:endParaRPr lang="ru-RU" sz="1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163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4580" y="721894"/>
            <a:ext cx="8843210" cy="5305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7894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77516"/>
            <a:ext cx="9160042" cy="5402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00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601578"/>
            <a:ext cx="9144000" cy="5450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810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48708" y="-978731"/>
            <a:ext cx="5451045" cy="8565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09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493" y="653143"/>
            <a:ext cx="8701253" cy="5411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388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832" y="667138"/>
            <a:ext cx="8864082" cy="5416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642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589546"/>
            <a:ext cx="9144000" cy="5486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370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959768" y="-818145"/>
            <a:ext cx="5486397" cy="82777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775" y="-360948"/>
            <a:ext cx="4786236" cy="348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349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895" y="613610"/>
            <a:ext cx="8566484" cy="5426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96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9619" y="842210"/>
            <a:ext cx="9310021" cy="5017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4559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4945942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Цель</a:t>
            </a:r>
            <a:r>
              <a:rPr lang="ru-RU" b="1" dirty="0" smtClean="0"/>
              <a:t>: </a:t>
            </a:r>
            <a:r>
              <a:rPr lang="ru-RU" sz="3200" b="1" dirty="0" smtClean="0"/>
              <a:t>УЛУШЕНИЕ ОБЩЕГО ФИЗИЧЕСКОГО СОСТОЯНИЯ, ВСЕСТОРОННЕЕ РАЗВИТИЕ ФИЗИЧЕСКИХ Качеств РЕБЁНКА, СПОСОБСТВОВАНИЕ ОЗДОРОВЛЕНИЮ ДЕТСКОГО ОРГАНИЗМА, ПОВЫСИТЬ ИНТЕРЕС К ЗАНЯТИЯМ ПЛАВАНИЕМ</a:t>
            </a:r>
            <a:r>
              <a:rPr lang="ru-RU" b="1" dirty="0" smtClean="0"/>
              <a:t>.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245573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129" y="2895186"/>
            <a:ext cx="10364451" cy="1596177"/>
          </a:xfrm>
        </p:spPr>
        <p:txBody>
          <a:bodyPr>
            <a:normAutofit fontScale="90000"/>
          </a:bodyPr>
          <a:lstStyle/>
          <a:p>
            <a:pPr marL="457200" indent="488950">
              <a:lnSpc>
                <a:spcPct val="115000"/>
              </a:lnSpc>
              <a:spcAft>
                <a:spcPts val="0"/>
              </a:spcAft>
            </a:pPr>
            <a:r>
              <a:rPr lang="ru-RU" sz="3100" b="1" dirty="0" smtClean="0"/>
              <a:t>Задачи: </a:t>
            </a: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b="1" u="sng" dirty="0" smtClean="0"/>
              <a:t>оздоровительная</a:t>
            </a: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sz="2000" dirty="0">
                <a:latin typeface="Times New Roman" panose="02020603050405020304" pitchFamily="18" charset="0"/>
              </a:rPr>
              <a:t>обеспечить детям условия и возможности для реализации собственной индивидуальности (имеющихся задатков и способностей) в плавании и двигательной культуре;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>
                <a:latin typeface="Times New Roman" panose="02020603050405020304" pitchFamily="18" charset="0"/>
              </a:rPr>
              <a:t>укреплять физическое и психическое здоровье детей, общую физическую подготовленность, формировать правильный изгиб позвоночника, укрепить связочно-суставный аппарат</a:t>
            </a:r>
            <a:r>
              <a:rPr lang="ru-RU" sz="2000" dirty="0" smtClean="0">
                <a:latin typeface="Times New Roman" panose="02020603050405020304" pitchFamily="18" charset="0"/>
              </a:rPr>
              <a:t>.</a:t>
            </a:r>
            <a:br>
              <a:rPr lang="ru-RU" sz="2000" dirty="0" smtClean="0">
                <a:latin typeface="Times New Roman" panose="02020603050405020304" pitchFamily="18" charset="0"/>
              </a:rPr>
            </a:br>
            <a:r>
              <a:rPr lang="ru-RU" sz="2200" b="1" u="sng" dirty="0" smtClean="0">
                <a:latin typeface="Times New Roman" panose="02020603050405020304" pitchFamily="18" charset="0"/>
              </a:rPr>
              <a:t>образовательные  </a:t>
            </a:r>
            <a:r>
              <a:rPr lang="ru-RU" sz="2000" u="sng" dirty="0" smtClean="0">
                <a:latin typeface="Times New Roman" panose="02020603050405020304" pitchFamily="18" charset="0"/>
              </a:rPr>
              <a:t/>
            </a:r>
            <a:br>
              <a:rPr lang="ru-RU" sz="2000" u="sng" dirty="0" smtClean="0">
                <a:latin typeface="Times New Roman" panose="02020603050405020304" pitchFamily="18" charset="0"/>
              </a:rPr>
            </a:br>
            <a:r>
              <a:rPr lang="ru-RU" sz="2000" dirty="0">
                <a:latin typeface="Times New Roman" panose="02020603050405020304" pitchFamily="18" charset="0"/>
              </a:rPr>
              <a:t>развивать двигательные качества и умения, координацию движений, выносливость, силу и ловкость в соответствии с индивидуальными особенностями ребёнка, формировать адекватные установки для успешного овладения различными способами плавания.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700" b="1" u="sng" dirty="0" smtClean="0"/>
              <a:t>Воспитательные</a:t>
            </a:r>
            <a:r>
              <a:rPr lang="ru-RU" sz="2000" u="sng" dirty="0" smtClean="0"/>
              <a:t/>
            </a:r>
            <a:br>
              <a:rPr lang="ru-RU" sz="2000" u="sng" dirty="0" smtClean="0"/>
            </a:br>
            <a:r>
              <a:rPr lang="ru-RU" sz="20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воспитывать 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нравственно–волевые и коммуникативные качества, дружеские взаимоотношения детей друг с другом и чувство уверенности в себе.  Развивать творческие способности, акватворчество. Воспитывать художественный вкус, любовь к воде и движениям в ней.</a:t>
            </a:r>
            <a: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u="sng" dirty="0" smtClean="0"/>
              <a:t/>
            </a:r>
            <a:br>
              <a:rPr lang="ru-RU" u="sng" dirty="0" smtClean="0"/>
            </a:br>
            <a:endParaRPr lang="ru-RU" u="sng" dirty="0"/>
          </a:p>
        </p:txBody>
      </p:sp>
    </p:spTree>
    <p:extLst>
      <p:ext uri="{BB962C8B-B14F-4D97-AF65-F5344CB8AC3E}">
        <p14:creationId xmlns:p14="http://schemas.microsoft.com/office/powerpoint/2010/main" val="246363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3143" y="1589546"/>
            <a:ext cx="10364452" cy="1605094"/>
          </a:xfrm>
        </p:spPr>
        <p:txBody>
          <a:bodyPr>
            <a:normAutofit fontScale="90000"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 разработана с учетом следующих принципов:</a:t>
            </a:r>
            <a:b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сознательности и активности</a:t>
            </a:r>
            <a:endParaRPr lang="ru-RU" sz="2400" b="1" dirty="0"/>
          </a:p>
        </p:txBody>
      </p:sp>
      <p:sp>
        <p:nvSpPr>
          <p:cNvPr id="8" name="Текст 7"/>
          <p:cNvSpPr>
            <a:spLocks noGrp="1"/>
          </p:cNvSpPr>
          <p:nvPr>
            <p:ph type="body" sz="half" idx="16"/>
          </p:nvPr>
        </p:nvSpPr>
        <p:spPr>
          <a:xfrm>
            <a:off x="4327049" y="3373736"/>
            <a:ext cx="3303351" cy="2847845"/>
          </a:xfrm>
        </p:spPr>
        <p:txBody>
          <a:bodyPr>
            <a:normAutofit/>
          </a:bodyPr>
          <a:lstStyle/>
          <a:p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наглядности</a:t>
            </a:r>
            <a:endParaRPr lang="ru-RU" sz="2400" b="1" dirty="0"/>
          </a:p>
        </p:txBody>
      </p:sp>
      <p:sp>
        <p:nvSpPr>
          <p:cNvPr id="9" name="Текст 8"/>
          <p:cNvSpPr>
            <a:spLocks noGrp="1"/>
          </p:cNvSpPr>
          <p:nvPr>
            <p:ph type="body" sz="half" idx="17"/>
          </p:nvPr>
        </p:nvSpPr>
        <p:spPr>
          <a:xfrm>
            <a:off x="7742513" y="3103264"/>
            <a:ext cx="3637979" cy="2372342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доступности</a:t>
            </a:r>
            <a:endParaRPr lang="ru-RU" sz="2400" b="1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1888958" y="1501686"/>
            <a:ext cx="253199" cy="1431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5671920" y="1924619"/>
            <a:ext cx="269739" cy="139566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425481" y="1463904"/>
            <a:ext cx="276726" cy="15137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8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Методы обучения</a:t>
            </a:r>
            <a:endParaRPr lang="ru-RU" sz="5400" b="1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71763" y="3816031"/>
            <a:ext cx="3298976" cy="576262"/>
          </a:xfrm>
        </p:spPr>
        <p:txBody>
          <a:bodyPr/>
          <a:lstStyle/>
          <a:p>
            <a:r>
              <a:rPr lang="ru-RU" sz="3200" b="1" dirty="0" smtClean="0"/>
              <a:t>словесные</a:t>
            </a:r>
            <a:endParaRPr lang="ru-RU" sz="3200" b="1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235821" y="2748975"/>
            <a:ext cx="3291521" cy="576262"/>
          </a:xfrm>
        </p:spPr>
        <p:txBody>
          <a:bodyPr/>
          <a:lstStyle/>
          <a:p>
            <a:r>
              <a:rPr lang="ru-RU" sz="3200" b="1" dirty="0" smtClean="0"/>
              <a:t>наглядные</a:t>
            </a:r>
            <a:endParaRPr lang="ru-RU" sz="3200" b="1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/>
          </p:nvPr>
        </p:nvSpPr>
        <p:spPr>
          <a:xfrm>
            <a:off x="7527342" y="3860912"/>
            <a:ext cx="3304928" cy="576262"/>
          </a:xfrm>
        </p:spPr>
        <p:txBody>
          <a:bodyPr/>
          <a:lstStyle/>
          <a:p>
            <a:r>
              <a:rPr lang="ru-RU" sz="3200" b="1" dirty="0" smtClean="0"/>
              <a:t>практические</a:t>
            </a:r>
            <a:endParaRPr lang="ru-RU" sz="3200" b="1" dirty="0"/>
          </a:p>
        </p:txBody>
      </p:sp>
      <p:sp>
        <p:nvSpPr>
          <p:cNvPr id="9" name="Стрелка вниз 8"/>
          <p:cNvSpPr/>
          <p:nvPr/>
        </p:nvSpPr>
        <p:spPr>
          <a:xfrm>
            <a:off x="5715000" y="1636295"/>
            <a:ext cx="565484" cy="108284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3188368" y="1780674"/>
            <a:ext cx="589548" cy="19130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8121316" y="1780674"/>
            <a:ext cx="637673" cy="203535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29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45332" y="70354"/>
            <a:ext cx="10364452" cy="1605094"/>
          </a:xfrm>
        </p:spPr>
        <p:txBody>
          <a:bodyPr>
            <a:normAutofit/>
          </a:bodyPr>
          <a:lstStyle/>
          <a:p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формы занятий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506" y="3082726"/>
            <a:ext cx="3513220" cy="57626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15"/>
          </p:nvPr>
        </p:nvSpPr>
        <p:spPr>
          <a:xfrm>
            <a:off x="3586528" y="4276249"/>
            <a:ext cx="4044386" cy="1130578"/>
          </a:xfrm>
        </p:spPr>
        <p:txBody>
          <a:bodyPr/>
          <a:lstStyle/>
          <a:p>
            <a:pPr lvl="0">
              <a:lnSpc>
                <a:spcPct val="85000"/>
              </a:lnSpc>
              <a:buClr>
                <a:prstClr val="black"/>
              </a:buClr>
            </a:pPr>
            <a:r>
              <a:rPr lang="ru-RU" sz="2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практические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7537121" y="3635000"/>
            <a:ext cx="4177282" cy="576262"/>
          </a:xfrm>
        </p:spPr>
        <p:txBody>
          <a:bodyPr/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самостоятельные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>
            <a:off x="2006150" y="1588168"/>
            <a:ext cx="505326" cy="146554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>
            <a:off x="5608721" y="1537634"/>
            <a:ext cx="637674" cy="2514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>
            <a:off x="9625762" y="1537633"/>
            <a:ext cx="652719" cy="203237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7450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75" y="842210"/>
            <a:ext cx="4969042" cy="516154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0" y="842210"/>
            <a:ext cx="4901866" cy="5161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391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4250" y="180473"/>
            <a:ext cx="5143500" cy="6485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37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6061" y="721894"/>
            <a:ext cx="4536907" cy="531795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179" y="721893"/>
            <a:ext cx="4601076" cy="531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789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2413</TotalTime>
  <Words>70</Words>
  <Application>Microsoft Office PowerPoint</Application>
  <PresentationFormat>Широкоэкранный</PresentationFormat>
  <Paragraphs>18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4" baseType="lpstr">
      <vt:lpstr>Arial</vt:lpstr>
      <vt:lpstr>Calibri</vt:lpstr>
      <vt:lpstr>Times New Roman</vt:lpstr>
      <vt:lpstr>Tw Cen MT</vt:lpstr>
      <vt:lpstr>Капля</vt:lpstr>
      <vt:lpstr>Обучение детей младшего возраста основам аквааэробики в рамках реализации дополнительной образовательной программы  «Как рыба в воде»</vt:lpstr>
      <vt:lpstr>Цель: УЛУШЕНИЕ ОБЩЕГО ФИЗИЧЕСКОГО СОСТОЯНИЯ, ВСЕСТОРОННЕЕ РАЗВИТИЕ ФИЗИЧЕСКИХ Качеств РЕБЁНКА, СПОСОБСТВОВАНИЕ ОЗДОРОВЛЕНИЮ ДЕТСКОГО ОРГАНИЗМА, ПОВЫСИТЬ ИНТЕРЕС К ЗАНЯТИЯМ ПЛАВАНИЕМ.</vt:lpstr>
      <vt:lpstr>Задачи:  оздоровительная обеспечить детям условия и возможности для реализации собственной индивидуальности (имеющихся задатков и способностей) в плавании и двигательной культуре; укреплять физическое и психическое здоровье детей, общую физическую подготовленность, формировать правильный изгиб позвоночника, укрепить связочно-суставный аппарат. образовательные   развивать двигательные качества и умения, координацию движений, выносливость, силу и ловкость в соответствии с индивидуальными особенностями ребёнка, формировать адекватные установки для успешного овладения различными способами плавания. Воспитательные воспитывать нравственно–волевые и коммуникативные качества, дружеские взаимоотношения детей друг с другом и чувство уверенности в себе.  Развивать творческие способности, акватворчество. Воспитывать художественный вкус, любовь к воде и движениям в ней.  </vt:lpstr>
      <vt:lpstr>Программа разработана с учетом следующих принципов:         </vt:lpstr>
      <vt:lpstr>Методы обучения</vt:lpstr>
      <vt:lpstr>основные формы занятий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АКВААЭРОБИКА «Как рыба в воде»</dc:title>
  <dc:creator>1</dc:creator>
  <cp:lastModifiedBy>1</cp:lastModifiedBy>
  <cp:revision>22</cp:revision>
  <dcterms:created xsi:type="dcterms:W3CDTF">2022-04-24T14:52:09Z</dcterms:created>
  <dcterms:modified xsi:type="dcterms:W3CDTF">2022-10-21T04:15:57Z</dcterms:modified>
</cp:coreProperties>
</file>